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648" r:id="rId4"/>
    <p:sldMasterId id="2147483651" r:id="rId5"/>
  </p:sldMasterIdLst>
  <p:notesMasterIdLst>
    <p:notesMasterId r:id="rId27"/>
  </p:notesMasterIdLst>
  <p:sldIdLst>
    <p:sldId id="280" r:id="rId6"/>
    <p:sldId id="424" r:id="rId7"/>
    <p:sldId id="406" r:id="rId8"/>
    <p:sldId id="404" r:id="rId9"/>
    <p:sldId id="445" r:id="rId10"/>
    <p:sldId id="262" r:id="rId11"/>
    <p:sldId id="273" r:id="rId12"/>
    <p:sldId id="422" r:id="rId13"/>
    <p:sldId id="258" r:id="rId14"/>
    <p:sldId id="420" r:id="rId15"/>
    <p:sldId id="281" r:id="rId16"/>
    <p:sldId id="444" r:id="rId17"/>
    <p:sldId id="425" r:id="rId18"/>
    <p:sldId id="421" r:id="rId19"/>
    <p:sldId id="265" r:id="rId20"/>
    <p:sldId id="285" r:id="rId21"/>
    <p:sldId id="283" r:id="rId22"/>
    <p:sldId id="284" r:id="rId23"/>
    <p:sldId id="423" r:id="rId24"/>
    <p:sldId id="264" r:id="rId25"/>
    <p:sldId id="417" r:id="rId26"/>
  </p:sldIdLst>
  <p:sldSz cx="12192000" cy="6858000"/>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AF440F-9A9A-4D69-874C-A6C8F0816D1C}" v="195" dt="2025-10-28T10:42:56.4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635" autoAdjust="0"/>
  </p:normalViewPr>
  <p:slideViewPr>
    <p:cSldViewPr snapToGrid="0" snapToObjects="1">
      <p:cViewPr varScale="1">
        <p:scale>
          <a:sx n="57" d="100"/>
          <a:sy n="57" d="100"/>
        </p:scale>
        <p:origin x="1016"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Column1</c:v>
                </c:pt>
              </c:strCache>
            </c:strRef>
          </c:tx>
          <c:dPt>
            <c:idx val="0"/>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1-FD8A-469B-9122-9E4919E9F0CA}"/>
              </c:ext>
            </c:extLst>
          </c:dPt>
          <c:dPt>
            <c:idx val="1"/>
            <c:bubble3D val="0"/>
            <c:spPr>
              <a:solidFill>
                <a:srgbClr val="F2AA84"/>
              </a:solidFill>
              <a:ln w="25400">
                <a:solidFill>
                  <a:schemeClr val="lt1"/>
                </a:solidFill>
              </a:ln>
              <a:effectLst/>
              <a:sp3d contourW="25400">
                <a:contourClr>
                  <a:schemeClr val="lt1"/>
                </a:contourClr>
              </a:sp3d>
            </c:spPr>
            <c:extLst>
              <c:ext xmlns:c16="http://schemas.microsoft.com/office/drawing/2014/chart" uri="{C3380CC4-5D6E-409C-BE32-E72D297353CC}">
                <c16:uniqueId val="{00000003-FD8A-469B-9122-9E4919E9F0CA}"/>
              </c:ext>
            </c:extLst>
          </c:dPt>
          <c:dPt>
            <c:idx val="2"/>
            <c:bubble3D val="0"/>
            <c:spPr>
              <a:solidFill>
                <a:schemeClr val="accent1">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FD8A-469B-9122-9E4919E9F0CA}"/>
              </c:ext>
            </c:extLst>
          </c:dPt>
          <c:dLbls>
            <c:dLbl>
              <c:idx val="0"/>
              <c:layout>
                <c:manualLayout>
                  <c:x val="-0.22713468708147827"/>
                  <c:y val="9.4660115104788792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D8A-469B-9122-9E4919E9F0CA}"/>
                </c:ext>
              </c:extLst>
            </c:dLbl>
            <c:dLbl>
              <c:idx val="1"/>
              <c:layout>
                <c:manualLayout>
                  <c:x val="-0.11724565713319957"/>
                  <c:y val="-0.2685592172427088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D8A-469B-9122-9E4919E9F0CA}"/>
                </c:ext>
              </c:extLst>
            </c:dLbl>
            <c:dLbl>
              <c:idx val="2"/>
              <c:layout>
                <c:manualLayout>
                  <c:x val="0.2342454844898107"/>
                  <c:y val="0.10207496289861373"/>
                </c:manualLayout>
              </c:layout>
              <c:tx>
                <c:rich>
                  <a:bodyPr/>
                  <a:lstStyle/>
                  <a:p>
                    <a:r>
                      <a:rPr lang="en-US" baseline="0" dirty="0">
                        <a:solidFill>
                          <a:schemeClr val="tx1"/>
                        </a:solidFill>
                        <a:latin typeface="Arial" panose="020B0604020202020204" pitchFamily="34" charset="0"/>
                        <a:cs typeface="Arial" panose="020B0604020202020204" pitchFamily="34" charset="0"/>
                      </a:rPr>
                      <a:t> </a:t>
                    </a:r>
                    <a:fld id="{76819056-932A-4586-845F-2033F1B0D8B1}" type="PERCENTAGE">
                      <a:rPr lang="en-US" baseline="0">
                        <a:solidFill>
                          <a:schemeClr val="tx1"/>
                        </a:solidFill>
                        <a:latin typeface="Arial" panose="020B0604020202020204" pitchFamily="34" charset="0"/>
                        <a:cs typeface="Arial" panose="020B0604020202020204" pitchFamily="34" charset="0"/>
                      </a:rPr>
                      <a:pPr/>
                      <a:t>[PERCENTAGE]</a:t>
                    </a:fld>
                    <a:endParaRPr lang="en-US" baseline="0" dirty="0">
                      <a:solidFill>
                        <a:schemeClr val="tx1"/>
                      </a:solidFill>
                      <a:latin typeface="Arial" panose="020B0604020202020204" pitchFamily="34" charset="0"/>
                      <a:cs typeface="Arial" panose="020B0604020202020204" pitchFamily="34" charset="0"/>
                    </a:endParaRPr>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D8A-469B-9122-9E4919E9F0C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ARI</c:v>
                </c:pt>
                <c:pt idx="1">
                  <c:v>Scabies</c:v>
                </c:pt>
                <c:pt idx="2">
                  <c:v>D&amp;V</c:v>
                </c:pt>
              </c:strCache>
            </c:strRef>
          </c:cat>
          <c:val>
            <c:numRef>
              <c:f>Sheet1!$B$2:$B$4</c:f>
              <c:numCache>
                <c:formatCode>General</c:formatCode>
                <c:ptCount val="3"/>
                <c:pt idx="0">
                  <c:v>168</c:v>
                </c:pt>
                <c:pt idx="1">
                  <c:v>95</c:v>
                </c:pt>
                <c:pt idx="2">
                  <c:v>200</c:v>
                </c:pt>
              </c:numCache>
            </c:numRef>
          </c:val>
          <c:extLst>
            <c:ext xmlns:c16="http://schemas.microsoft.com/office/drawing/2014/chart" uri="{C3380CC4-5D6E-409C-BE32-E72D297353CC}">
              <c16:uniqueId val="{00000006-FD8A-469B-9122-9E4919E9F0CA}"/>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5E202C-65E1-45FB-AFC9-F7A296A8DF29}"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312BA9A1-FA7E-43B7-804F-33C34D5C19E6}">
      <dgm:prSet/>
      <dgm:spPr>
        <a:solidFill>
          <a:srgbClr val="160C98"/>
        </a:solidFill>
      </dgm:spPr>
      <dgm:t>
        <a:bodyPr/>
        <a:lstStyle/>
        <a:p>
          <a:r>
            <a:rPr lang="en-GB" dirty="0"/>
            <a:t>Early recognition of potential infection/outbreak risks</a:t>
          </a:r>
          <a:endParaRPr lang="en-US" dirty="0"/>
        </a:p>
      </dgm:t>
    </dgm:pt>
    <dgm:pt modelId="{BDC99A43-320E-4BBD-8744-36562F2AF7DA}" type="parTrans" cxnId="{338C1669-346C-4C2D-819C-31E2089BA243}">
      <dgm:prSet/>
      <dgm:spPr/>
      <dgm:t>
        <a:bodyPr/>
        <a:lstStyle/>
        <a:p>
          <a:endParaRPr lang="en-US"/>
        </a:p>
      </dgm:t>
    </dgm:pt>
    <dgm:pt modelId="{E0234535-B746-41D5-B7E7-8F08AD5613AB}" type="sibTrans" cxnId="{338C1669-346C-4C2D-819C-31E2089BA243}">
      <dgm:prSet/>
      <dgm:spPr/>
      <dgm:t>
        <a:bodyPr/>
        <a:lstStyle/>
        <a:p>
          <a:endParaRPr lang="en-US"/>
        </a:p>
      </dgm:t>
    </dgm:pt>
    <dgm:pt modelId="{F79555DB-8E50-4CDD-A7FD-5640A9F40E5F}">
      <dgm:prSet/>
      <dgm:spPr>
        <a:solidFill>
          <a:srgbClr val="0099FF"/>
        </a:solidFill>
      </dgm:spPr>
      <dgm:t>
        <a:bodyPr/>
        <a:lstStyle/>
        <a:p>
          <a:r>
            <a:rPr lang="en-GB" dirty="0"/>
            <a:t>Prompt implementation of additional measures- check resources</a:t>
          </a:r>
          <a:endParaRPr lang="en-US" dirty="0"/>
        </a:p>
      </dgm:t>
    </dgm:pt>
    <dgm:pt modelId="{4CF95A1D-EDD5-4782-9749-624CAE56E9B9}" type="parTrans" cxnId="{36962358-AAFD-4F45-8FFC-529D29ABF096}">
      <dgm:prSet/>
      <dgm:spPr/>
      <dgm:t>
        <a:bodyPr/>
        <a:lstStyle/>
        <a:p>
          <a:endParaRPr lang="en-US"/>
        </a:p>
      </dgm:t>
    </dgm:pt>
    <dgm:pt modelId="{8A66B94C-C57F-4D12-8A68-9C9571530A87}" type="sibTrans" cxnId="{36962358-AAFD-4F45-8FFC-529D29ABF096}">
      <dgm:prSet/>
      <dgm:spPr/>
      <dgm:t>
        <a:bodyPr/>
        <a:lstStyle/>
        <a:p>
          <a:endParaRPr lang="en-US"/>
        </a:p>
      </dgm:t>
    </dgm:pt>
    <dgm:pt modelId="{7B48F749-C9AD-4C7D-A2EC-74F23868371F}">
      <dgm:prSet/>
      <dgm:spPr>
        <a:solidFill>
          <a:srgbClr val="160C98"/>
        </a:solidFill>
      </dgm:spPr>
      <dgm:t>
        <a:bodyPr/>
        <a:lstStyle/>
        <a:p>
          <a:r>
            <a:rPr lang="en-GB" dirty="0"/>
            <a:t>Reporting and communication- internal and external</a:t>
          </a:r>
          <a:endParaRPr lang="en-US" dirty="0"/>
        </a:p>
      </dgm:t>
    </dgm:pt>
    <dgm:pt modelId="{5FABA425-C759-455D-8B58-44FED240D5EF}" type="parTrans" cxnId="{416E30B8-B9D7-461A-B030-7533CD90670B}">
      <dgm:prSet/>
      <dgm:spPr/>
      <dgm:t>
        <a:bodyPr/>
        <a:lstStyle/>
        <a:p>
          <a:endParaRPr lang="en-US"/>
        </a:p>
      </dgm:t>
    </dgm:pt>
    <dgm:pt modelId="{53ED6228-528E-46F9-AEA3-9DFC53AB0BC8}" type="sibTrans" cxnId="{416E30B8-B9D7-461A-B030-7533CD90670B}">
      <dgm:prSet/>
      <dgm:spPr/>
      <dgm:t>
        <a:bodyPr/>
        <a:lstStyle/>
        <a:p>
          <a:endParaRPr lang="en-US"/>
        </a:p>
      </dgm:t>
    </dgm:pt>
    <dgm:pt modelId="{70AB0B04-4347-457A-B496-81999900CDC8}">
      <dgm:prSet/>
      <dgm:spPr>
        <a:solidFill>
          <a:srgbClr val="0099FF"/>
        </a:solidFill>
      </dgm:spPr>
      <dgm:t>
        <a:bodyPr/>
        <a:lstStyle/>
        <a:p>
          <a:r>
            <a:rPr lang="en-GB" dirty="0"/>
            <a:t>Line lists</a:t>
          </a:r>
          <a:endParaRPr lang="en-US" dirty="0"/>
        </a:p>
      </dgm:t>
    </dgm:pt>
    <dgm:pt modelId="{37F50165-C2E8-4546-9D87-8AF5A342F345}" type="parTrans" cxnId="{2C9A27C8-A514-46E4-8609-F68C72196EB3}">
      <dgm:prSet/>
      <dgm:spPr/>
      <dgm:t>
        <a:bodyPr/>
        <a:lstStyle/>
        <a:p>
          <a:endParaRPr lang="en-US"/>
        </a:p>
      </dgm:t>
    </dgm:pt>
    <dgm:pt modelId="{AF11657B-CF0F-4F73-A801-1191B2B9A58F}" type="sibTrans" cxnId="{2C9A27C8-A514-46E4-8609-F68C72196EB3}">
      <dgm:prSet/>
      <dgm:spPr/>
      <dgm:t>
        <a:bodyPr/>
        <a:lstStyle/>
        <a:p>
          <a:endParaRPr lang="en-US"/>
        </a:p>
      </dgm:t>
    </dgm:pt>
    <dgm:pt modelId="{589E216F-AD35-43B0-B32A-B5F2E9A53A0B}">
      <dgm:prSet/>
      <dgm:spPr>
        <a:solidFill>
          <a:srgbClr val="0F1F95"/>
        </a:solidFill>
      </dgm:spPr>
      <dgm:t>
        <a:bodyPr/>
        <a:lstStyle/>
        <a:p>
          <a:r>
            <a:rPr lang="en-GB" dirty="0"/>
            <a:t>Outbreak management file and contingency plan</a:t>
          </a:r>
          <a:endParaRPr lang="en-US" dirty="0"/>
        </a:p>
      </dgm:t>
    </dgm:pt>
    <dgm:pt modelId="{8CA8D8D3-35DF-4C30-B3FA-2F3FE133B551}" type="parTrans" cxnId="{004F057A-1EF2-4314-9C49-08EFC21C1AE1}">
      <dgm:prSet/>
      <dgm:spPr/>
      <dgm:t>
        <a:bodyPr/>
        <a:lstStyle/>
        <a:p>
          <a:endParaRPr lang="en-US"/>
        </a:p>
      </dgm:t>
    </dgm:pt>
    <dgm:pt modelId="{77478F6E-C2AC-46B8-9BFB-429A78555B3A}" type="sibTrans" cxnId="{004F057A-1EF2-4314-9C49-08EFC21C1AE1}">
      <dgm:prSet/>
      <dgm:spPr/>
      <dgm:t>
        <a:bodyPr/>
        <a:lstStyle/>
        <a:p>
          <a:endParaRPr lang="en-US"/>
        </a:p>
      </dgm:t>
    </dgm:pt>
    <dgm:pt modelId="{E67F8037-56D3-4529-BD22-5ADE54F0377D}">
      <dgm:prSet/>
      <dgm:spPr>
        <a:solidFill>
          <a:srgbClr val="0099FF"/>
        </a:solidFill>
      </dgm:spPr>
      <dgm:t>
        <a:bodyPr/>
        <a:lstStyle/>
        <a:p>
          <a:r>
            <a:rPr lang="en-GB" dirty="0"/>
            <a:t>End of outbreak procedure- terminal clean and PIR</a:t>
          </a:r>
          <a:endParaRPr lang="en-US" dirty="0"/>
        </a:p>
      </dgm:t>
    </dgm:pt>
    <dgm:pt modelId="{54CD77CF-BFB0-4843-A5FA-B9FF23D3799D}" type="parTrans" cxnId="{81F8D2BC-0833-407E-BAEA-F43E49BA1870}">
      <dgm:prSet/>
      <dgm:spPr/>
      <dgm:t>
        <a:bodyPr/>
        <a:lstStyle/>
        <a:p>
          <a:endParaRPr lang="en-US"/>
        </a:p>
      </dgm:t>
    </dgm:pt>
    <dgm:pt modelId="{A422378E-568E-416F-8EAA-81E84552FBAE}" type="sibTrans" cxnId="{81F8D2BC-0833-407E-BAEA-F43E49BA1870}">
      <dgm:prSet/>
      <dgm:spPr/>
      <dgm:t>
        <a:bodyPr/>
        <a:lstStyle/>
        <a:p>
          <a:endParaRPr lang="en-US"/>
        </a:p>
      </dgm:t>
    </dgm:pt>
    <dgm:pt modelId="{BFD718A2-9DCE-471D-9D02-069E0DD15284}" type="pres">
      <dgm:prSet presAssocID="{355E202C-65E1-45FB-AFC9-F7A296A8DF29}" presName="Name0" presStyleCnt="0">
        <dgm:presLayoutVars>
          <dgm:dir/>
          <dgm:resizeHandles val="exact"/>
        </dgm:presLayoutVars>
      </dgm:prSet>
      <dgm:spPr/>
    </dgm:pt>
    <dgm:pt modelId="{54C08C4C-BA94-4139-8529-A64F6C459166}" type="pres">
      <dgm:prSet presAssocID="{312BA9A1-FA7E-43B7-804F-33C34D5C19E6}" presName="node" presStyleLbl="node1" presStyleIdx="0" presStyleCnt="6">
        <dgm:presLayoutVars>
          <dgm:bulletEnabled val="1"/>
        </dgm:presLayoutVars>
      </dgm:prSet>
      <dgm:spPr/>
    </dgm:pt>
    <dgm:pt modelId="{D39B51D5-D6FA-400D-ACDE-A3196B1D0AEE}" type="pres">
      <dgm:prSet presAssocID="{E0234535-B746-41D5-B7E7-8F08AD5613AB}" presName="sibTrans" presStyleLbl="sibTrans1D1" presStyleIdx="0" presStyleCnt="5"/>
      <dgm:spPr/>
    </dgm:pt>
    <dgm:pt modelId="{3E7BAE22-C54B-400A-B281-93346ADE1DD9}" type="pres">
      <dgm:prSet presAssocID="{E0234535-B746-41D5-B7E7-8F08AD5613AB}" presName="connectorText" presStyleLbl="sibTrans1D1" presStyleIdx="0" presStyleCnt="5"/>
      <dgm:spPr/>
    </dgm:pt>
    <dgm:pt modelId="{E3AC3F37-82B7-4386-8907-111598676AD5}" type="pres">
      <dgm:prSet presAssocID="{F79555DB-8E50-4CDD-A7FD-5640A9F40E5F}" presName="node" presStyleLbl="node1" presStyleIdx="1" presStyleCnt="6">
        <dgm:presLayoutVars>
          <dgm:bulletEnabled val="1"/>
        </dgm:presLayoutVars>
      </dgm:prSet>
      <dgm:spPr/>
    </dgm:pt>
    <dgm:pt modelId="{488FF699-467F-404C-AD40-413A2FA38D8E}" type="pres">
      <dgm:prSet presAssocID="{8A66B94C-C57F-4D12-8A68-9C9571530A87}" presName="sibTrans" presStyleLbl="sibTrans1D1" presStyleIdx="1" presStyleCnt="5"/>
      <dgm:spPr/>
    </dgm:pt>
    <dgm:pt modelId="{C2AD46CE-EF6C-4A90-9E12-9A9B80F32A00}" type="pres">
      <dgm:prSet presAssocID="{8A66B94C-C57F-4D12-8A68-9C9571530A87}" presName="connectorText" presStyleLbl="sibTrans1D1" presStyleIdx="1" presStyleCnt="5"/>
      <dgm:spPr/>
    </dgm:pt>
    <dgm:pt modelId="{2BCD8CFE-35FF-41C9-A3B2-85EFA94F610A}" type="pres">
      <dgm:prSet presAssocID="{7B48F749-C9AD-4C7D-A2EC-74F23868371F}" presName="node" presStyleLbl="node1" presStyleIdx="2" presStyleCnt="6">
        <dgm:presLayoutVars>
          <dgm:bulletEnabled val="1"/>
        </dgm:presLayoutVars>
      </dgm:prSet>
      <dgm:spPr/>
    </dgm:pt>
    <dgm:pt modelId="{77A0709D-FB5F-4945-BA2A-333459FB8ED1}" type="pres">
      <dgm:prSet presAssocID="{53ED6228-528E-46F9-AEA3-9DFC53AB0BC8}" presName="sibTrans" presStyleLbl="sibTrans1D1" presStyleIdx="2" presStyleCnt="5"/>
      <dgm:spPr/>
    </dgm:pt>
    <dgm:pt modelId="{1C300C3F-B0C1-4561-A831-CDADA71422FE}" type="pres">
      <dgm:prSet presAssocID="{53ED6228-528E-46F9-AEA3-9DFC53AB0BC8}" presName="connectorText" presStyleLbl="sibTrans1D1" presStyleIdx="2" presStyleCnt="5"/>
      <dgm:spPr/>
    </dgm:pt>
    <dgm:pt modelId="{D2C4CEA8-D323-44F8-A1C5-B60FBA16247B}" type="pres">
      <dgm:prSet presAssocID="{70AB0B04-4347-457A-B496-81999900CDC8}" presName="node" presStyleLbl="node1" presStyleIdx="3" presStyleCnt="6">
        <dgm:presLayoutVars>
          <dgm:bulletEnabled val="1"/>
        </dgm:presLayoutVars>
      </dgm:prSet>
      <dgm:spPr/>
    </dgm:pt>
    <dgm:pt modelId="{6B27A5C1-E615-4ED6-B1F6-6CCE32A1974C}" type="pres">
      <dgm:prSet presAssocID="{AF11657B-CF0F-4F73-A801-1191B2B9A58F}" presName="sibTrans" presStyleLbl="sibTrans1D1" presStyleIdx="3" presStyleCnt="5"/>
      <dgm:spPr/>
    </dgm:pt>
    <dgm:pt modelId="{8C20C4DC-A4EB-4ABA-8F8A-623FC13EB570}" type="pres">
      <dgm:prSet presAssocID="{AF11657B-CF0F-4F73-A801-1191B2B9A58F}" presName="connectorText" presStyleLbl="sibTrans1D1" presStyleIdx="3" presStyleCnt="5"/>
      <dgm:spPr/>
    </dgm:pt>
    <dgm:pt modelId="{7F91CF0E-9E36-45C2-992C-CFCB0E1ECCD8}" type="pres">
      <dgm:prSet presAssocID="{589E216F-AD35-43B0-B32A-B5F2E9A53A0B}" presName="node" presStyleLbl="node1" presStyleIdx="4" presStyleCnt="6">
        <dgm:presLayoutVars>
          <dgm:bulletEnabled val="1"/>
        </dgm:presLayoutVars>
      </dgm:prSet>
      <dgm:spPr/>
    </dgm:pt>
    <dgm:pt modelId="{DBE2CC1F-5B7F-4B69-8B4F-E9D955AC3FDE}" type="pres">
      <dgm:prSet presAssocID="{77478F6E-C2AC-46B8-9BFB-429A78555B3A}" presName="sibTrans" presStyleLbl="sibTrans1D1" presStyleIdx="4" presStyleCnt="5"/>
      <dgm:spPr/>
    </dgm:pt>
    <dgm:pt modelId="{BBA03E75-10E6-4A56-80AC-224B41400C21}" type="pres">
      <dgm:prSet presAssocID="{77478F6E-C2AC-46B8-9BFB-429A78555B3A}" presName="connectorText" presStyleLbl="sibTrans1D1" presStyleIdx="4" presStyleCnt="5"/>
      <dgm:spPr/>
    </dgm:pt>
    <dgm:pt modelId="{86EED1F8-4E33-488A-87CF-A97F74F319C3}" type="pres">
      <dgm:prSet presAssocID="{E67F8037-56D3-4529-BD22-5ADE54F0377D}" presName="node" presStyleLbl="node1" presStyleIdx="5" presStyleCnt="6">
        <dgm:presLayoutVars>
          <dgm:bulletEnabled val="1"/>
        </dgm:presLayoutVars>
      </dgm:prSet>
      <dgm:spPr/>
    </dgm:pt>
  </dgm:ptLst>
  <dgm:cxnLst>
    <dgm:cxn modelId="{0AECB516-B3F3-4D8A-87F1-D5B77E765B57}" type="presOf" srcId="{AF11657B-CF0F-4F73-A801-1191B2B9A58F}" destId="{6B27A5C1-E615-4ED6-B1F6-6CCE32A1974C}" srcOrd="0" destOrd="0" presId="urn:microsoft.com/office/officeart/2016/7/layout/RepeatingBendingProcessNew"/>
    <dgm:cxn modelId="{DA44EF1C-8DDD-4E64-B0F9-562316D5FB3A}" type="presOf" srcId="{8A66B94C-C57F-4D12-8A68-9C9571530A87}" destId="{C2AD46CE-EF6C-4A90-9E12-9A9B80F32A00}" srcOrd="1" destOrd="0" presId="urn:microsoft.com/office/officeart/2016/7/layout/RepeatingBendingProcessNew"/>
    <dgm:cxn modelId="{BD654F31-FF23-4CEF-A758-D4F7B97D2E4B}" type="presOf" srcId="{F79555DB-8E50-4CDD-A7FD-5640A9F40E5F}" destId="{E3AC3F37-82B7-4386-8907-111598676AD5}" srcOrd="0" destOrd="0" presId="urn:microsoft.com/office/officeart/2016/7/layout/RepeatingBendingProcessNew"/>
    <dgm:cxn modelId="{C0A8813F-CD89-4EBE-B371-872E02981C3A}" type="presOf" srcId="{AF11657B-CF0F-4F73-A801-1191B2B9A58F}" destId="{8C20C4DC-A4EB-4ABA-8F8A-623FC13EB570}" srcOrd="1" destOrd="0" presId="urn:microsoft.com/office/officeart/2016/7/layout/RepeatingBendingProcessNew"/>
    <dgm:cxn modelId="{A20E0F5B-7E2A-4DB3-83A2-93E1619761E5}" type="presOf" srcId="{7B48F749-C9AD-4C7D-A2EC-74F23868371F}" destId="{2BCD8CFE-35FF-41C9-A3B2-85EFA94F610A}" srcOrd="0" destOrd="0" presId="urn:microsoft.com/office/officeart/2016/7/layout/RepeatingBendingProcessNew"/>
    <dgm:cxn modelId="{338C1669-346C-4C2D-819C-31E2089BA243}" srcId="{355E202C-65E1-45FB-AFC9-F7A296A8DF29}" destId="{312BA9A1-FA7E-43B7-804F-33C34D5C19E6}" srcOrd="0" destOrd="0" parTransId="{BDC99A43-320E-4BBD-8744-36562F2AF7DA}" sibTransId="{E0234535-B746-41D5-B7E7-8F08AD5613AB}"/>
    <dgm:cxn modelId="{1BE30E4C-E9B1-44D6-929F-FDFBFAB505D7}" type="presOf" srcId="{77478F6E-C2AC-46B8-9BFB-429A78555B3A}" destId="{DBE2CC1F-5B7F-4B69-8B4F-E9D955AC3FDE}" srcOrd="0" destOrd="0" presId="urn:microsoft.com/office/officeart/2016/7/layout/RepeatingBendingProcessNew"/>
    <dgm:cxn modelId="{8887A36F-F997-49A9-AA74-387798A62D53}" type="presOf" srcId="{355E202C-65E1-45FB-AFC9-F7A296A8DF29}" destId="{BFD718A2-9DCE-471D-9D02-069E0DD15284}" srcOrd="0" destOrd="0" presId="urn:microsoft.com/office/officeart/2016/7/layout/RepeatingBendingProcessNew"/>
    <dgm:cxn modelId="{83B9E451-A4CA-454C-9D55-971FA1787918}" type="presOf" srcId="{8A66B94C-C57F-4D12-8A68-9C9571530A87}" destId="{488FF699-467F-404C-AD40-413A2FA38D8E}" srcOrd="0" destOrd="0" presId="urn:microsoft.com/office/officeart/2016/7/layout/RepeatingBendingProcessNew"/>
    <dgm:cxn modelId="{C07C8255-0FC7-4843-AEA7-1446D3CB9982}" type="presOf" srcId="{589E216F-AD35-43B0-B32A-B5F2E9A53A0B}" destId="{7F91CF0E-9E36-45C2-992C-CFCB0E1ECCD8}" srcOrd="0" destOrd="0" presId="urn:microsoft.com/office/officeart/2016/7/layout/RepeatingBendingProcessNew"/>
    <dgm:cxn modelId="{36962358-AAFD-4F45-8FFC-529D29ABF096}" srcId="{355E202C-65E1-45FB-AFC9-F7A296A8DF29}" destId="{F79555DB-8E50-4CDD-A7FD-5640A9F40E5F}" srcOrd="1" destOrd="0" parTransId="{4CF95A1D-EDD5-4782-9749-624CAE56E9B9}" sibTransId="{8A66B94C-C57F-4D12-8A68-9C9571530A87}"/>
    <dgm:cxn modelId="{FDF33078-96DD-478D-8034-173A02108ED8}" type="presOf" srcId="{E0234535-B746-41D5-B7E7-8F08AD5613AB}" destId="{D39B51D5-D6FA-400D-ACDE-A3196B1D0AEE}" srcOrd="0" destOrd="0" presId="urn:microsoft.com/office/officeart/2016/7/layout/RepeatingBendingProcessNew"/>
    <dgm:cxn modelId="{004F057A-1EF2-4314-9C49-08EFC21C1AE1}" srcId="{355E202C-65E1-45FB-AFC9-F7A296A8DF29}" destId="{589E216F-AD35-43B0-B32A-B5F2E9A53A0B}" srcOrd="4" destOrd="0" parTransId="{8CA8D8D3-35DF-4C30-B3FA-2F3FE133B551}" sibTransId="{77478F6E-C2AC-46B8-9BFB-429A78555B3A}"/>
    <dgm:cxn modelId="{75733EA5-0EF2-453C-9EA4-184C1C0B89F8}" type="presOf" srcId="{E0234535-B746-41D5-B7E7-8F08AD5613AB}" destId="{3E7BAE22-C54B-400A-B281-93346ADE1DD9}" srcOrd="1" destOrd="0" presId="urn:microsoft.com/office/officeart/2016/7/layout/RepeatingBendingProcessNew"/>
    <dgm:cxn modelId="{2C4A4EAA-D7B3-413F-B8FF-5665AE46EC8A}" type="presOf" srcId="{70AB0B04-4347-457A-B496-81999900CDC8}" destId="{D2C4CEA8-D323-44F8-A1C5-B60FBA16247B}" srcOrd="0" destOrd="0" presId="urn:microsoft.com/office/officeart/2016/7/layout/RepeatingBendingProcessNew"/>
    <dgm:cxn modelId="{B0ACE6AF-088E-4524-BBB3-AB9B42DF93C5}" type="presOf" srcId="{312BA9A1-FA7E-43B7-804F-33C34D5C19E6}" destId="{54C08C4C-BA94-4139-8529-A64F6C459166}" srcOrd="0" destOrd="0" presId="urn:microsoft.com/office/officeart/2016/7/layout/RepeatingBendingProcessNew"/>
    <dgm:cxn modelId="{F1DFDEB2-F84D-4AAF-B038-BC545FCE6620}" type="presOf" srcId="{53ED6228-528E-46F9-AEA3-9DFC53AB0BC8}" destId="{1C300C3F-B0C1-4561-A831-CDADA71422FE}" srcOrd="1" destOrd="0" presId="urn:microsoft.com/office/officeart/2016/7/layout/RepeatingBendingProcessNew"/>
    <dgm:cxn modelId="{416E30B8-B9D7-461A-B030-7533CD90670B}" srcId="{355E202C-65E1-45FB-AFC9-F7A296A8DF29}" destId="{7B48F749-C9AD-4C7D-A2EC-74F23868371F}" srcOrd="2" destOrd="0" parTransId="{5FABA425-C759-455D-8B58-44FED240D5EF}" sibTransId="{53ED6228-528E-46F9-AEA3-9DFC53AB0BC8}"/>
    <dgm:cxn modelId="{9279C5BB-96F4-4F41-B6C1-D03E16C62743}" type="presOf" srcId="{77478F6E-C2AC-46B8-9BFB-429A78555B3A}" destId="{BBA03E75-10E6-4A56-80AC-224B41400C21}" srcOrd="1" destOrd="0" presId="urn:microsoft.com/office/officeart/2016/7/layout/RepeatingBendingProcessNew"/>
    <dgm:cxn modelId="{81F8D2BC-0833-407E-BAEA-F43E49BA1870}" srcId="{355E202C-65E1-45FB-AFC9-F7A296A8DF29}" destId="{E67F8037-56D3-4529-BD22-5ADE54F0377D}" srcOrd="5" destOrd="0" parTransId="{54CD77CF-BFB0-4843-A5FA-B9FF23D3799D}" sibTransId="{A422378E-568E-416F-8EAA-81E84552FBAE}"/>
    <dgm:cxn modelId="{2C9A27C8-A514-46E4-8609-F68C72196EB3}" srcId="{355E202C-65E1-45FB-AFC9-F7A296A8DF29}" destId="{70AB0B04-4347-457A-B496-81999900CDC8}" srcOrd="3" destOrd="0" parTransId="{37F50165-C2E8-4546-9D87-8AF5A342F345}" sibTransId="{AF11657B-CF0F-4F73-A801-1191B2B9A58F}"/>
    <dgm:cxn modelId="{5BE3A9F4-ACCE-4C4F-9CB4-7EB487567A88}" type="presOf" srcId="{E67F8037-56D3-4529-BD22-5ADE54F0377D}" destId="{86EED1F8-4E33-488A-87CF-A97F74F319C3}" srcOrd="0" destOrd="0" presId="urn:microsoft.com/office/officeart/2016/7/layout/RepeatingBendingProcessNew"/>
    <dgm:cxn modelId="{4BA8EBFF-5B00-4093-B3A7-8F90D2FE7F44}" type="presOf" srcId="{53ED6228-528E-46F9-AEA3-9DFC53AB0BC8}" destId="{77A0709D-FB5F-4945-BA2A-333459FB8ED1}" srcOrd="0" destOrd="0" presId="urn:microsoft.com/office/officeart/2016/7/layout/RepeatingBendingProcessNew"/>
    <dgm:cxn modelId="{AF618232-03E9-4868-8758-86FB3902383B}" type="presParOf" srcId="{BFD718A2-9DCE-471D-9D02-069E0DD15284}" destId="{54C08C4C-BA94-4139-8529-A64F6C459166}" srcOrd="0" destOrd="0" presId="urn:microsoft.com/office/officeart/2016/7/layout/RepeatingBendingProcessNew"/>
    <dgm:cxn modelId="{2F38668D-9646-4759-AA3B-5A13CE8B86D5}" type="presParOf" srcId="{BFD718A2-9DCE-471D-9D02-069E0DD15284}" destId="{D39B51D5-D6FA-400D-ACDE-A3196B1D0AEE}" srcOrd="1" destOrd="0" presId="urn:microsoft.com/office/officeart/2016/7/layout/RepeatingBendingProcessNew"/>
    <dgm:cxn modelId="{8604A8DF-8629-4A59-835B-E972524551D3}" type="presParOf" srcId="{D39B51D5-D6FA-400D-ACDE-A3196B1D0AEE}" destId="{3E7BAE22-C54B-400A-B281-93346ADE1DD9}" srcOrd="0" destOrd="0" presId="urn:microsoft.com/office/officeart/2016/7/layout/RepeatingBendingProcessNew"/>
    <dgm:cxn modelId="{B580A28C-EF13-41AE-8FDC-CC8C907BD824}" type="presParOf" srcId="{BFD718A2-9DCE-471D-9D02-069E0DD15284}" destId="{E3AC3F37-82B7-4386-8907-111598676AD5}" srcOrd="2" destOrd="0" presId="urn:microsoft.com/office/officeart/2016/7/layout/RepeatingBendingProcessNew"/>
    <dgm:cxn modelId="{8BD77A7B-DC66-4BDA-8ABE-79BA0681B1AE}" type="presParOf" srcId="{BFD718A2-9DCE-471D-9D02-069E0DD15284}" destId="{488FF699-467F-404C-AD40-413A2FA38D8E}" srcOrd="3" destOrd="0" presId="urn:microsoft.com/office/officeart/2016/7/layout/RepeatingBendingProcessNew"/>
    <dgm:cxn modelId="{48A9D155-DB58-427D-BE6B-0040587507D3}" type="presParOf" srcId="{488FF699-467F-404C-AD40-413A2FA38D8E}" destId="{C2AD46CE-EF6C-4A90-9E12-9A9B80F32A00}" srcOrd="0" destOrd="0" presId="urn:microsoft.com/office/officeart/2016/7/layout/RepeatingBendingProcessNew"/>
    <dgm:cxn modelId="{4F59CFBB-84D6-4101-AB25-CC86E36ED99C}" type="presParOf" srcId="{BFD718A2-9DCE-471D-9D02-069E0DD15284}" destId="{2BCD8CFE-35FF-41C9-A3B2-85EFA94F610A}" srcOrd="4" destOrd="0" presId="urn:microsoft.com/office/officeart/2016/7/layout/RepeatingBendingProcessNew"/>
    <dgm:cxn modelId="{DBB50B30-46AF-407A-8BA6-BD7C880BE225}" type="presParOf" srcId="{BFD718A2-9DCE-471D-9D02-069E0DD15284}" destId="{77A0709D-FB5F-4945-BA2A-333459FB8ED1}" srcOrd="5" destOrd="0" presId="urn:microsoft.com/office/officeart/2016/7/layout/RepeatingBendingProcessNew"/>
    <dgm:cxn modelId="{435223BE-BF4B-4042-A622-93626736950B}" type="presParOf" srcId="{77A0709D-FB5F-4945-BA2A-333459FB8ED1}" destId="{1C300C3F-B0C1-4561-A831-CDADA71422FE}" srcOrd="0" destOrd="0" presId="urn:microsoft.com/office/officeart/2016/7/layout/RepeatingBendingProcessNew"/>
    <dgm:cxn modelId="{572B9E19-37D4-4D5C-B2E5-1E72E3D6A1E5}" type="presParOf" srcId="{BFD718A2-9DCE-471D-9D02-069E0DD15284}" destId="{D2C4CEA8-D323-44F8-A1C5-B60FBA16247B}" srcOrd="6" destOrd="0" presId="urn:microsoft.com/office/officeart/2016/7/layout/RepeatingBendingProcessNew"/>
    <dgm:cxn modelId="{51E08623-75A6-4FE8-8B4B-9790D559595F}" type="presParOf" srcId="{BFD718A2-9DCE-471D-9D02-069E0DD15284}" destId="{6B27A5C1-E615-4ED6-B1F6-6CCE32A1974C}" srcOrd="7" destOrd="0" presId="urn:microsoft.com/office/officeart/2016/7/layout/RepeatingBendingProcessNew"/>
    <dgm:cxn modelId="{99B1EBC8-659B-47D0-BDAC-E9D10C3E4681}" type="presParOf" srcId="{6B27A5C1-E615-4ED6-B1F6-6CCE32A1974C}" destId="{8C20C4DC-A4EB-4ABA-8F8A-623FC13EB570}" srcOrd="0" destOrd="0" presId="urn:microsoft.com/office/officeart/2016/7/layout/RepeatingBendingProcessNew"/>
    <dgm:cxn modelId="{7707F70E-766E-479E-AC86-B6F8104E7650}" type="presParOf" srcId="{BFD718A2-9DCE-471D-9D02-069E0DD15284}" destId="{7F91CF0E-9E36-45C2-992C-CFCB0E1ECCD8}" srcOrd="8" destOrd="0" presId="urn:microsoft.com/office/officeart/2016/7/layout/RepeatingBendingProcessNew"/>
    <dgm:cxn modelId="{135ED35C-642E-4C1A-A687-F5B4C5B323B6}" type="presParOf" srcId="{BFD718A2-9DCE-471D-9D02-069E0DD15284}" destId="{DBE2CC1F-5B7F-4B69-8B4F-E9D955AC3FDE}" srcOrd="9" destOrd="0" presId="urn:microsoft.com/office/officeart/2016/7/layout/RepeatingBendingProcessNew"/>
    <dgm:cxn modelId="{A9064CCA-561B-4B2E-88AC-A1DD6C0FA083}" type="presParOf" srcId="{DBE2CC1F-5B7F-4B69-8B4F-E9D955AC3FDE}" destId="{BBA03E75-10E6-4A56-80AC-224B41400C21}" srcOrd="0" destOrd="0" presId="urn:microsoft.com/office/officeart/2016/7/layout/RepeatingBendingProcessNew"/>
    <dgm:cxn modelId="{B784CFAC-608E-452B-8429-84F6DEB7F9D3}" type="presParOf" srcId="{BFD718A2-9DCE-471D-9D02-069E0DD15284}" destId="{86EED1F8-4E33-488A-87CF-A97F74F319C3}"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B51D5-D6FA-400D-ACDE-A3196B1D0AEE}">
      <dsp:nvSpPr>
        <dsp:cNvPr id="0" name=""/>
        <dsp:cNvSpPr/>
      </dsp:nvSpPr>
      <dsp:spPr>
        <a:xfrm>
          <a:off x="2888818" y="782794"/>
          <a:ext cx="602059" cy="91440"/>
        </a:xfrm>
        <a:custGeom>
          <a:avLst/>
          <a:gdLst/>
          <a:ahLst/>
          <a:cxnLst/>
          <a:rect l="0" t="0" r="0" b="0"/>
          <a:pathLst>
            <a:path>
              <a:moveTo>
                <a:pt x="0" y="45720"/>
              </a:moveTo>
              <a:lnTo>
                <a:pt x="60205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4032" y="825350"/>
        <a:ext cx="31632" cy="6326"/>
      </dsp:txXfrm>
    </dsp:sp>
    <dsp:sp modelId="{54C08C4C-BA94-4139-8529-A64F6C459166}">
      <dsp:nvSpPr>
        <dsp:cNvPr id="0" name=""/>
        <dsp:cNvSpPr/>
      </dsp:nvSpPr>
      <dsp:spPr>
        <a:xfrm>
          <a:off x="139926" y="3306"/>
          <a:ext cx="2750692" cy="1650415"/>
        </a:xfrm>
        <a:prstGeom prst="rect">
          <a:avLst/>
        </a:prstGeom>
        <a:solidFill>
          <a:srgbClr val="160C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786" tIns="141482" rIns="134786" bIns="141482" numCol="1" spcCol="1270" anchor="ctr" anchorCtr="0">
          <a:noAutofit/>
        </a:bodyPr>
        <a:lstStyle/>
        <a:p>
          <a:pPr marL="0" lvl="0" indent="0" algn="ctr" defTabSz="977900">
            <a:lnSpc>
              <a:spcPct val="90000"/>
            </a:lnSpc>
            <a:spcBef>
              <a:spcPct val="0"/>
            </a:spcBef>
            <a:spcAft>
              <a:spcPct val="35000"/>
            </a:spcAft>
            <a:buNone/>
          </a:pPr>
          <a:r>
            <a:rPr lang="en-GB" sz="2200" kern="1200" dirty="0"/>
            <a:t>Early recognition of potential infection/outbreak risks</a:t>
          </a:r>
          <a:endParaRPr lang="en-US" sz="2200" kern="1200" dirty="0"/>
        </a:p>
      </dsp:txBody>
      <dsp:txXfrm>
        <a:off x="139926" y="3306"/>
        <a:ext cx="2750692" cy="1650415"/>
      </dsp:txXfrm>
    </dsp:sp>
    <dsp:sp modelId="{488FF699-467F-404C-AD40-413A2FA38D8E}">
      <dsp:nvSpPr>
        <dsp:cNvPr id="0" name=""/>
        <dsp:cNvSpPr/>
      </dsp:nvSpPr>
      <dsp:spPr>
        <a:xfrm>
          <a:off x="6272170" y="782794"/>
          <a:ext cx="602059" cy="91440"/>
        </a:xfrm>
        <a:custGeom>
          <a:avLst/>
          <a:gdLst/>
          <a:ahLst/>
          <a:cxnLst/>
          <a:rect l="0" t="0" r="0" b="0"/>
          <a:pathLst>
            <a:path>
              <a:moveTo>
                <a:pt x="0" y="45720"/>
              </a:moveTo>
              <a:lnTo>
                <a:pt x="60205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57383" y="825350"/>
        <a:ext cx="31632" cy="6326"/>
      </dsp:txXfrm>
    </dsp:sp>
    <dsp:sp modelId="{E3AC3F37-82B7-4386-8907-111598676AD5}">
      <dsp:nvSpPr>
        <dsp:cNvPr id="0" name=""/>
        <dsp:cNvSpPr/>
      </dsp:nvSpPr>
      <dsp:spPr>
        <a:xfrm>
          <a:off x="3523278" y="3306"/>
          <a:ext cx="2750692" cy="1650415"/>
        </a:xfrm>
        <a:prstGeom prst="rect">
          <a:avLst/>
        </a:prstGeom>
        <a:solidFill>
          <a:srgbClr val="00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786" tIns="141482" rIns="134786" bIns="141482" numCol="1" spcCol="1270" anchor="ctr" anchorCtr="0">
          <a:noAutofit/>
        </a:bodyPr>
        <a:lstStyle/>
        <a:p>
          <a:pPr marL="0" lvl="0" indent="0" algn="ctr" defTabSz="977900">
            <a:lnSpc>
              <a:spcPct val="90000"/>
            </a:lnSpc>
            <a:spcBef>
              <a:spcPct val="0"/>
            </a:spcBef>
            <a:spcAft>
              <a:spcPct val="35000"/>
            </a:spcAft>
            <a:buNone/>
          </a:pPr>
          <a:r>
            <a:rPr lang="en-GB" sz="2200" kern="1200" dirty="0"/>
            <a:t>Prompt implementation of additional measures- check resources</a:t>
          </a:r>
          <a:endParaRPr lang="en-US" sz="2200" kern="1200" dirty="0"/>
        </a:p>
      </dsp:txBody>
      <dsp:txXfrm>
        <a:off x="3523278" y="3306"/>
        <a:ext cx="2750692" cy="1650415"/>
      </dsp:txXfrm>
    </dsp:sp>
    <dsp:sp modelId="{77A0709D-FB5F-4945-BA2A-333459FB8ED1}">
      <dsp:nvSpPr>
        <dsp:cNvPr id="0" name=""/>
        <dsp:cNvSpPr/>
      </dsp:nvSpPr>
      <dsp:spPr>
        <a:xfrm>
          <a:off x="1515272" y="1651921"/>
          <a:ext cx="6766703" cy="602059"/>
        </a:xfrm>
        <a:custGeom>
          <a:avLst/>
          <a:gdLst/>
          <a:ahLst/>
          <a:cxnLst/>
          <a:rect l="0" t="0" r="0" b="0"/>
          <a:pathLst>
            <a:path>
              <a:moveTo>
                <a:pt x="6766703" y="0"/>
              </a:moveTo>
              <a:lnTo>
                <a:pt x="6766703" y="318129"/>
              </a:lnTo>
              <a:lnTo>
                <a:pt x="0" y="318129"/>
              </a:lnTo>
              <a:lnTo>
                <a:pt x="0" y="602059"/>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28719" y="1949788"/>
        <a:ext cx="339810" cy="6326"/>
      </dsp:txXfrm>
    </dsp:sp>
    <dsp:sp modelId="{2BCD8CFE-35FF-41C9-A3B2-85EFA94F610A}">
      <dsp:nvSpPr>
        <dsp:cNvPr id="0" name=""/>
        <dsp:cNvSpPr/>
      </dsp:nvSpPr>
      <dsp:spPr>
        <a:xfrm>
          <a:off x="6906630" y="3306"/>
          <a:ext cx="2750692" cy="1650415"/>
        </a:xfrm>
        <a:prstGeom prst="rect">
          <a:avLst/>
        </a:prstGeom>
        <a:solidFill>
          <a:srgbClr val="160C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786" tIns="141482" rIns="134786" bIns="141482" numCol="1" spcCol="1270" anchor="ctr" anchorCtr="0">
          <a:noAutofit/>
        </a:bodyPr>
        <a:lstStyle/>
        <a:p>
          <a:pPr marL="0" lvl="0" indent="0" algn="ctr" defTabSz="977900">
            <a:lnSpc>
              <a:spcPct val="90000"/>
            </a:lnSpc>
            <a:spcBef>
              <a:spcPct val="0"/>
            </a:spcBef>
            <a:spcAft>
              <a:spcPct val="35000"/>
            </a:spcAft>
            <a:buNone/>
          </a:pPr>
          <a:r>
            <a:rPr lang="en-GB" sz="2200" kern="1200" dirty="0"/>
            <a:t>Reporting and communication- internal and external</a:t>
          </a:r>
          <a:endParaRPr lang="en-US" sz="2200" kern="1200" dirty="0"/>
        </a:p>
      </dsp:txBody>
      <dsp:txXfrm>
        <a:off x="6906630" y="3306"/>
        <a:ext cx="2750692" cy="1650415"/>
      </dsp:txXfrm>
    </dsp:sp>
    <dsp:sp modelId="{6B27A5C1-E615-4ED6-B1F6-6CCE32A1974C}">
      <dsp:nvSpPr>
        <dsp:cNvPr id="0" name=""/>
        <dsp:cNvSpPr/>
      </dsp:nvSpPr>
      <dsp:spPr>
        <a:xfrm>
          <a:off x="2888818" y="3065868"/>
          <a:ext cx="602059" cy="91440"/>
        </a:xfrm>
        <a:custGeom>
          <a:avLst/>
          <a:gdLst/>
          <a:ahLst/>
          <a:cxnLst/>
          <a:rect l="0" t="0" r="0" b="0"/>
          <a:pathLst>
            <a:path>
              <a:moveTo>
                <a:pt x="0" y="45720"/>
              </a:moveTo>
              <a:lnTo>
                <a:pt x="60205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4032" y="3108425"/>
        <a:ext cx="31632" cy="6326"/>
      </dsp:txXfrm>
    </dsp:sp>
    <dsp:sp modelId="{D2C4CEA8-D323-44F8-A1C5-B60FBA16247B}">
      <dsp:nvSpPr>
        <dsp:cNvPr id="0" name=""/>
        <dsp:cNvSpPr/>
      </dsp:nvSpPr>
      <dsp:spPr>
        <a:xfrm>
          <a:off x="139926" y="2286381"/>
          <a:ext cx="2750692" cy="1650415"/>
        </a:xfrm>
        <a:prstGeom prst="rect">
          <a:avLst/>
        </a:prstGeom>
        <a:solidFill>
          <a:srgbClr val="00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786" tIns="141482" rIns="134786" bIns="141482" numCol="1" spcCol="1270" anchor="ctr" anchorCtr="0">
          <a:noAutofit/>
        </a:bodyPr>
        <a:lstStyle/>
        <a:p>
          <a:pPr marL="0" lvl="0" indent="0" algn="ctr" defTabSz="977900">
            <a:lnSpc>
              <a:spcPct val="90000"/>
            </a:lnSpc>
            <a:spcBef>
              <a:spcPct val="0"/>
            </a:spcBef>
            <a:spcAft>
              <a:spcPct val="35000"/>
            </a:spcAft>
            <a:buNone/>
          </a:pPr>
          <a:r>
            <a:rPr lang="en-GB" sz="2200" kern="1200" dirty="0"/>
            <a:t>Line lists</a:t>
          </a:r>
          <a:endParaRPr lang="en-US" sz="2200" kern="1200" dirty="0"/>
        </a:p>
      </dsp:txBody>
      <dsp:txXfrm>
        <a:off x="139926" y="2286381"/>
        <a:ext cx="2750692" cy="1650415"/>
      </dsp:txXfrm>
    </dsp:sp>
    <dsp:sp modelId="{DBE2CC1F-5B7F-4B69-8B4F-E9D955AC3FDE}">
      <dsp:nvSpPr>
        <dsp:cNvPr id="0" name=""/>
        <dsp:cNvSpPr/>
      </dsp:nvSpPr>
      <dsp:spPr>
        <a:xfrm>
          <a:off x="6272170" y="3065868"/>
          <a:ext cx="602059" cy="91440"/>
        </a:xfrm>
        <a:custGeom>
          <a:avLst/>
          <a:gdLst/>
          <a:ahLst/>
          <a:cxnLst/>
          <a:rect l="0" t="0" r="0" b="0"/>
          <a:pathLst>
            <a:path>
              <a:moveTo>
                <a:pt x="0" y="45720"/>
              </a:moveTo>
              <a:lnTo>
                <a:pt x="60205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57383" y="3108425"/>
        <a:ext cx="31632" cy="6326"/>
      </dsp:txXfrm>
    </dsp:sp>
    <dsp:sp modelId="{7F91CF0E-9E36-45C2-992C-CFCB0E1ECCD8}">
      <dsp:nvSpPr>
        <dsp:cNvPr id="0" name=""/>
        <dsp:cNvSpPr/>
      </dsp:nvSpPr>
      <dsp:spPr>
        <a:xfrm>
          <a:off x="3523278" y="2286381"/>
          <a:ext cx="2750692" cy="1650415"/>
        </a:xfrm>
        <a:prstGeom prst="rect">
          <a:avLst/>
        </a:prstGeom>
        <a:solidFill>
          <a:srgbClr val="0F1F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786" tIns="141482" rIns="134786" bIns="141482" numCol="1" spcCol="1270" anchor="ctr" anchorCtr="0">
          <a:noAutofit/>
        </a:bodyPr>
        <a:lstStyle/>
        <a:p>
          <a:pPr marL="0" lvl="0" indent="0" algn="ctr" defTabSz="977900">
            <a:lnSpc>
              <a:spcPct val="90000"/>
            </a:lnSpc>
            <a:spcBef>
              <a:spcPct val="0"/>
            </a:spcBef>
            <a:spcAft>
              <a:spcPct val="35000"/>
            </a:spcAft>
            <a:buNone/>
          </a:pPr>
          <a:r>
            <a:rPr lang="en-GB" sz="2200" kern="1200" dirty="0"/>
            <a:t>Outbreak management file and contingency plan</a:t>
          </a:r>
          <a:endParaRPr lang="en-US" sz="2200" kern="1200" dirty="0"/>
        </a:p>
      </dsp:txBody>
      <dsp:txXfrm>
        <a:off x="3523278" y="2286381"/>
        <a:ext cx="2750692" cy="1650415"/>
      </dsp:txXfrm>
    </dsp:sp>
    <dsp:sp modelId="{86EED1F8-4E33-488A-87CF-A97F74F319C3}">
      <dsp:nvSpPr>
        <dsp:cNvPr id="0" name=""/>
        <dsp:cNvSpPr/>
      </dsp:nvSpPr>
      <dsp:spPr>
        <a:xfrm>
          <a:off x="6906630" y="2286381"/>
          <a:ext cx="2750692" cy="1650415"/>
        </a:xfrm>
        <a:prstGeom prst="rect">
          <a:avLst/>
        </a:prstGeom>
        <a:solidFill>
          <a:srgbClr val="00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786" tIns="141482" rIns="134786" bIns="141482" numCol="1" spcCol="1270" anchor="ctr" anchorCtr="0">
          <a:noAutofit/>
        </a:bodyPr>
        <a:lstStyle/>
        <a:p>
          <a:pPr marL="0" lvl="0" indent="0" algn="ctr" defTabSz="977900">
            <a:lnSpc>
              <a:spcPct val="90000"/>
            </a:lnSpc>
            <a:spcBef>
              <a:spcPct val="0"/>
            </a:spcBef>
            <a:spcAft>
              <a:spcPct val="35000"/>
            </a:spcAft>
            <a:buNone/>
          </a:pPr>
          <a:r>
            <a:rPr lang="en-GB" sz="2200" kern="1200" dirty="0"/>
            <a:t>End of outbreak procedure- terminal clean and PIR</a:t>
          </a:r>
          <a:endParaRPr lang="en-US" sz="2200" kern="1200" dirty="0"/>
        </a:p>
      </dsp:txBody>
      <dsp:txXfrm>
        <a:off x="6906630" y="2286381"/>
        <a:ext cx="2750692" cy="1650415"/>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A05BEF7D-69D9-4F60-B514-CD5F60E284C1}" type="datetimeFigureOut">
              <a:rPr lang="en-GB" smtClean="0"/>
              <a:t>19/11/2025</a:t>
            </a:fld>
            <a:endParaRPr lang="en-GB"/>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C2B2CB42-3524-45D2-8080-62F4CE9A00FD}" type="slidenum">
              <a:rPr lang="en-GB" smtClean="0"/>
              <a:t>‹#›</a:t>
            </a:fld>
            <a:endParaRPr lang="en-GB"/>
          </a:p>
        </p:txBody>
      </p:sp>
    </p:spTree>
    <p:extLst>
      <p:ext uri="{BB962C8B-B14F-4D97-AF65-F5344CB8AC3E}">
        <p14:creationId xmlns:p14="http://schemas.microsoft.com/office/powerpoint/2010/main" val="3989621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ov.uk/government/publications/infection-prevention-and-control-in-adult-social-care-settings/infection-prevention-and-control-resource-for-adult-social-car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lancashire.gov.uk/practitioners/health-and-social-care/infection-prevention-and-control/outbreak-management/outbreak-managemen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B2CB42-3524-45D2-8080-62F4CE9A00FD}" type="slidenum">
              <a:rPr lang="en-GB" smtClean="0"/>
              <a:t>1</a:t>
            </a:fld>
            <a:endParaRPr lang="en-GB"/>
          </a:p>
        </p:txBody>
      </p:sp>
    </p:spTree>
    <p:extLst>
      <p:ext uri="{BB962C8B-B14F-4D97-AF65-F5344CB8AC3E}">
        <p14:creationId xmlns:p14="http://schemas.microsoft.com/office/powerpoint/2010/main" val="1781217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Tanya.</a:t>
            </a:r>
          </a:p>
          <a:p>
            <a:r>
              <a:rPr lang="en-GB" dirty="0"/>
              <a:t>She set benchmarks for cleanliness and her work led to institutional change for improved standards.</a:t>
            </a:r>
          </a:p>
        </p:txBody>
      </p:sp>
      <p:sp>
        <p:nvSpPr>
          <p:cNvPr id="4" name="Slide Number Placeholder 3"/>
          <p:cNvSpPr>
            <a:spLocks noGrp="1"/>
          </p:cNvSpPr>
          <p:nvPr>
            <p:ph type="sldNum" sz="quarter" idx="5"/>
          </p:nvPr>
        </p:nvSpPr>
        <p:spPr/>
        <p:txBody>
          <a:bodyPr/>
          <a:lstStyle/>
          <a:p>
            <a:fld id="{D80B1AFE-27B5-4DE8-B46A-BA6D4B942D67}" type="slidenum">
              <a:rPr lang="en-GB" smtClean="0"/>
              <a:t>10</a:t>
            </a:fld>
            <a:endParaRPr lang="en-GB" dirty="0"/>
          </a:p>
        </p:txBody>
      </p:sp>
    </p:spTree>
    <p:extLst>
      <p:ext uri="{BB962C8B-B14F-4D97-AF65-F5344CB8AC3E}">
        <p14:creationId xmlns:p14="http://schemas.microsoft.com/office/powerpoint/2010/main" val="1503201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Cathryn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IPC audits are vital as they help spot infection risks early, ensure staff follow safety standards, and prevent outbreaks. They also guide and support training, improve quality of care, support outbreak prevention.  They align with national standards, such as the Health and Social Care Act 2008, ensuring infection control practices are legally compliant and meet essential safety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endParaRPr lang="en-GB" dirty="0"/>
          </a:p>
          <a:p>
            <a:r>
              <a:rPr lang="en-GB" dirty="0"/>
              <a:t>Be mindful if audits are covert (hand hygiene).</a:t>
            </a:r>
          </a:p>
          <a:p>
            <a:r>
              <a:rPr lang="en-GB" dirty="0"/>
              <a:t>Also 100% compliance – not achievable consistently.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D9436-7E9C-425D-858E-E990C6C9BB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533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Cathryn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Standard Infection Control Precautions which area referred to as SICPs are based on evidence-based national guidelines, legal duties, and best practices designed to prevent infection transmission in all care settings. They are vital because they help to prevent and protect others from infections ensuring safe, consistent practices such as  hand hygiene and PPE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Preventing and reducing the spread of ARI is key to the health &amp; wellbeing of service users and staff in adult social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SICPs for reducing ARI outbreaks - </a:t>
            </a:r>
            <a:r>
              <a:rPr lang="en-GB" dirty="0"/>
              <a:t>in all care settings, at all times, for all service users whether infection is known to be present or not, to ensure the safety of those being cared for , staff and visitors in the care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171450" indent="-171450" algn="l">
              <a:buFont typeface="Arial" panose="020B0604020202020204" pitchFamily="34" charset="0"/>
              <a:buChar char="•"/>
            </a:pPr>
            <a:r>
              <a:rPr lang="en-GB" b="0" i="0" dirty="0">
                <a:solidFill>
                  <a:srgbClr val="0B0C0C"/>
                </a:solidFill>
                <a:effectLst/>
                <a:latin typeface="GDS Transport"/>
              </a:rPr>
              <a:t>Hygiene between tasks and between service users with soap and water or alcohol-based hand rub. Ensure staff are bare below the elbow and no false nails or nail varnish should be worn by staff. </a:t>
            </a:r>
          </a:p>
          <a:p>
            <a:pPr marL="171450" indent="-171450" algn="l">
              <a:buFont typeface="Arial" panose="020B0604020202020204" pitchFamily="34" charset="0"/>
              <a:buChar char="•"/>
            </a:pPr>
            <a:r>
              <a:rPr lang="en-GB" b="0" i="0" dirty="0">
                <a:solidFill>
                  <a:srgbClr val="0B0C0C"/>
                </a:solidFill>
                <a:effectLst/>
                <a:latin typeface="GDS Transport"/>
              </a:rPr>
              <a:t>Respiratory and cough hygiene (catch it, bin it, kill it!)</a:t>
            </a:r>
          </a:p>
          <a:p>
            <a:pPr marL="171450" indent="-171450" algn="l">
              <a:buFont typeface="Arial" panose="020B0604020202020204" pitchFamily="34" charset="0"/>
              <a:buChar char="•"/>
            </a:pPr>
            <a:r>
              <a:rPr lang="en-GB" dirty="0"/>
              <a:t>Appropriate use of PPE - 4 hours for surgical masks.</a:t>
            </a:r>
          </a:p>
          <a:p>
            <a:pPr marL="171450" indent="-171450">
              <a:buFont typeface="Arial" panose="020B0604020202020204" pitchFamily="34" charset="0"/>
              <a:buChar char="•"/>
            </a:pPr>
            <a:r>
              <a:rPr lang="en-GB" dirty="0"/>
              <a:t>Isolation- </a:t>
            </a:r>
            <a:r>
              <a:rPr lang="en-GB" dirty="0">
                <a:effectLst/>
              </a:rPr>
              <a:t>Close adherence to </a:t>
            </a:r>
            <a:r>
              <a:rPr lang="en-GB" dirty="0"/>
              <a:t>IPC</a:t>
            </a:r>
            <a:r>
              <a:rPr lang="en-GB" dirty="0">
                <a:effectLst/>
              </a:rPr>
              <a:t> measures for and around immunosuppressed residents is recommended. Residents may have to isolate for longer if they are deemed to be a risk for potential prolonged shedding of the virus. Discussion with the GP should be sought.  </a:t>
            </a:r>
          </a:p>
          <a:p>
            <a:pPr marL="171450" indent="-171450" algn="l">
              <a:buFont typeface="Arial" panose="020B0604020202020204" pitchFamily="34" charset="0"/>
              <a:buChar char="•"/>
            </a:pPr>
            <a:r>
              <a:rPr lang="en-GB" b="0" i="0" dirty="0">
                <a:solidFill>
                  <a:srgbClr val="0B0C0C"/>
                </a:solidFill>
                <a:effectLst/>
                <a:latin typeface="GDS Transport"/>
              </a:rPr>
              <a:t>Cleaning of shared equipment, especially after use and regular cleaning of the environment paying particular attention to frequently touched surfaces and shared areas.</a:t>
            </a:r>
          </a:p>
          <a:p>
            <a:r>
              <a:rPr lang="en-GB" b="0" i="0" dirty="0">
                <a:solidFill>
                  <a:srgbClr val="0B0C0C"/>
                </a:solidFill>
                <a:effectLst/>
                <a:latin typeface="GDS Transport"/>
              </a:rPr>
              <a:t>Staff Exclusion - </a:t>
            </a:r>
            <a:r>
              <a:rPr lang="en-GB" b="1" dirty="0"/>
              <a:t>Staff with confirmed COVID-19 or influenza should stay off work for 5 days.</a:t>
            </a:r>
            <a:r>
              <a:rPr lang="en-GB" dirty="0"/>
              <a:t> If testing isn’t available, staff with symptoms of influenza-like illness (ILI) or acute respiratory infection (ARI) should remain off work until they feel well and acute symptoms have resolved. Recovery from flu typically takes more than 3 days.</a:t>
            </a:r>
          </a:p>
          <a:p>
            <a:r>
              <a:rPr lang="en-GB" b="1" dirty="0"/>
              <a:t>Acute symptoms include:</a:t>
            </a:r>
            <a:endParaRPr lang="en-GB" dirty="0"/>
          </a:p>
          <a:p>
            <a:r>
              <a:rPr lang="en-GB" dirty="0"/>
              <a:t>Fever, chills, or high temperature</a:t>
            </a:r>
          </a:p>
          <a:p>
            <a:r>
              <a:rPr lang="en-GB" dirty="0"/>
              <a:t>Sneezing or nasal congestion</a:t>
            </a:r>
          </a:p>
          <a:p>
            <a:r>
              <a:rPr lang="en-GB" dirty="0"/>
              <a:t>Muscle aches</a:t>
            </a:r>
          </a:p>
          <a:p>
            <a:r>
              <a:rPr lang="en-GB" dirty="0"/>
              <a:t>Sore throat</a:t>
            </a:r>
          </a:p>
          <a:p>
            <a:r>
              <a:rPr lang="en-GB" dirty="0"/>
              <a:t>Chesty cough, hoarseness, or wheezing</a:t>
            </a:r>
          </a:p>
          <a:p>
            <a:r>
              <a:rPr lang="en-GB" b="1" dirty="0"/>
              <a:t>Post-viral symptoms</a:t>
            </a:r>
            <a:r>
              <a:rPr lang="en-GB" dirty="0"/>
              <a:t> like a dry cough or fatigue do </a:t>
            </a:r>
            <a:r>
              <a:rPr lang="en-GB" b="1" dirty="0"/>
              <a:t>not</a:t>
            </a:r>
            <a:r>
              <a:rPr lang="en-GB" dirty="0"/>
              <a:t> require time off.</a:t>
            </a:r>
          </a:p>
          <a:p>
            <a:endParaRPr lang="en-GB" b="0" i="0" dirty="0">
              <a:solidFill>
                <a:srgbClr val="0B0C0C"/>
              </a:solidFill>
              <a:effectLst/>
              <a:latin typeface="GDS Transport"/>
            </a:endParaRPr>
          </a:p>
          <a:p>
            <a:pPr algn="l">
              <a:buFont typeface="Arial" panose="020B0604020202020204" pitchFamily="34" charset="0"/>
              <a:buNone/>
            </a:pPr>
            <a:endParaRPr lang="en-GB" b="0" i="0" dirty="0">
              <a:solidFill>
                <a:srgbClr val="0B0C0C"/>
              </a:solidFill>
              <a:effectLst/>
              <a:latin typeface="GDS Transport"/>
            </a:endParaRPr>
          </a:p>
          <a:p>
            <a:pPr algn="l">
              <a:buFont typeface="Arial" panose="020B0604020202020204" pitchFamily="34" charset="0"/>
              <a:buNone/>
            </a:pPr>
            <a:r>
              <a:rPr lang="en-GB" b="0" i="0" dirty="0">
                <a:solidFill>
                  <a:srgbClr val="0B0C0C"/>
                </a:solidFill>
                <a:effectLst/>
                <a:latin typeface="GDS Transport"/>
              </a:rPr>
              <a:t>You can obtain further details on </a:t>
            </a:r>
            <a:r>
              <a:rPr lang="en-GB" dirty="0"/>
              <a:t>SICPs</a:t>
            </a:r>
            <a:r>
              <a:rPr lang="en-GB" b="0" i="0" dirty="0">
                <a:solidFill>
                  <a:srgbClr val="0B0C0C"/>
                </a:solidFill>
                <a:effectLst/>
                <a:latin typeface="GDS Transport"/>
              </a:rPr>
              <a:t> and best practice accessing the link -</a:t>
            </a:r>
            <a:r>
              <a:rPr lang="en-GB" b="0" i="0" dirty="0">
                <a:solidFill>
                  <a:srgbClr val="1D70B8"/>
                </a:solidFill>
                <a:effectLst/>
                <a:latin typeface="GDS Transport"/>
                <a:hlinkClick r:id="rId3"/>
              </a:rPr>
              <a:t>Infection prevention and control: resource for adult social care</a:t>
            </a:r>
            <a:r>
              <a:rPr lang="en-GB" b="0" i="0" dirty="0">
                <a:solidFill>
                  <a:srgbClr val="0B0C0C"/>
                </a:solidFill>
                <a:effectLst/>
                <a:latin typeface="GDS Transport"/>
              </a:rPr>
              <a:t>. Please ensure that all measures to prevent and manage infections are risk assessed. </a:t>
            </a:r>
          </a:p>
          <a:p>
            <a:endParaRPr lang="en-GB" dirty="0"/>
          </a:p>
        </p:txBody>
      </p:sp>
      <p:sp>
        <p:nvSpPr>
          <p:cNvPr id="4" name="Slide Number Placeholder 3"/>
          <p:cNvSpPr>
            <a:spLocks noGrp="1"/>
          </p:cNvSpPr>
          <p:nvPr>
            <p:ph type="sldNum" sz="quarter" idx="5"/>
          </p:nvPr>
        </p:nvSpPr>
        <p:spPr/>
        <p:txBody>
          <a:bodyPr/>
          <a:lstStyle/>
          <a:p>
            <a:fld id="{920AC928-803D-4F53-BEFB-AABA1E7148E4}" type="slidenum">
              <a:rPr lang="en-GB" smtClean="0"/>
              <a:t>12</a:t>
            </a:fld>
            <a:endParaRPr lang="en-GB" dirty="0"/>
          </a:p>
        </p:txBody>
      </p:sp>
    </p:spTree>
    <p:extLst>
      <p:ext uri="{BB962C8B-B14F-4D97-AF65-F5344CB8AC3E}">
        <p14:creationId xmlns:p14="http://schemas.microsoft.com/office/powerpoint/2010/main" val="3549667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Cathryn</a:t>
            </a:r>
          </a:p>
          <a:p>
            <a:r>
              <a:rPr lang="en-GB" dirty="0"/>
              <a:t>IPC role modelling is a vital leadership responsibility for care home managers. By setting the tone and leading by example, managers can foster a culture of safety, accountability, and best practice. Managers play a vital role in infection prevention by leading by example, consistently demonstrating best practices and setting high standards. They should promote a culture of safety where infection control is prioritized, provide ongoing education and support to empower staff, monitor and audit practices to ensure compliance, and communicate clearly and consistently to reinforce expectations and drive improvement.</a:t>
            </a:r>
          </a:p>
          <a:p>
            <a:endParaRPr lang="en-GB" dirty="0"/>
          </a:p>
          <a:p>
            <a:r>
              <a:rPr lang="en-GB" b="1" dirty="0"/>
              <a:t>Lead by Example- </a:t>
            </a:r>
            <a:r>
              <a:rPr lang="en-GB" dirty="0"/>
              <a:t>Consistently follow all IPC protocols, including hand hygiene, bare below the elbow, PPE use, and environmental cleaning.</a:t>
            </a:r>
          </a:p>
          <a:p>
            <a:r>
              <a:rPr lang="en-GB" dirty="0"/>
              <a:t>Be visible during outbreaks or audits. Managers and senior staff should always follow BBE standards.  Be visible during care activities and model best practice.</a:t>
            </a:r>
          </a:p>
          <a:p>
            <a:endParaRPr lang="en-GB" dirty="0"/>
          </a:p>
          <a:p>
            <a:r>
              <a:rPr lang="en-GB" b="1" dirty="0"/>
              <a:t>Promote a Culture of Safety</a:t>
            </a:r>
          </a:p>
          <a:p>
            <a:r>
              <a:rPr lang="en-GB" dirty="0"/>
              <a:t>Encourage open communication about IPC concerns or breaches without fear of blame.</a:t>
            </a:r>
          </a:p>
          <a:p>
            <a:r>
              <a:rPr lang="en-GB" dirty="0"/>
              <a:t>Recognize and praise staff who demonstrate excellent IPC practices encourage incentives/rewards</a:t>
            </a:r>
          </a:p>
          <a:p>
            <a:r>
              <a:rPr lang="en-GB" dirty="0"/>
              <a:t>Embed IPC into daily routines and team discussions.</a:t>
            </a:r>
          </a:p>
          <a:p>
            <a:endParaRPr lang="en-GB" dirty="0"/>
          </a:p>
          <a:p>
            <a:r>
              <a:rPr lang="en-GB" b="1" dirty="0"/>
              <a:t>Provide Ongoing Education and Support</a:t>
            </a:r>
          </a:p>
          <a:p>
            <a:r>
              <a:rPr lang="en-GB" dirty="0"/>
              <a:t>Ensure all staff receive regular IPC training and updates.</a:t>
            </a:r>
          </a:p>
          <a:p>
            <a:r>
              <a:rPr lang="en-GB" dirty="0"/>
              <a:t>Use scenarios to reinforce lessons learnt</a:t>
            </a:r>
          </a:p>
          <a:p>
            <a:r>
              <a:rPr lang="en-GB" dirty="0"/>
              <a:t>Offer refresher sessions for staff who may require extra support.</a:t>
            </a:r>
          </a:p>
          <a:p>
            <a:endParaRPr lang="en-GB" dirty="0"/>
          </a:p>
          <a:p>
            <a:r>
              <a:rPr lang="en-GB" b="1" dirty="0"/>
              <a:t>Monitor and Audit Practices</a:t>
            </a:r>
          </a:p>
          <a:p>
            <a:r>
              <a:rPr lang="en-GB" dirty="0"/>
              <a:t>Regularly observe and audit IPC practices </a:t>
            </a:r>
            <a:r>
              <a:rPr lang="en-GB" dirty="0" err="1"/>
              <a:t>eg</a:t>
            </a:r>
            <a:r>
              <a:rPr lang="en-GB" dirty="0"/>
              <a:t>, hand hygiene, PPE use, and cleaning protocols. Involve staff and delegate responsibilities promoting teamwork</a:t>
            </a:r>
          </a:p>
          <a:p>
            <a:r>
              <a:rPr lang="en-GB" dirty="0"/>
              <a:t>Share audit results with staff and involve them in action planning.</a:t>
            </a:r>
          </a:p>
          <a:p>
            <a:r>
              <a:rPr lang="en-GB" dirty="0"/>
              <a:t>Use data to drive improvements and celebrate progress.</a:t>
            </a:r>
          </a:p>
          <a:p>
            <a:endParaRPr lang="en-GB" dirty="0"/>
          </a:p>
          <a:p>
            <a:r>
              <a:rPr lang="en-GB" b="1" dirty="0"/>
              <a:t>Communicate Clearly and Consistently</a:t>
            </a:r>
          </a:p>
          <a:p>
            <a:r>
              <a:rPr lang="en-GB" dirty="0"/>
              <a:t>Share updates from UKHSA, CQC, or local health protection teams promptly.</a:t>
            </a:r>
          </a:p>
          <a:p>
            <a:r>
              <a:rPr lang="en-GB" dirty="0"/>
              <a:t>Use visual reminders to reinforce key IPC messages.</a:t>
            </a:r>
          </a:p>
          <a:p>
            <a:r>
              <a:rPr lang="en-GB" dirty="0"/>
              <a:t>Be approachable and responsive to staff questions or concerns. Foster a “no blame” culture where IPC reminders are seen as supportive, not punitive.</a:t>
            </a:r>
          </a:p>
          <a:p>
            <a:endParaRPr lang="en-GB" dirty="0"/>
          </a:p>
          <a:p>
            <a:r>
              <a:rPr lang="en-GB" b="1" dirty="0"/>
              <a:t>Champion Resident and Family Engagement</a:t>
            </a:r>
          </a:p>
          <a:p>
            <a:r>
              <a:rPr lang="en-GB" dirty="0"/>
              <a:t>Educate residents and families about IPC measures and why they matter.</a:t>
            </a:r>
          </a:p>
          <a:p>
            <a:r>
              <a:rPr lang="en-GB" dirty="0"/>
              <a:t>Involve residents and family regarding IPC matters including outbreaks. Reassure them that safety is a shared priority (working together).</a:t>
            </a:r>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2B2CB42-3524-45D2-8080-62F4CE9A00FD}" type="slidenum">
              <a:rPr lang="en-GB" smtClean="0"/>
              <a:t>13</a:t>
            </a:fld>
            <a:endParaRPr lang="en-GB"/>
          </a:p>
        </p:txBody>
      </p:sp>
    </p:spTree>
    <p:extLst>
      <p:ext uri="{BB962C8B-B14F-4D97-AF65-F5344CB8AC3E}">
        <p14:creationId xmlns:p14="http://schemas.microsoft.com/office/powerpoint/2010/main" val="2961629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Tanya</a:t>
            </a:r>
          </a:p>
        </p:txBody>
      </p:sp>
      <p:sp>
        <p:nvSpPr>
          <p:cNvPr id="4" name="Slide Number Placeholder 3"/>
          <p:cNvSpPr>
            <a:spLocks noGrp="1"/>
          </p:cNvSpPr>
          <p:nvPr>
            <p:ph type="sldNum" sz="quarter" idx="5"/>
          </p:nvPr>
        </p:nvSpPr>
        <p:spPr/>
        <p:txBody>
          <a:bodyPr/>
          <a:lstStyle/>
          <a:p>
            <a:fld id="{C2B2CB42-3524-45D2-8080-62F4CE9A00FD}" type="slidenum">
              <a:rPr lang="en-GB" smtClean="0"/>
              <a:t>14</a:t>
            </a:fld>
            <a:endParaRPr lang="en-GB"/>
          </a:p>
        </p:txBody>
      </p:sp>
    </p:spTree>
    <p:extLst>
      <p:ext uri="{BB962C8B-B14F-4D97-AF65-F5344CB8AC3E}">
        <p14:creationId xmlns:p14="http://schemas.microsoft.com/office/powerpoint/2010/main" val="2770080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Tanya</a:t>
            </a:r>
          </a:p>
          <a:p>
            <a:r>
              <a:rPr lang="en-GB" dirty="0"/>
              <a:t>Flu myth – busting for </a:t>
            </a:r>
            <a:r>
              <a:rPr lang="en-GB" b="1" dirty="0"/>
              <a:t>adult social care staff.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822B8-0334-4312-80AC-D79736ED714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0987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Tanya</a:t>
            </a:r>
          </a:p>
          <a:p>
            <a:r>
              <a:rPr lang="en-GB" dirty="0"/>
              <a:t>Toilet brush used to clean commode pans – we have a procedure on our webpage detailing how to manually clean a commode pan. </a:t>
            </a:r>
          </a:p>
          <a:p>
            <a:r>
              <a:rPr lang="en-GB" dirty="0"/>
              <a:t>Clean aprons over a clean linen trolley – the sluice is classed as a ‘dirty’ room. Therefore should be free from vases, clean linen trolley, open PPE.</a:t>
            </a:r>
          </a:p>
          <a:p>
            <a:r>
              <a:rPr lang="en-GB" dirty="0"/>
              <a:t>Rust at the back of the sink. Anything rusty cannot be cleaned effectively.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F5B539-53D5-41B9-8CFC-016EE64CE5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65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Tanya</a:t>
            </a:r>
          </a:p>
          <a:p>
            <a:r>
              <a:rPr lang="en-GB" dirty="0"/>
              <a:t>Cluttered laundry.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F5B539-53D5-41B9-8CFC-016EE64CE5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822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Tanya</a:t>
            </a:r>
          </a:p>
          <a:p>
            <a:r>
              <a:rPr lang="en-GB" dirty="0"/>
              <a:t>Hand hygiene sinks obstructed.  </a:t>
            </a:r>
          </a:p>
          <a:p>
            <a:r>
              <a:rPr lang="en-GB" dirty="0"/>
              <a:t>Inappropriate items stored in a laundry.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F5B539-53D5-41B9-8CFC-016EE64CE5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152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Tanya</a:t>
            </a:r>
          </a:p>
          <a:p>
            <a:r>
              <a:rPr lang="en-GB" dirty="0"/>
              <a:t>Outbreak Support Visits – can request</a:t>
            </a:r>
          </a:p>
        </p:txBody>
      </p:sp>
      <p:sp>
        <p:nvSpPr>
          <p:cNvPr id="4" name="Slide Number Placeholder 3"/>
          <p:cNvSpPr>
            <a:spLocks noGrp="1"/>
          </p:cNvSpPr>
          <p:nvPr>
            <p:ph type="sldNum" sz="quarter" idx="5"/>
          </p:nvPr>
        </p:nvSpPr>
        <p:spPr/>
        <p:txBody>
          <a:bodyPr/>
          <a:lstStyle/>
          <a:p>
            <a:fld id="{C2B2CB42-3524-45D2-8080-62F4CE9A00FD}" type="slidenum">
              <a:rPr lang="en-GB" smtClean="0"/>
              <a:t>19</a:t>
            </a:fld>
            <a:endParaRPr lang="en-GB"/>
          </a:p>
        </p:txBody>
      </p:sp>
    </p:spTree>
    <p:extLst>
      <p:ext uri="{BB962C8B-B14F-4D97-AF65-F5344CB8AC3E}">
        <p14:creationId xmlns:p14="http://schemas.microsoft.com/office/powerpoint/2010/main" val="4277125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Tanya</a:t>
            </a:r>
          </a:p>
          <a:p>
            <a:r>
              <a:rPr lang="en-GB" sz="1200" b="0" i="0" kern="1200" dirty="0">
                <a:solidFill>
                  <a:schemeClr val="tx1"/>
                </a:solidFill>
                <a:effectLst/>
                <a:latin typeface="+mn-lt"/>
                <a:ea typeface="+mn-ea"/>
                <a:cs typeface="+mn-cs"/>
              </a:rPr>
              <a:t>Many Drs were unwilling to accept that they were responsible for their patients' deaths.</a:t>
            </a:r>
          </a:p>
          <a:p>
            <a:r>
              <a:rPr lang="en-GB" sz="1200" b="0" i="0" kern="1200" dirty="0">
                <a:solidFill>
                  <a:schemeClr val="tx1"/>
                </a:solidFill>
                <a:effectLst/>
                <a:latin typeface="+mn-lt"/>
                <a:ea typeface="+mn-ea"/>
                <a:cs typeface="+mn-cs"/>
              </a:rPr>
              <a:t>Semmelweis's career suffered, and he was eventually committed to an asylum, where he died in 1865.</a:t>
            </a:r>
          </a:p>
          <a:p>
            <a:r>
              <a:rPr lang="en-GB" sz="1200" b="0" i="0" kern="1200" dirty="0">
                <a:solidFill>
                  <a:schemeClr val="tx1"/>
                </a:solidFill>
                <a:effectLst/>
                <a:latin typeface="+mn-lt"/>
                <a:ea typeface="+mn-ea"/>
                <a:cs typeface="+mn-cs"/>
              </a:rPr>
              <a:t>His discoveries were not widely accepted until after his death, when Louis Pasteur's work on germ theory provided a scientific explanation for his findings.</a:t>
            </a:r>
          </a:p>
          <a:p>
            <a:r>
              <a:rPr lang="en-GB" sz="1200" b="0" i="0" kern="1200" dirty="0">
                <a:solidFill>
                  <a:schemeClr val="tx1"/>
                </a:solidFill>
                <a:effectLst/>
                <a:latin typeface="+mn-lt"/>
                <a:ea typeface="+mn-ea"/>
                <a:cs typeface="+mn-cs"/>
              </a:rPr>
              <a:t>Today, hand hygiene is a cornerstone of modern infection control, and Semmelweis is recognized as a pioneer in antiseptic procedures</a:t>
            </a:r>
          </a:p>
          <a:p>
            <a:endParaRPr lang="en-GB" dirty="0"/>
          </a:p>
        </p:txBody>
      </p:sp>
      <p:sp>
        <p:nvSpPr>
          <p:cNvPr id="4" name="Slide Number Placeholder 3"/>
          <p:cNvSpPr>
            <a:spLocks noGrp="1"/>
          </p:cNvSpPr>
          <p:nvPr>
            <p:ph type="sldNum" sz="quarter" idx="5"/>
          </p:nvPr>
        </p:nvSpPr>
        <p:spPr/>
        <p:txBody>
          <a:bodyPr/>
          <a:lstStyle/>
          <a:p>
            <a:fld id="{C2B2CB42-3524-45D2-8080-62F4CE9A00FD}" type="slidenum">
              <a:rPr lang="en-GB" smtClean="0"/>
              <a:t>2</a:t>
            </a:fld>
            <a:endParaRPr lang="en-GB"/>
          </a:p>
        </p:txBody>
      </p:sp>
    </p:spTree>
    <p:extLst>
      <p:ext uri="{BB962C8B-B14F-4D97-AF65-F5344CB8AC3E}">
        <p14:creationId xmlns:p14="http://schemas.microsoft.com/office/powerpoint/2010/main" val="2496110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Domestic, Front line, Manager</a:t>
            </a:r>
          </a:p>
          <a:p>
            <a:endParaRPr lang="en-GB" dirty="0"/>
          </a:p>
        </p:txBody>
      </p:sp>
      <p:sp>
        <p:nvSpPr>
          <p:cNvPr id="4" name="Slide Number Placeholder 3"/>
          <p:cNvSpPr>
            <a:spLocks noGrp="1"/>
          </p:cNvSpPr>
          <p:nvPr>
            <p:ph type="sldNum" sz="quarter" idx="5"/>
          </p:nvPr>
        </p:nvSpPr>
        <p:spPr/>
        <p:txBody>
          <a:bodyPr/>
          <a:lstStyle/>
          <a:p>
            <a:fld id="{D80B1AFE-27B5-4DE8-B46A-BA6D4B942D67}" type="slidenum">
              <a:rPr lang="en-GB" smtClean="0"/>
              <a:t>20</a:t>
            </a:fld>
            <a:endParaRPr lang="en-GB"/>
          </a:p>
        </p:txBody>
      </p:sp>
    </p:spTree>
    <p:extLst>
      <p:ext uri="{BB962C8B-B14F-4D97-AF65-F5344CB8AC3E}">
        <p14:creationId xmlns:p14="http://schemas.microsoft.com/office/powerpoint/2010/main" val="1221768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Tanya</a:t>
            </a:r>
          </a:p>
        </p:txBody>
      </p:sp>
      <p:sp>
        <p:nvSpPr>
          <p:cNvPr id="4" name="Slide Number Placeholder 3"/>
          <p:cNvSpPr>
            <a:spLocks noGrp="1"/>
          </p:cNvSpPr>
          <p:nvPr>
            <p:ph type="sldNum" sz="quarter" idx="5"/>
          </p:nvPr>
        </p:nvSpPr>
        <p:spPr/>
        <p:txBody>
          <a:bodyPr/>
          <a:lstStyle/>
          <a:p>
            <a:fld id="{C2B2CB42-3524-45D2-8080-62F4CE9A00FD}" type="slidenum">
              <a:rPr lang="en-GB" smtClean="0"/>
              <a:t>3</a:t>
            </a:fld>
            <a:endParaRPr lang="en-GB"/>
          </a:p>
        </p:txBody>
      </p:sp>
    </p:spTree>
    <p:extLst>
      <p:ext uri="{BB962C8B-B14F-4D97-AF65-F5344CB8AC3E}">
        <p14:creationId xmlns:p14="http://schemas.microsoft.com/office/powerpoint/2010/main" val="436673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Tanya </a:t>
            </a:r>
          </a:p>
          <a:p>
            <a:r>
              <a:rPr lang="en-GB" dirty="0"/>
              <a:t>Total of 471 outbreaks in 2024-25</a:t>
            </a:r>
          </a:p>
        </p:txBody>
      </p:sp>
      <p:sp>
        <p:nvSpPr>
          <p:cNvPr id="4" name="Slide Number Placeholder 3"/>
          <p:cNvSpPr>
            <a:spLocks noGrp="1"/>
          </p:cNvSpPr>
          <p:nvPr>
            <p:ph type="sldNum" sz="quarter" idx="5"/>
          </p:nvPr>
        </p:nvSpPr>
        <p:spPr/>
        <p:txBody>
          <a:bodyPr/>
          <a:lstStyle/>
          <a:p>
            <a:fld id="{C2B2CB42-3524-45D2-8080-62F4CE9A00FD}" type="slidenum">
              <a:rPr lang="en-GB" smtClean="0"/>
              <a:t>4</a:t>
            </a:fld>
            <a:endParaRPr lang="en-GB"/>
          </a:p>
        </p:txBody>
      </p:sp>
    </p:spTree>
    <p:extLst>
      <p:ext uri="{BB962C8B-B14F-4D97-AF65-F5344CB8AC3E}">
        <p14:creationId xmlns:p14="http://schemas.microsoft.com/office/powerpoint/2010/main" val="439319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893D7-2453-495E-1580-B30A164482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4AD4E6-E533-14DA-5820-37BFA178BE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9A6D4F-9CAF-6F4C-9118-7D4C283B67B2}"/>
              </a:ext>
            </a:extLst>
          </p:cNvPr>
          <p:cNvSpPr>
            <a:spLocks noGrp="1"/>
          </p:cNvSpPr>
          <p:nvPr>
            <p:ph type="body" idx="1"/>
          </p:nvPr>
        </p:nvSpPr>
        <p:spPr/>
        <p:txBody>
          <a:bodyPr/>
          <a:lstStyle/>
          <a:p>
            <a:r>
              <a:rPr lang="en-GB" dirty="0"/>
              <a:t>Tanya </a:t>
            </a:r>
          </a:p>
          <a:p>
            <a:r>
              <a:rPr lang="en-GB" dirty="0"/>
              <a:t>153</a:t>
            </a:r>
          </a:p>
        </p:txBody>
      </p:sp>
      <p:sp>
        <p:nvSpPr>
          <p:cNvPr id="4" name="Slide Number Placeholder 3">
            <a:extLst>
              <a:ext uri="{FF2B5EF4-FFF2-40B4-BE49-F238E27FC236}">
                <a16:creationId xmlns:a16="http://schemas.microsoft.com/office/drawing/2014/main" id="{65AA0661-5B40-7D95-38E5-EB1115F4BB2E}"/>
              </a:ext>
            </a:extLst>
          </p:cNvPr>
          <p:cNvSpPr>
            <a:spLocks noGrp="1"/>
          </p:cNvSpPr>
          <p:nvPr>
            <p:ph type="sldNum" sz="quarter" idx="5"/>
          </p:nvPr>
        </p:nvSpPr>
        <p:spPr/>
        <p:txBody>
          <a:bodyPr/>
          <a:lstStyle/>
          <a:p>
            <a:fld id="{C2B2CB42-3524-45D2-8080-62F4CE9A00FD}" type="slidenum">
              <a:rPr lang="en-GB" smtClean="0"/>
              <a:t>5</a:t>
            </a:fld>
            <a:endParaRPr lang="en-GB"/>
          </a:p>
        </p:txBody>
      </p:sp>
    </p:spTree>
    <p:extLst>
      <p:ext uri="{BB962C8B-B14F-4D97-AF65-F5344CB8AC3E}">
        <p14:creationId xmlns:p14="http://schemas.microsoft.com/office/powerpoint/2010/main" val="2460687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Cathryn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manager's role within outbreak management involves early recognition—spotting signs of a potential outbreak and acting on this. The manager role is to lead the response—reporting cases, coordinating with IPC team and UKHSA, and making sure IPC protocols like PPE, cleaning, and isolation are followed. It also important to support staff with training and ensure clear open lines of communication, oversee contact tracing, and ensure all documentation is completed such as clear line listings documenting all symptomatic cases. Care homes should maintain a detailed outbreak management file and contingency plan that outlines early detection, response protocols, communication strategies, and recovery procedures. These documents are essential for protecting residents and staff during an outbreak. </a:t>
            </a:r>
            <a:r>
              <a:rPr lang="en-GB" b="0" dirty="0"/>
              <a:t>At the end of an outbreak in a care home, two critical steps are required: a thorough terminal clean and a structured post-infection review (PIR). These ensure the environment is safe and lessons are learned to prevent future outbreaks.</a:t>
            </a:r>
          </a:p>
          <a:p>
            <a:endParaRPr lang="en-GB" dirty="0"/>
          </a:p>
          <a:p>
            <a:r>
              <a:rPr lang="en-GB" dirty="0"/>
              <a:t>The IPC is currently offering post-outbreak support visit to care setting who may have experience a </a:t>
            </a:r>
            <a:r>
              <a:rPr lang="en-GB" b="0" dirty="0"/>
              <a:t>significant outbreak, Recurring outbreaks or Complex cases where the outbreak may have been </a:t>
            </a:r>
            <a:r>
              <a:rPr lang="en-GB" dirty="0"/>
              <a:t>prolonged, or poorly managed outbreak. </a:t>
            </a:r>
          </a:p>
          <a:p>
            <a:r>
              <a:rPr lang="en-GB" dirty="0"/>
              <a:t>A post-outbreak visit from the IPC team helps review how the outbreak was managed, identify what worked and what didn’t, and strengthen future response. It supports staff, ensures compliance, and improves overall infection control.</a:t>
            </a:r>
          </a:p>
          <a:p>
            <a:r>
              <a:rPr lang="en-GB" dirty="0"/>
              <a:t> </a:t>
            </a:r>
          </a:p>
          <a:p>
            <a:r>
              <a:rPr lang="en-GB" dirty="0"/>
              <a:t> Tasks can be delegated but there needs to be assurance and oversight from the management team. </a:t>
            </a:r>
          </a:p>
          <a:p>
            <a:endParaRPr lang="en-GB" dirty="0"/>
          </a:p>
          <a:p>
            <a:endParaRPr lang="en-GB" dirty="0"/>
          </a:p>
          <a:p>
            <a:endParaRPr lang="en-GB" dirty="0"/>
          </a:p>
          <a:p>
            <a:r>
              <a:rPr lang="en-GB" dirty="0"/>
              <a:t>Can delegate the tasks above but need assurance and oversight from management team- could the IPC champion be involved</a:t>
            </a:r>
          </a:p>
          <a:p>
            <a:r>
              <a:rPr lang="en-GB" dirty="0"/>
              <a:t>Discuss why documentation is key- use examples from practice</a:t>
            </a:r>
          </a:p>
          <a:p>
            <a:r>
              <a:rPr lang="en-GB" dirty="0"/>
              <a:t>Outbreak drills/scenarios could be a staff meeting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Outbreak management - Lancashire County Council</a:t>
            </a:r>
            <a:endParaRPr lang="en-GB" dirty="0"/>
          </a:p>
        </p:txBody>
      </p:sp>
      <p:sp>
        <p:nvSpPr>
          <p:cNvPr id="4" name="Slide Number Placeholder 3"/>
          <p:cNvSpPr>
            <a:spLocks noGrp="1"/>
          </p:cNvSpPr>
          <p:nvPr>
            <p:ph type="sldNum" sz="quarter" idx="5"/>
          </p:nvPr>
        </p:nvSpPr>
        <p:spPr/>
        <p:txBody>
          <a:bodyPr/>
          <a:lstStyle/>
          <a:p>
            <a:fld id="{D80B1AFE-27B5-4DE8-B46A-BA6D4B942D67}" type="slidenum">
              <a:rPr lang="en-GB" smtClean="0"/>
              <a:t>6</a:t>
            </a:fld>
            <a:endParaRPr lang="en-GB"/>
          </a:p>
        </p:txBody>
      </p:sp>
    </p:spTree>
    <p:extLst>
      <p:ext uri="{BB962C8B-B14F-4D97-AF65-F5344CB8AC3E}">
        <p14:creationId xmlns:p14="http://schemas.microsoft.com/office/powerpoint/2010/main" val="280691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Cathryn</a:t>
            </a:r>
          </a:p>
          <a:p>
            <a:endParaRPr lang="en-GB" dirty="0"/>
          </a:p>
          <a:p>
            <a:r>
              <a:rPr lang="en-GB" sz="1200" kern="1200" dirty="0">
                <a:solidFill>
                  <a:schemeClr val="tx1"/>
                </a:solidFill>
                <a:effectLst/>
                <a:latin typeface="+mn-lt"/>
                <a:ea typeface="+mn-ea"/>
                <a:cs typeface="+mn-cs"/>
              </a:rPr>
              <a:t>An outbreak file is a critical operational resource. It enables a prompt, coordinated, and consistent response to outbreaks. By housing essential protocols, contact information, reporting tools, and communication templates in one place, it ensures that staff can act swiftly and effectively. It also supports regulatory compliance, clear documentation, and continuous learning.</a:t>
            </a:r>
          </a:p>
          <a:p>
            <a:r>
              <a:rPr lang="en-GB" sz="1200" kern="1200" dirty="0">
                <a:solidFill>
                  <a:schemeClr val="tx1"/>
                </a:solidFill>
                <a:effectLst/>
                <a:latin typeface="+mn-lt"/>
                <a:ea typeface="+mn-ea"/>
                <a:cs typeface="+mn-cs"/>
              </a:rPr>
              <a:t> </a:t>
            </a:r>
          </a:p>
          <a:p>
            <a:endParaRPr lang="en-GB" dirty="0"/>
          </a:p>
          <a:p>
            <a:r>
              <a:rPr lang="en-GB" dirty="0"/>
              <a:t>Ask group who has an outbreak file in place already</a:t>
            </a:r>
          </a:p>
          <a:p>
            <a:r>
              <a:rPr lang="en-GB" dirty="0"/>
              <a:t>Ask group who currently documents the touch point cleaning during outbreaks </a:t>
            </a:r>
          </a:p>
        </p:txBody>
      </p:sp>
      <p:sp>
        <p:nvSpPr>
          <p:cNvPr id="4" name="Slide Number Placeholder 3"/>
          <p:cNvSpPr>
            <a:spLocks noGrp="1"/>
          </p:cNvSpPr>
          <p:nvPr>
            <p:ph type="sldNum" sz="quarter" idx="5"/>
          </p:nvPr>
        </p:nvSpPr>
        <p:spPr/>
        <p:txBody>
          <a:bodyPr/>
          <a:lstStyle/>
          <a:p>
            <a:fld id="{D01DA4E0-F7A9-4FED-BF76-2EC358CE8B12}" type="slidenum">
              <a:rPr lang="en-GB" smtClean="0"/>
              <a:t>7</a:t>
            </a:fld>
            <a:endParaRPr lang="en-GB"/>
          </a:p>
        </p:txBody>
      </p:sp>
    </p:spTree>
    <p:extLst>
      <p:ext uri="{BB962C8B-B14F-4D97-AF65-F5344CB8AC3E}">
        <p14:creationId xmlns:p14="http://schemas.microsoft.com/office/powerpoint/2010/main" val="3448864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Cathryn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Line lists are a simple table used during an outbreak to track each case—who’s affected, when symptoms started, test results, and isolation status. It helps spot patterns, guide infection control, and report to health teams. Keeping it updated daily is key to managing the outbreak effectively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Line lists should be returned to the IPC team following an outbreak; however, this process is not always followed, resulting in missing or incomplete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Line list information describes an outbreak in terms of person, place and time.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Do not always receive them.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UKHSA and ICB will ask for this information should any escalation be required. </a:t>
            </a:r>
          </a:p>
          <a:p>
            <a:endParaRPr lang="en-GB" dirty="0"/>
          </a:p>
        </p:txBody>
      </p:sp>
      <p:sp>
        <p:nvSpPr>
          <p:cNvPr id="4" name="Slide Number Placeholder 3"/>
          <p:cNvSpPr>
            <a:spLocks noGrp="1"/>
          </p:cNvSpPr>
          <p:nvPr>
            <p:ph type="sldNum" sz="quarter" idx="5"/>
          </p:nvPr>
        </p:nvSpPr>
        <p:spPr/>
        <p:txBody>
          <a:bodyPr/>
          <a:lstStyle/>
          <a:p>
            <a:fld id="{C2B2CB42-3524-45D2-8080-62F4CE9A00FD}" type="slidenum">
              <a:rPr lang="en-GB" smtClean="0"/>
              <a:t>8</a:t>
            </a:fld>
            <a:endParaRPr lang="en-GB"/>
          </a:p>
        </p:txBody>
      </p:sp>
    </p:spTree>
    <p:extLst>
      <p:ext uri="{BB962C8B-B14F-4D97-AF65-F5344CB8AC3E}">
        <p14:creationId xmlns:p14="http://schemas.microsoft.com/office/powerpoint/2010/main" val="34421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Cathryn</a:t>
            </a:r>
          </a:p>
          <a:p>
            <a:endParaRPr lang="en-GB" dirty="0"/>
          </a:p>
          <a:p>
            <a:r>
              <a:rPr lang="en-GB" dirty="0"/>
              <a:t>The IPC team are utilising the following and plan to roll out packs for each infectious agent linking these to the standard IPC Precautions and any additional precautions that may be required. By rolling theses out as structured packs helps care homes respond quickly, consistently, and confidently to infections. Boosting staff readiness, compliance, and improving resident safety.</a:t>
            </a:r>
          </a:p>
        </p:txBody>
      </p:sp>
      <p:sp>
        <p:nvSpPr>
          <p:cNvPr id="4" name="Slide Number Placeholder 3"/>
          <p:cNvSpPr>
            <a:spLocks noGrp="1"/>
          </p:cNvSpPr>
          <p:nvPr>
            <p:ph type="sldNum" sz="quarter" idx="5"/>
          </p:nvPr>
        </p:nvSpPr>
        <p:spPr/>
        <p:txBody>
          <a:bodyPr/>
          <a:lstStyle/>
          <a:p>
            <a:fld id="{D80B1AFE-27B5-4DE8-B46A-BA6D4B942D67}" type="slidenum">
              <a:rPr lang="en-GB" smtClean="0"/>
              <a:t>9</a:t>
            </a:fld>
            <a:endParaRPr lang="en-GB"/>
          </a:p>
        </p:txBody>
      </p:sp>
    </p:spTree>
    <p:extLst>
      <p:ext uri="{BB962C8B-B14F-4D97-AF65-F5344CB8AC3E}">
        <p14:creationId xmlns:p14="http://schemas.microsoft.com/office/powerpoint/2010/main" val="3954735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chart&#10;&#10;Description automatically generated">
            <a:extLst>
              <a:ext uri="{FF2B5EF4-FFF2-40B4-BE49-F238E27FC236}">
                <a16:creationId xmlns:a16="http://schemas.microsoft.com/office/drawing/2014/main" id="{B753F5F7-D778-6843-831A-ED5C9217C83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6D695B1-00CC-6640-AB8F-A7E4E7A985AC}"/>
              </a:ext>
            </a:extLst>
          </p:cNvPr>
          <p:cNvSpPr>
            <a:spLocks noGrp="1"/>
          </p:cNvSpPr>
          <p:nvPr>
            <p:ph type="ctrTitle"/>
          </p:nvPr>
        </p:nvSpPr>
        <p:spPr>
          <a:xfrm>
            <a:off x="1524000" y="1418696"/>
            <a:ext cx="5926667" cy="2281237"/>
          </a:xfrm>
        </p:spPr>
        <p:txBody>
          <a:bodyPr anchor="b"/>
          <a:lstStyle>
            <a:lvl1pPr algn="l">
              <a:defRPr sz="6000">
                <a:latin typeface="+mn-lt"/>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7042A01D-2CA2-6749-ABCB-BF3761AFE5D9}"/>
              </a:ext>
            </a:extLst>
          </p:cNvPr>
          <p:cNvSpPr>
            <a:spLocks noGrp="1"/>
          </p:cNvSpPr>
          <p:nvPr>
            <p:ph type="subTitle" idx="1"/>
          </p:nvPr>
        </p:nvSpPr>
        <p:spPr>
          <a:xfrm>
            <a:off x="1524000" y="4114800"/>
            <a:ext cx="5926667" cy="71966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691844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D51DFA-7B3A-8049-BB09-57C98F640145}" type="datetimeFigureOut">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9C5140-C4D8-AB42-98BB-1331D72A7245}" type="slidenum">
              <a:rPr lang="en-US" smtClean="0"/>
              <a:t>‹#›</a:t>
            </a:fld>
            <a:endParaRPr lang="en-US"/>
          </a:p>
        </p:txBody>
      </p:sp>
    </p:spTree>
    <p:extLst>
      <p:ext uri="{BB962C8B-B14F-4D97-AF65-F5344CB8AC3E}">
        <p14:creationId xmlns:p14="http://schemas.microsoft.com/office/powerpoint/2010/main" val="265889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D51DFA-7B3A-8049-BB09-57C98F640145}"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5140-C4D8-AB42-98BB-1331D72A7245}" type="slidenum">
              <a:rPr lang="en-US" smtClean="0"/>
              <a:t>‹#›</a:t>
            </a:fld>
            <a:endParaRPr lang="en-US"/>
          </a:p>
        </p:txBody>
      </p:sp>
    </p:spTree>
    <p:extLst>
      <p:ext uri="{BB962C8B-B14F-4D97-AF65-F5344CB8AC3E}">
        <p14:creationId xmlns:p14="http://schemas.microsoft.com/office/powerpoint/2010/main" val="279253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D51DFA-7B3A-8049-BB09-57C98F640145}"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5140-C4D8-AB42-98BB-1331D72A7245}" type="slidenum">
              <a:rPr lang="en-US" smtClean="0"/>
              <a:t>‹#›</a:t>
            </a:fld>
            <a:endParaRPr lang="en-US"/>
          </a:p>
        </p:txBody>
      </p:sp>
    </p:spTree>
    <p:extLst>
      <p:ext uri="{BB962C8B-B14F-4D97-AF65-F5344CB8AC3E}">
        <p14:creationId xmlns:p14="http://schemas.microsoft.com/office/powerpoint/2010/main" val="331995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D51DFA-7B3A-8049-BB09-57C98F640145}"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5140-C4D8-AB42-98BB-1331D72A7245}" type="slidenum">
              <a:rPr lang="en-US" smtClean="0"/>
              <a:t>‹#›</a:t>
            </a:fld>
            <a:endParaRPr lang="en-US"/>
          </a:p>
        </p:txBody>
      </p:sp>
    </p:spTree>
    <p:extLst>
      <p:ext uri="{BB962C8B-B14F-4D97-AF65-F5344CB8AC3E}">
        <p14:creationId xmlns:p14="http://schemas.microsoft.com/office/powerpoint/2010/main" val="209014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D51DFA-7B3A-8049-BB09-57C98F640145}"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5140-C4D8-AB42-98BB-1331D72A7245}" type="slidenum">
              <a:rPr lang="en-US" smtClean="0"/>
              <a:t>‹#›</a:t>
            </a:fld>
            <a:endParaRPr lang="en-US"/>
          </a:p>
        </p:txBody>
      </p:sp>
    </p:spTree>
    <p:extLst>
      <p:ext uri="{BB962C8B-B14F-4D97-AF65-F5344CB8AC3E}">
        <p14:creationId xmlns:p14="http://schemas.microsoft.com/office/powerpoint/2010/main" val="69814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A84593F3-AE23-7F47-8739-2D8D69A373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A676F9-F57A-A349-A742-74A85D9A77BF}"/>
              </a:ext>
            </a:extLst>
          </p:cNvPr>
          <p:cNvSpPr>
            <a:spLocks noGrp="1"/>
          </p:cNvSpPr>
          <p:nvPr>
            <p:ph type="title"/>
          </p:nvPr>
        </p:nvSpPr>
        <p:spPr/>
        <p:txBody>
          <a:bodyPr/>
          <a:lstStyle>
            <a:lvl1pPr>
              <a:defRPr>
                <a:latin typeface="+mn-lt"/>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151BA71-9911-4547-A981-667AD7529587}"/>
              </a:ext>
            </a:extLst>
          </p:cNvPr>
          <p:cNvSpPr>
            <a:spLocks noGrp="1"/>
          </p:cNvSpPr>
          <p:nvPr>
            <p:ph idx="1"/>
          </p:nvPr>
        </p:nvSpPr>
        <p:spPr>
          <a:xfrm>
            <a:off x="838200" y="1825625"/>
            <a:ext cx="10515600" cy="39401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4429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93734-372C-7441-FBF3-6E5E12014FEF}"/>
              </a:ext>
            </a:extLst>
          </p:cNvPr>
          <p:cNvSpPr>
            <a:spLocks noGrp="1"/>
          </p:cNvSpPr>
          <p:nvPr>
            <p:ph type="title"/>
          </p:nvPr>
        </p:nvSpPr>
        <p:spPr/>
        <p:txBody>
          <a:bodyPr/>
          <a:lstStyle>
            <a:lvl1pPr>
              <a:lnSpc>
                <a:spcPct val="100000"/>
              </a:lnSpc>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8597CBE-C9AB-E586-54F8-16E33AF14A31}"/>
              </a:ext>
            </a:extLst>
          </p:cNvPr>
          <p:cNvSpPr>
            <a:spLocks noGrp="1"/>
          </p:cNvSpPr>
          <p:nvPr>
            <p:ph sz="half" idx="1"/>
          </p:nvPr>
        </p:nvSpPr>
        <p:spPr>
          <a:xfrm>
            <a:off x="838200" y="1825625"/>
            <a:ext cx="5181600" cy="4061467"/>
          </a:xfrm>
        </p:spPr>
        <p:txBody>
          <a:bodyPr/>
          <a:lstStyle>
            <a:lvl1pPr>
              <a:lnSpc>
                <a:spcPct val="100000"/>
              </a:lnSpc>
              <a:spcBef>
                <a:spcPts val="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97FB0978-4332-CC5C-F352-848564DC0C84}"/>
              </a:ext>
            </a:extLst>
          </p:cNvPr>
          <p:cNvSpPr>
            <a:spLocks noGrp="1"/>
          </p:cNvSpPr>
          <p:nvPr>
            <p:ph sz="half" idx="2"/>
          </p:nvPr>
        </p:nvSpPr>
        <p:spPr>
          <a:xfrm>
            <a:off x="6172200" y="1825625"/>
            <a:ext cx="5181600" cy="4061467"/>
          </a:xfrm>
        </p:spPr>
        <p:txBody>
          <a:bodyPr/>
          <a:lstStyle>
            <a:lvl1pPr>
              <a:lnSpc>
                <a:spcPct val="100000"/>
              </a:lnSpc>
              <a:spcBef>
                <a:spcPts val="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EF435979-DBD1-7BE5-8564-F9410862FDC4}"/>
              </a:ext>
            </a:extLst>
          </p:cNvPr>
          <p:cNvSpPr>
            <a:spLocks noGrp="1"/>
          </p:cNvSpPr>
          <p:nvPr>
            <p:ph type="dt" sz="half" idx="10"/>
          </p:nvPr>
        </p:nvSpPr>
        <p:spPr/>
        <p:txBody>
          <a:bodyPr/>
          <a:lstStyle/>
          <a:p>
            <a:fld id="{ED6B5CFD-32A1-4DCE-9D3C-416076CE8667}" type="datetimeFigureOut">
              <a:rPr lang="en-GB" smtClean="0"/>
              <a:t>19/11/2025</a:t>
            </a:fld>
            <a:endParaRPr lang="en-GB"/>
          </a:p>
        </p:txBody>
      </p:sp>
      <p:sp>
        <p:nvSpPr>
          <p:cNvPr id="6" name="Footer Placeholder 5">
            <a:extLst>
              <a:ext uri="{FF2B5EF4-FFF2-40B4-BE49-F238E27FC236}">
                <a16:creationId xmlns:a16="http://schemas.microsoft.com/office/drawing/2014/main" id="{46773950-083E-E132-0D8C-4082B313B9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7039DE-7C21-FA99-0D24-9180616AD988}"/>
              </a:ext>
            </a:extLst>
          </p:cNvPr>
          <p:cNvSpPr>
            <a:spLocks noGrp="1"/>
          </p:cNvSpPr>
          <p:nvPr>
            <p:ph type="sldNum" sz="quarter" idx="12"/>
          </p:nvPr>
        </p:nvSpPr>
        <p:spPr/>
        <p:txBody>
          <a:bodyPr/>
          <a:lstStyle/>
          <a:p>
            <a:fld id="{43F1D174-C0F6-4BF5-A04D-80F9698B98CC}" type="slidenum">
              <a:rPr lang="en-GB" smtClean="0"/>
              <a:t>‹#›</a:t>
            </a:fld>
            <a:endParaRPr lang="en-GB"/>
          </a:p>
        </p:txBody>
      </p:sp>
    </p:spTree>
    <p:extLst>
      <p:ext uri="{BB962C8B-B14F-4D97-AF65-F5344CB8AC3E}">
        <p14:creationId xmlns:p14="http://schemas.microsoft.com/office/powerpoint/2010/main" val="4037171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Picture 6" descr="A picture containing chart&#10;&#10;Description automatically generated">
            <a:extLst>
              <a:ext uri="{FF2B5EF4-FFF2-40B4-BE49-F238E27FC236}">
                <a16:creationId xmlns:a16="http://schemas.microsoft.com/office/drawing/2014/main" id="{147B941C-B08F-48B8-BA82-0C042151254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37748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Picture 6" descr="A picture containing graphical user interface&#10;&#10;Description automatically generated">
            <a:extLst>
              <a:ext uri="{FF2B5EF4-FFF2-40B4-BE49-F238E27FC236}">
                <a16:creationId xmlns:a16="http://schemas.microsoft.com/office/drawing/2014/main" id="{7529352B-475F-4E37-A468-4EEAABF458D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6205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D51DFA-7B3A-8049-BB09-57C98F640145}"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5140-C4D8-AB42-98BB-1331D72A7245}" type="slidenum">
              <a:rPr lang="en-US" smtClean="0"/>
              <a:t>‹#›</a:t>
            </a:fld>
            <a:endParaRPr lang="en-US"/>
          </a:p>
        </p:txBody>
      </p:sp>
    </p:spTree>
    <p:extLst>
      <p:ext uri="{BB962C8B-B14F-4D97-AF65-F5344CB8AC3E}">
        <p14:creationId xmlns:p14="http://schemas.microsoft.com/office/powerpoint/2010/main" val="23351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D51DFA-7B3A-8049-BB09-57C98F640145}"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5140-C4D8-AB42-98BB-1331D72A7245}" type="slidenum">
              <a:rPr lang="en-US" smtClean="0"/>
              <a:t>‹#›</a:t>
            </a:fld>
            <a:endParaRPr lang="en-US"/>
          </a:p>
        </p:txBody>
      </p:sp>
    </p:spTree>
    <p:extLst>
      <p:ext uri="{BB962C8B-B14F-4D97-AF65-F5344CB8AC3E}">
        <p14:creationId xmlns:p14="http://schemas.microsoft.com/office/powerpoint/2010/main" val="395654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D51DFA-7B3A-8049-BB09-57C98F640145}" type="datetimeFigureOut">
              <a:rPr lang="en-US" smtClean="0"/>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9C5140-C4D8-AB42-98BB-1331D72A7245}" type="slidenum">
              <a:rPr lang="en-US" smtClean="0"/>
              <a:t>‹#›</a:t>
            </a:fld>
            <a:endParaRPr lang="en-US"/>
          </a:p>
        </p:txBody>
      </p:sp>
    </p:spTree>
    <p:extLst>
      <p:ext uri="{BB962C8B-B14F-4D97-AF65-F5344CB8AC3E}">
        <p14:creationId xmlns:p14="http://schemas.microsoft.com/office/powerpoint/2010/main" val="328366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D51DFA-7B3A-8049-BB09-57C98F640145}" type="datetimeFigureOut">
              <a:rPr lang="en-US" smtClean="0"/>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9C5140-C4D8-AB42-98BB-1331D72A7245}" type="slidenum">
              <a:rPr lang="en-US" smtClean="0"/>
              <a:t>‹#›</a:t>
            </a:fld>
            <a:endParaRPr lang="en-US"/>
          </a:p>
        </p:txBody>
      </p:sp>
    </p:spTree>
    <p:extLst>
      <p:ext uri="{BB962C8B-B14F-4D97-AF65-F5344CB8AC3E}">
        <p14:creationId xmlns:p14="http://schemas.microsoft.com/office/powerpoint/2010/main" val="199089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431894-2BBB-864B-BB1D-D7F9A0C233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8261731-432F-8743-A453-F69FB236F2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698FB6-6922-A34C-A1CC-4D741A8EC0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D51DFA-7B3A-8049-BB09-57C98F640145}" type="datetimeFigureOut">
              <a:rPr lang="en-US" smtClean="0"/>
              <a:t>11/19/2025</a:t>
            </a:fld>
            <a:endParaRPr lang="en-US"/>
          </a:p>
        </p:txBody>
      </p:sp>
      <p:sp>
        <p:nvSpPr>
          <p:cNvPr id="5" name="Footer Placeholder 4">
            <a:extLst>
              <a:ext uri="{FF2B5EF4-FFF2-40B4-BE49-F238E27FC236}">
                <a16:creationId xmlns:a16="http://schemas.microsoft.com/office/drawing/2014/main" id="{08D5B2C7-7E38-1340-9B9C-E0C5308445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8640B7-887B-4749-8861-626CD2810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C5140-C4D8-AB42-98BB-1331D72A7245}" type="slidenum">
              <a:rPr lang="en-US" smtClean="0"/>
              <a:t>‹#›</a:t>
            </a:fld>
            <a:endParaRPr lang="en-US"/>
          </a:p>
        </p:txBody>
      </p:sp>
    </p:spTree>
    <p:extLst>
      <p:ext uri="{BB962C8B-B14F-4D97-AF65-F5344CB8AC3E}">
        <p14:creationId xmlns:p14="http://schemas.microsoft.com/office/powerpoint/2010/main" val="3519836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D51DFA-7B3A-8049-BB09-57C98F640145}" type="datetimeFigureOut">
              <a:rPr lang="en-US" smtClean="0"/>
              <a:t>11/19/2025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C5140-C4D8-AB42-98BB-1331D72A7245}" type="slidenum">
              <a:rPr lang="en-US" smtClean="0"/>
              <a:t>‹#›</a:t>
            </a:fld>
            <a:endParaRPr lang="en-US"/>
          </a:p>
        </p:txBody>
      </p:sp>
    </p:spTree>
    <p:extLst>
      <p:ext uri="{BB962C8B-B14F-4D97-AF65-F5344CB8AC3E}">
        <p14:creationId xmlns:p14="http://schemas.microsoft.com/office/powerpoint/2010/main" val="3876445902"/>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openclipart.org/detail/158773/yes-button.-bot%C3%83%C2%B3n-s%C3%83%C2%AD-by-ehecatl1138"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1.xml"/><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search?sa=X&amp;sca_esv=fe33c2d79fc146ed&amp;rlz=1C1GCEB_enGB1177&amp;biw=1280&amp;bih=665&amp;q=ignaz+semmelweis&amp;si=AMgyJEsoqqCSw2F100vuSHAv-MXE94VWStEHHx-W1nJAxTk_EvRQJDzQ0qI86bNzEC0ZdGDzzqeksdj3hmZMGHk51w2wEn5Ry412p9u7UDSLHB0n2kZF-ro%3D&amp;ved=2ahUKEwiRk63g2MaQAxXwT0EAHSwJIl8QyNoBKAB6BAgZEAA&amp;ictx=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mailto:infectionprevention@lancashire.gov.uk"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8021A-7B4C-4130-A5B1-AC8C4A0760D1}"/>
              </a:ext>
            </a:extLst>
          </p:cNvPr>
          <p:cNvSpPr>
            <a:spLocks noGrp="1"/>
          </p:cNvSpPr>
          <p:nvPr>
            <p:ph type="title"/>
          </p:nvPr>
        </p:nvSpPr>
        <p:spPr>
          <a:xfrm>
            <a:off x="325244" y="3712465"/>
            <a:ext cx="2830551" cy="1952355"/>
          </a:xfrm>
        </p:spPr>
        <p:txBody>
          <a:bodyPr>
            <a:normAutofit/>
          </a:bodyPr>
          <a:lstStyle/>
          <a:p>
            <a:pPr algn="ctr"/>
            <a:br>
              <a:rPr lang="en-GB" dirty="0"/>
            </a:br>
            <a:br>
              <a:rPr lang="en-GB" dirty="0"/>
            </a:br>
            <a:endParaRPr lang="en-GB" dirty="0"/>
          </a:p>
        </p:txBody>
      </p:sp>
      <p:sp>
        <p:nvSpPr>
          <p:cNvPr id="3" name="Content Placeholder 2">
            <a:extLst>
              <a:ext uri="{FF2B5EF4-FFF2-40B4-BE49-F238E27FC236}">
                <a16:creationId xmlns:a16="http://schemas.microsoft.com/office/drawing/2014/main" id="{2438CC75-7DBB-4383-978A-31B91CC23D93}"/>
              </a:ext>
            </a:extLst>
          </p:cNvPr>
          <p:cNvSpPr>
            <a:spLocks noGrp="1"/>
          </p:cNvSpPr>
          <p:nvPr>
            <p:ph idx="1"/>
          </p:nvPr>
        </p:nvSpPr>
        <p:spPr>
          <a:xfrm>
            <a:off x="227682" y="3902926"/>
            <a:ext cx="11639074" cy="2731789"/>
          </a:xfrm>
        </p:spPr>
        <p:txBody>
          <a:bodyPr>
            <a:noAutofit/>
          </a:bodyPr>
          <a:lstStyle/>
          <a:p>
            <a:pPr marL="0" indent="0" algn="ctr">
              <a:buNone/>
            </a:pPr>
            <a:r>
              <a:rPr lang="en-GB" sz="3600" b="1" dirty="0"/>
              <a:t>Infection Prevention and Control (IPC) Team</a:t>
            </a:r>
          </a:p>
          <a:p>
            <a:pPr marL="0" indent="0" algn="ctr">
              <a:buNone/>
            </a:pPr>
            <a:endParaRPr lang="en-GB" sz="3600" b="1" dirty="0"/>
          </a:p>
          <a:p>
            <a:pPr marL="0" indent="0" algn="ctr">
              <a:buNone/>
            </a:pPr>
            <a:r>
              <a:rPr lang="en-GB" sz="3600" b="1" dirty="0"/>
              <a:t>Tanya Shaw and Cathryn Philpott</a:t>
            </a:r>
          </a:p>
        </p:txBody>
      </p:sp>
      <p:pic>
        <p:nvPicPr>
          <p:cNvPr id="1026" name="Picture 903015717">
            <a:extLst>
              <a:ext uri="{FF2B5EF4-FFF2-40B4-BE49-F238E27FC236}">
                <a16:creationId xmlns:a16="http://schemas.microsoft.com/office/drawing/2014/main" id="{D962A238-143D-FFA0-4310-DCFD88B95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57" y="85135"/>
            <a:ext cx="11069053" cy="354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871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FB352-8247-9E30-7858-87D33283A54F}"/>
              </a:ext>
            </a:extLst>
          </p:cNvPr>
          <p:cNvSpPr>
            <a:spLocks noGrp="1"/>
          </p:cNvSpPr>
          <p:nvPr>
            <p:ph type="title"/>
          </p:nvPr>
        </p:nvSpPr>
        <p:spPr>
          <a:xfrm>
            <a:off x="535540" y="487299"/>
            <a:ext cx="10515600" cy="960241"/>
          </a:xfrm>
        </p:spPr>
        <p:txBody>
          <a:bodyPr>
            <a:normAutofit/>
          </a:bodyPr>
          <a:lstStyle/>
          <a:p>
            <a:r>
              <a:rPr lang="en-US" sz="4000" b="1" dirty="0">
                <a:latin typeface="+mn-lt"/>
              </a:rPr>
              <a:t>Florence Nightingale - Crimean War 1854-1856</a:t>
            </a:r>
            <a:endParaRPr lang="en-GB" sz="4000" b="1" dirty="0">
              <a:latin typeface="+mn-lt"/>
            </a:endParaRPr>
          </a:p>
        </p:txBody>
      </p:sp>
      <p:sp>
        <p:nvSpPr>
          <p:cNvPr id="3" name="Content Placeholder 2">
            <a:extLst>
              <a:ext uri="{FF2B5EF4-FFF2-40B4-BE49-F238E27FC236}">
                <a16:creationId xmlns:a16="http://schemas.microsoft.com/office/drawing/2014/main" id="{FCE4CC3C-700E-05E1-BCF5-1223B7425344}"/>
              </a:ext>
            </a:extLst>
          </p:cNvPr>
          <p:cNvSpPr>
            <a:spLocks noGrp="1"/>
          </p:cNvSpPr>
          <p:nvPr>
            <p:ph idx="1"/>
          </p:nvPr>
        </p:nvSpPr>
        <p:spPr>
          <a:xfrm>
            <a:off x="535540" y="1460963"/>
            <a:ext cx="11120920" cy="4759084"/>
          </a:xfrm>
        </p:spPr>
        <p:txBody>
          <a:bodyPr>
            <a:noAutofit/>
          </a:bodyPr>
          <a:lstStyle/>
          <a:p>
            <a:pPr marL="0" indent="0">
              <a:buNone/>
            </a:pPr>
            <a:r>
              <a:rPr lang="en-US" sz="2000" dirty="0"/>
              <a:t>Florence Nightingale is credited with undertaking the first audit in a healthcare setting/environment. She observed problems with British field hospitals, leading towards high mortality rates:</a:t>
            </a:r>
          </a:p>
          <a:p>
            <a:pPr marL="0" indent="0">
              <a:buNone/>
            </a:pPr>
            <a:endParaRPr lang="en-US" sz="2000" dirty="0"/>
          </a:p>
          <a:p>
            <a:pPr>
              <a:lnSpc>
                <a:spcPct val="160000"/>
              </a:lnSpc>
            </a:pPr>
            <a:r>
              <a:rPr lang="en-US" sz="2000" dirty="0"/>
              <a:t>Chronic shortage of hospital supplies</a:t>
            </a:r>
          </a:p>
          <a:p>
            <a:pPr>
              <a:lnSpc>
                <a:spcPct val="160000"/>
              </a:lnSpc>
            </a:pPr>
            <a:r>
              <a:rPr lang="en-US" sz="2000" dirty="0"/>
              <a:t>Operations being undertaken on open wards/environments</a:t>
            </a:r>
          </a:p>
          <a:p>
            <a:pPr>
              <a:lnSpc>
                <a:spcPct val="160000"/>
              </a:lnSpc>
            </a:pPr>
            <a:r>
              <a:rPr lang="en-US" sz="2000" dirty="0"/>
              <a:t>Water supply to the hospital was contaminated</a:t>
            </a:r>
          </a:p>
          <a:p>
            <a:pPr>
              <a:lnSpc>
                <a:spcPct val="160000"/>
              </a:lnSpc>
            </a:pPr>
            <a:r>
              <a:rPr lang="en-US" sz="2000" dirty="0"/>
              <a:t>Basic sanitation needs not being met</a:t>
            </a:r>
          </a:p>
          <a:p>
            <a:pPr>
              <a:lnSpc>
                <a:spcPct val="160000"/>
              </a:lnSpc>
            </a:pPr>
            <a:r>
              <a:rPr lang="en-US" sz="2000" dirty="0"/>
              <a:t>Food supplies/quality were inadequate</a:t>
            </a:r>
          </a:p>
          <a:p>
            <a:pPr>
              <a:lnSpc>
                <a:spcPct val="160000"/>
              </a:lnSpc>
            </a:pPr>
            <a:r>
              <a:rPr lang="en-US" sz="2000" dirty="0"/>
              <a:t>42% of British </a:t>
            </a:r>
            <a:r>
              <a:rPr lang="en-GB" sz="2000" dirty="0"/>
              <a:t>soldiers</a:t>
            </a:r>
            <a:r>
              <a:rPr lang="en-US" sz="2000" dirty="0"/>
              <a:t> admitted to battlefield hospitals died there</a:t>
            </a:r>
            <a:endParaRPr lang="en-GB" sz="2000" dirty="0"/>
          </a:p>
        </p:txBody>
      </p:sp>
      <p:pic>
        <p:nvPicPr>
          <p:cNvPr id="6" name="Picture 5">
            <a:extLst>
              <a:ext uri="{FF2B5EF4-FFF2-40B4-BE49-F238E27FC236}">
                <a16:creationId xmlns:a16="http://schemas.microsoft.com/office/drawing/2014/main" id="{34859856-50A7-95BE-20FB-A05D330CF01C}"/>
              </a:ext>
            </a:extLst>
          </p:cNvPr>
          <p:cNvPicPr>
            <a:picLocks noChangeAspect="1"/>
          </p:cNvPicPr>
          <p:nvPr/>
        </p:nvPicPr>
        <p:blipFill>
          <a:blip r:embed="rId3"/>
          <a:stretch>
            <a:fillRect/>
          </a:stretch>
        </p:blipFill>
        <p:spPr>
          <a:xfrm rot="167077">
            <a:off x="9353611" y="2232955"/>
            <a:ext cx="2152154" cy="3341220"/>
          </a:xfrm>
          <a:prstGeom prst="rect">
            <a:avLst/>
          </a:prstGeom>
        </p:spPr>
      </p:pic>
    </p:spTree>
    <p:extLst>
      <p:ext uri="{BB962C8B-B14F-4D97-AF65-F5344CB8AC3E}">
        <p14:creationId xmlns:p14="http://schemas.microsoft.com/office/powerpoint/2010/main" val="642862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2214-C781-7B8B-18D8-58E1F752ADAE}"/>
              </a:ext>
            </a:extLst>
          </p:cNvPr>
          <p:cNvSpPr>
            <a:spLocks noGrp="1"/>
          </p:cNvSpPr>
          <p:nvPr>
            <p:ph type="title"/>
          </p:nvPr>
        </p:nvSpPr>
        <p:spPr>
          <a:xfrm>
            <a:off x="730576" y="244903"/>
            <a:ext cx="10515600" cy="841506"/>
          </a:xfrm>
        </p:spPr>
        <p:txBody>
          <a:bodyPr>
            <a:normAutofit/>
          </a:bodyPr>
          <a:lstStyle/>
          <a:p>
            <a:pPr algn="ctr"/>
            <a:r>
              <a:rPr lang="en-GB" sz="4000" b="1" dirty="0"/>
              <a:t>Audit Schedule</a:t>
            </a:r>
          </a:p>
        </p:txBody>
      </p:sp>
      <p:sp>
        <p:nvSpPr>
          <p:cNvPr id="7" name="Content Placeholder 2">
            <a:extLst>
              <a:ext uri="{FF2B5EF4-FFF2-40B4-BE49-F238E27FC236}">
                <a16:creationId xmlns:a16="http://schemas.microsoft.com/office/drawing/2014/main" id="{76A2418E-85B7-33B8-9E2D-983DC246D072}"/>
              </a:ext>
            </a:extLst>
          </p:cNvPr>
          <p:cNvSpPr txBox="1">
            <a:spLocks/>
          </p:cNvSpPr>
          <p:nvPr/>
        </p:nvSpPr>
        <p:spPr>
          <a:xfrm>
            <a:off x="9093329" y="2113815"/>
            <a:ext cx="2432901" cy="21838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Full care home audit </a:t>
            </a:r>
            <a:r>
              <a:rPr lang="en-GB" sz="2000" dirty="0">
                <a:solidFill>
                  <a:srgbClr val="000000"/>
                </a:solidFill>
                <a:latin typeface="Calibri" panose="020F0502020204030204"/>
              </a:rPr>
              <a:t>- </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 documenting and reviewing improvements made</a:t>
            </a:r>
          </a:p>
        </p:txBody>
      </p:sp>
      <p:sp>
        <p:nvSpPr>
          <p:cNvPr id="8" name="Title 1">
            <a:extLst>
              <a:ext uri="{FF2B5EF4-FFF2-40B4-BE49-F238E27FC236}">
                <a16:creationId xmlns:a16="http://schemas.microsoft.com/office/drawing/2014/main" id="{7B5093CD-BED9-9752-22BA-3449A993C9FC}"/>
              </a:ext>
            </a:extLst>
          </p:cNvPr>
          <p:cNvSpPr txBox="1">
            <a:spLocks/>
          </p:cNvSpPr>
          <p:nvPr/>
        </p:nvSpPr>
        <p:spPr>
          <a:xfrm>
            <a:off x="765055" y="1249620"/>
            <a:ext cx="1780881" cy="8415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400" b="1" i="0" u="none" strike="noStrike" kern="1200" cap="none" spc="0" normalizeH="0" baseline="0" noProof="0" dirty="0">
                <a:ln>
                  <a:noFill/>
                </a:ln>
                <a:solidFill>
                  <a:srgbClr val="0070C0"/>
                </a:solidFill>
                <a:effectLst/>
                <a:uLnTx/>
                <a:uFillTx/>
                <a:latin typeface="Calibri" panose="020F0502020204030204"/>
                <a:ea typeface="+mj-ea"/>
                <a:cs typeface="+mj-cs"/>
              </a:rPr>
              <a:t>Daily</a:t>
            </a:r>
            <a:endParaRPr kumimoji="0" lang="en-GB" sz="3400" b="0" i="0" u="none" strike="noStrike" kern="1200" cap="none" spc="0" normalizeH="0" baseline="0" noProof="0" dirty="0">
              <a:ln>
                <a:noFill/>
              </a:ln>
              <a:solidFill>
                <a:srgbClr val="000000"/>
              </a:solidFill>
              <a:effectLst/>
              <a:uLnTx/>
              <a:uFillTx/>
              <a:latin typeface="Calibri" panose="020F0502020204030204"/>
              <a:ea typeface="+mj-ea"/>
              <a:cs typeface="+mj-cs"/>
            </a:endParaRPr>
          </a:p>
        </p:txBody>
      </p:sp>
      <p:sp>
        <p:nvSpPr>
          <p:cNvPr id="15" name="Title 1">
            <a:extLst>
              <a:ext uri="{FF2B5EF4-FFF2-40B4-BE49-F238E27FC236}">
                <a16:creationId xmlns:a16="http://schemas.microsoft.com/office/drawing/2014/main" id="{2250E9CC-52D9-43C2-0E13-A0C04F4DECDB}"/>
              </a:ext>
            </a:extLst>
          </p:cNvPr>
          <p:cNvSpPr txBox="1">
            <a:spLocks/>
          </p:cNvSpPr>
          <p:nvPr/>
        </p:nvSpPr>
        <p:spPr>
          <a:xfrm>
            <a:off x="6115178" y="1239282"/>
            <a:ext cx="2559176" cy="8621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400" b="1" i="0" u="none" strike="noStrike" kern="1200" cap="none" spc="0" normalizeH="0" baseline="0" noProof="0" dirty="0">
                <a:ln>
                  <a:noFill/>
                </a:ln>
                <a:solidFill>
                  <a:srgbClr val="0070C0"/>
                </a:solidFill>
                <a:effectLst/>
                <a:uLnTx/>
                <a:uFillTx/>
                <a:latin typeface="Calibri" panose="020F0502020204030204"/>
                <a:ea typeface="+mj-ea"/>
                <a:cs typeface="+mj-cs"/>
              </a:rPr>
              <a:t>3-6 monthly</a:t>
            </a:r>
            <a:endParaRPr kumimoji="0" lang="en-GB" sz="3400" b="0" i="0" u="none" strike="noStrike" kern="1200" cap="none" spc="0" normalizeH="0" baseline="0" noProof="0" dirty="0">
              <a:ln>
                <a:noFill/>
              </a:ln>
              <a:solidFill>
                <a:srgbClr val="000000"/>
              </a:solidFill>
              <a:effectLst/>
              <a:uLnTx/>
              <a:uFillTx/>
              <a:latin typeface="Calibri" panose="020F0502020204030204"/>
              <a:ea typeface="+mj-ea"/>
              <a:cs typeface="+mj-cs"/>
            </a:endParaRPr>
          </a:p>
        </p:txBody>
      </p:sp>
      <p:sp>
        <p:nvSpPr>
          <p:cNvPr id="16" name="Title 1">
            <a:extLst>
              <a:ext uri="{FF2B5EF4-FFF2-40B4-BE49-F238E27FC236}">
                <a16:creationId xmlns:a16="http://schemas.microsoft.com/office/drawing/2014/main" id="{70AB34B0-30E7-9143-55AD-642AFB08FC01}"/>
              </a:ext>
            </a:extLst>
          </p:cNvPr>
          <p:cNvSpPr txBox="1">
            <a:spLocks/>
          </p:cNvSpPr>
          <p:nvPr/>
        </p:nvSpPr>
        <p:spPr>
          <a:xfrm>
            <a:off x="3361484" y="1249620"/>
            <a:ext cx="1780881" cy="8415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400" b="1" i="0" u="none" strike="noStrike" kern="1200" cap="none" spc="0" normalizeH="0" baseline="0" noProof="0" dirty="0">
                <a:ln>
                  <a:noFill/>
                </a:ln>
                <a:solidFill>
                  <a:srgbClr val="0070C0"/>
                </a:solidFill>
                <a:effectLst/>
                <a:uLnTx/>
                <a:uFillTx/>
                <a:latin typeface="Calibri" panose="020F0502020204030204"/>
                <a:ea typeface="+mj-ea"/>
                <a:cs typeface="+mj-cs"/>
              </a:rPr>
              <a:t>Monthly</a:t>
            </a:r>
            <a:endParaRPr kumimoji="0" lang="en-GB" sz="3400" b="0" i="0" u="none" strike="noStrike" kern="1200" cap="none" spc="0" normalizeH="0" baseline="0" noProof="0" dirty="0">
              <a:ln>
                <a:noFill/>
              </a:ln>
              <a:solidFill>
                <a:srgbClr val="000000"/>
              </a:solidFill>
              <a:effectLst/>
              <a:uLnTx/>
              <a:uFillTx/>
              <a:latin typeface="Calibri" panose="020F0502020204030204"/>
              <a:ea typeface="+mj-ea"/>
              <a:cs typeface="+mj-cs"/>
            </a:endParaRPr>
          </a:p>
        </p:txBody>
      </p:sp>
      <p:sp>
        <p:nvSpPr>
          <p:cNvPr id="17" name="Content Placeholder 2">
            <a:extLst>
              <a:ext uri="{FF2B5EF4-FFF2-40B4-BE49-F238E27FC236}">
                <a16:creationId xmlns:a16="http://schemas.microsoft.com/office/drawing/2014/main" id="{7DD3BD8A-F862-B757-D7FF-D80C52BF705C}"/>
              </a:ext>
            </a:extLst>
          </p:cNvPr>
          <p:cNvSpPr txBox="1">
            <a:spLocks/>
          </p:cNvSpPr>
          <p:nvPr/>
        </p:nvSpPr>
        <p:spPr>
          <a:xfrm>
            <a:off x="3198626" y="2097929"/>
            <a:ext cx="2559176" cy="397194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Mattress and pillow - </a:t>
            </a:r>
            <a:r>
              <a:rPr kumimoji="0" lang="en-GB" altLang="en-US" sz="22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Audit and on discharge of resident </a:t>
            </a: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Commodes – H &amp; S check (rust/cracks in plastic)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Hand hygiene (Observation, Q&amp;A, Clinical Supervision)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Catheters </a:t>
            </a:r>
            <a:r>
              <a:rPr kumimoji="0" lang="en-GB" altLang="en-US" sz="22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best practice monthly</a:t>
            </a:r>
            <a:endPar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altLang="en-US" sz="20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18" name="Content Placeholder 2">
            <a:extLst>
              <a:ext uri="{FF2B5EF4-FFF2-40B4-BE49-F238E27FC236}">
                <a16:creationId xmlns:a16="http://schemas.microsoft.com/office/drawing/2014/main" id="{0F24E495-9061-720F-8145-24456DE0D45A}"/>
              </a:ext>
            </a:extLst>
          </p:cNvPr>
          <p:cNvSpPr txBox="1">
            <a:spLocks/>
          </p:cNvSpPr>
          <p:nvPr/>
        </p:nvSpPr>
        <p:spPr>
          <a:xfrm>
            <a:off x="6280090" y="2113815"/>
            <a:ext cx="2217657" cy="3940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Environmental audits (RIT) - Review action plan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Review action plan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Toothbrush and dental products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Nutrition &amp; Hydration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altLang="en-US" sz="20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19" name="Title 1">
            <a:extLst>
              <a:ext uri="{FF2B5EF4-FFF2-40B4-BE49-F238E27FC236}">
                <a16:creationId xmlns:a16="http://schemas.microsoft.com/office/drawing/2014/main" id="{77B72D88-C87A-5837-CDCC-C00862FDC949}"/>
              </a:ext>
            </a:extLst>
          </p:cNvPr>
          <p:cNvSpPr txBox="1">
            <a:spLocks/>
          </p:cNvSpPr>
          <p:nvPr/>
        </p:nvSpPr>
        <p:spPr>
          <a:xfrm>
            <a:off x="9093329" y="1239282"/>
            <a:ext cx="2291696" cy="8621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400" b="1" i="0" u="none" strike="noStrike" kern="1200" cap="none" spc="0" normalizeH="0" baseline="0" noProof="0" dirty="0">
                <a:ln>
                  <a:noFill/>
                </a:ln>
                <a:solidFill>
                  <a:srgbClr val="0070C0"/>
                </a:solidFill>
                <a:effectLst/>
                <a:uLnTx/>
                <a:uFillTx/>
                <a:latin typeface="Calibri" panose="020F0502020204030204"/>
                <a:ea typeface="+mj-ea"/>
                <a:cs typeface="+mj-cs"/>
              </a:rPr>
              <a:t>Annually</a:t>
            </a:r>
            <a:endParaRPr kumimoji="0" lang="en-GB" sz="3400" b="0" i="0" u="none" strike="noStrike" kern="1200" cap="none" spc="0" normalizeH="0" baseline="0" noProof="0" dirty="0">
              <a:ln>
                <a:noFill/>
              </a:ln>
              <a:solidFill>
                <a:srgbClr val="000000"/>
              </a:solidFill>
              <a:effectLst/>
              <a:uLnTx/>
              <a:uFillTx/>
              <a:latin typeface="Calibri" panose="020F0502020204030204"/>
              <a:ea typeface="+mj-ea"/>
              <a:cs typeface="+mj-cs"/>
            </a:endParaRPr>
          </a:p>
        </p:txBody>
      </p:sp>
      <p:sp>
        <p:nvSpPr>
          <p:cNvPr id="5" name="Content Placeholder 2">
            <a:extLst>
              <a:ext uri="{FF2B5EF4-FFF2-40B4-BE49-F238E27FC236}">
                <a16:creationId xmlns:a16="http://schemas.microsoft.com/office/drawing/2014/main" id="{AD800F61-4CC9-DD69-624C-7726EE244FDA}"/>
              </a:ext>
            </a:extLst>
          </p:cNvPr>
          <p:cNvSpPr txBox="1">
            <a:spLocks/>
          </p:cNvSpPr>
          <p:nvPr/>
        </p:nvSpPr>
        <p:spPr>
          <a:xfrm>
            <a:off x="730576" y="2097929"/>
            <a:ext cx="2559176" cy="39719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Catheters (checking</a:t>
            </a:r>
            <a:r>
              <a:rPr kumimoji="0" lang="en-GB" sz="2200" b="0" i="0" u="none" strike="noStrike" kern="1200" cap="none" spc="0" normalizeH="0" noProof="0" dirty="0">
                <a:ln>
                  <a:noFill/>
                </a:ln>
                <a:solidFill>
                  <a:srgbClr val="000000"/>
                </a:solidFill>
                <a:effectLst/>
                <a:uLnTx/>
                <a:uFillTx/>
                <a:latin typeface="Calibri" panose="020F0502020204030204"/>
                <a:ea typeface="+mn-ea"/>
                <a:cs typeface="+mn-cs"/>
              </a:rPr>
              <a:t> in right position, that it has been cleaned and that correct bag is attached)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en-US" sz="2200" baseline="0" dirty="0">
                <a:solidFill>
                  <a:srgbClr val="000000"/>
                </a:solidFill>
                <a:latin typeface="Calibri" panose="020F0502020204030204"/>
              </a:rPr>
              <a:t>Commodes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200" b="0" i="0" u="none" strike="noStrike" kern="1200" cap="none" spc="0" normalizeH="0" noProof="0" dirty="0">
                <a:ln>
                  <a:noFill/>
                </a:ln>
                <a:solidFill>
                  <a:srgbClr val="000000"/>
                </a:solidFill>
                <a:effectLst/>
                <a:uLnTx/>
                <a:uFillTx/>
                <a:latin typeface="Calibri" panose="020F0502020204030204"/>
                <a:ea typeface="ＭＳ Ｐゴシック" panose="020B0600070205080204" pitchFamily="34" charset="-128"/>
                <a:cs typeface="+mn-cs"/>
              </a:rPr>
              <a:t>Mattress and pillow check when changing linen</a:t>
            </a:r>
            <a:endParaRPr kumimoji="0" lang="en-GB" altLang="en-US" sz="20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endParaRPr>
          </a:p>
        </p:txBody>
      </p:sp>
      <p:pic>
        <p:nvPicPr>
          <p:cNvPr id="10242" name="Picture 2" descr="Free Calendar Schedule vector and picture">
            <a:extLst>
              <a:ext uri="{FF2B5EF4-FFF2-40B4-BE49-F238E27FC236}">
                <a16:creationId xmlns:a16="http://schemas.microsoft.com/office/drawing/2014/main" id="{EBE5A1FC-7843-6702-4999-CC33CF2DD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75381">
            <a:off x="9923548" y="4093306"/>
            <a:ext cx="1255109" cy="138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951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additive="base">
                                        <p:cTn id="3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 calcmode="lin" valueType="num">
                                      <p:cBhvr additive="base">
                                        <p:cTn id="3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xEl>
                                              <p:pRg st="1" end="1"/>
                                            </p:txEl>
                                          </p:spTgt>
                                        </p:tgtEl>
                                        <p:attrNameLst>
                                          <p:attrName>style.visibility</p:attrName>
                                        </p:attrNameLst>
                                      </p:cBhvr>
                                      <p:to>
                                        <p:strVal val="visible"/>
                                      </p:to>
                                    </p:set>
                                    <p:anim calcmode="lin" valueType="num">
                                      <p:cBhvr additive="base">
                                        <p:cTn id="4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 calcmode="lin" valueType="num">
                                      <p:cBhvr additive="base">
                                        <p:cTn id="45"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7">
                                            <p:txEl>
                                              <p:pRg st="3" end="3"/>
                                            </p:txEl>
                                          </p:spTgt>
                                        </p:tgtEl>
                                        <p:attrNameLst>
                                          <p:attrName>style.visibility</p:attrName>
                                        </p:attrNameLst>
                                      </p:cBhvr>
                                      <p:to>
                                        <p:strVal val="visible"/>
                                      </p:to>
                                    </p:set>
                                    <p:anim calcmode="lin" valueType="num">
                                      <p:cBhvr additive="base">
                                        <p:cTn id="49"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 calcmode="lin" valueType="num">
                                      <p:cBhvr additive="base">
                                        <p:cTn id="5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8">
                                            <p:txEl>
                                              <p:pRg st="0" end="0"/>
                                            </p:txEl>
                                          </p:spTgt>
                                        </p:tgtEl>
                                        <p:attrNameLst>
                                          <p:attrName>style.visibility</p:attrName>
                                        </p:attrNameLst>
                                      </p:cBhvr>
                                      <p:to>
                                        <p:strVal val="visible"/>
                                      </p:to>
                                    </p:set>
                                    <p:anim calcmode="lin" valueType="num">
                                      <p:cBhvr additive="base">
                                        <p:cTn id="6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8">
                                            <p:txEl>
                                              <p:pRg st="1" end="1"/>
                                            </p:txEl>
                                          </p:spTgt>
                                        </p:tgtEl>
                                        <p:attrNameLst>
                                          <p:attrName>style.visibility</p:attrName>
                                        </p:attrNameLst>
                                      </p:cBhvr>
                                      <p:to>
                                        <p:strVal val="visible"/>
                                      </p:to>
                                    </p:set>
                                    <p:anim calcmode="lin" valueType="num">
                                      <p:cBhvr additive="base">
                                        <p:cTn id="65"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8">
                                            <p:txEl>
                                              <p:pRg st="1" end="1"/>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8">
                                            <p:txEl>
                                              <p:pRg st="2" end="2"/>
                                            </p:txEl>
                                          </p:spTgt>
                                        </p:tgtEl>
                                        <p:attrNameLst>
                                          <p:attrName>style.visibility</p:attrName>
                                        </p:attrNameLst>
                                      </p:cBhvr>
                                      <p:to>
                                        <p:strVal val="visible"/>
                                      </p:to>
                                    </p:set>
                                    <p:anim calcmode="lin" valueType="num">
                                      <p:cBhvr additive="base">
                                        <p:cTn id="69"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8">
                                            <p:txEl>
                                              <p:pRg st="2" end="2"/>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8">
                                            <p:txEl>
                                              <p:pRg st="3" end="3"/>
                                            </p:txEl>
                                          </p:spTgt>
                                        </p:tgtEl>
                                        <p:attrNameLst>
                                          <p:attrName>style.visibility</p:attrName>
                                        </p:attrNameLst>
                                      </p:cBhvr>
                                      <p:to>
                                        <p:strVal val="visible"/>
                                      </p:to>
                                    </p:set>
                                    <p:anim calcmode="lin" valueType="num">
                                      <p:cBhvr additive="base">
                                        <p:cTn id="73"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9">
                                            <p:txEl>
                                              <p:pRg st="0" end="0"/>
                                            </p:txEl>
                                          </p:spTgt>
                                        </p:tgtEl>
                                        <p:attrNameLst>
                                          <p:attrName>style.visibility</p:attrName>
                                        </p:attrNameLst>
                                      </p:cBhvr>
                                      <p:to>
                                        <p:strVal val="visible"/>
                                      </p:to>
                                    </p:set>
                                    <p:anim calcmode="lin" valueType="num">
                                      <p:cBhvr additive="base">
                                        <p:cTn id="7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
                                            <p:txEl>
                                              <p:pRg st="0" end="0"/>
                                            </p:txEl>
                                          </p:spTgt>
                                        </p:tgtEl>
                                        <p:attrNameLst>
                                          <p:attrName>style.visibility</p:attrName>
                                        </p:attrNameLst>
                                      </p:cBhvr>
                                      <p:to>
                                        <p:strVal val="visible"/>
                                      </p:to>
                                    </p:set>
                                    <p:anim calcmode="lin" valueType="num">
                                      <p:cBhvr additive="base">
                                        <p:cTn id="8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C6105-3E31-85A9-D411-40B6CD0D8F79}"/>
              </a:ext>
            </a:extLst>
          </p:cNvPr>
          <p:cNvSpPr>
            <a:spLocks noGrp="1"/>
          </p:cNvSpPr>
          <p:nvPr>
            <p:ph type="title"/>
          </p:nvPr>
        </p:nvSpPr>
        <p:spPr>
          <a:xfrm>
            <a:off x="320040" y="308205"/>
            <a:ext cx="10515600" cy="690663"/>
          </a:xfrm>
        </p:spPr>
        <p:txBody>
          <a:bodyPr>
            <a:normAutofit/>
          </a:bodyPr>
          <a:lstStyle/>
          <a:p>
            <a:r>
              <a:rPr lang="en-GB" sz="4000" b="1" u="sng" noProof="0" dirty="0">
                <a:solidFill>
                  <a:srgbClr val="00B0F0"/>
                </a:solidFill>
                <a:cs typeface="Arial" panose="020B0604020202020204" pitchFamily="34" charset="0"/>
              </a:rPr>
              <a:t>Key IPC Measures in Care Homes</a:t>
            </a:r>
          </a:p>
        </p:txBody>
      </p:sp>
      <p:sp>
        <p:nvSpPr>
          <p:cNvPr id="3" name="Content Placeholder 2">
            <a:extLst>
              <a:ext uri="{FF2B5EF4-FFF2-40B4-BE49-F238E27FC236}">
                <a16:creationId xmlns:a16="http://schemas.microsoft.com/office/drawing/2014/main" id="{7AB963F8-188D-745B-D423-4C23CFF42E6B}"/>
              </a:ext>
            </a:extLst>
          </p:cNvPr>
          <p:cNvSpPr>
            <a:spLocks noGrp="1"/>
          </p:cNvSpPr>
          <p:nvPr>
            <p:ph idx="1"/>
          </p:nvPr>
        </p:nvSpPr>
        <p:spPr>
          <a:xfrm>
            <a:off x="320040" y="1252436"/>
            <a:ext cx="10515600" cy="4861128"/>
          </a:xfrm>
        </p:spPr>
        <p:txBody>
          <a:bodyPr>
            <a:normAutofit/>
          </a:bodyPr>
          <a:lstStyle/>
          <a:p>
            <a:pPr>
              <a:lnSpc>
                <a:spcPct val="100000"/>
              </a:lnSpc>
            </a:pPr>
            <a:r>
              <a:rPr lang="en-GB" sz="2000" b="1" noProof="0" dirty="0">
                <a:solidFill>
                  <a:srgbClr val="002060"/>
                </a:solidFill>
                <a:cs typeface="Arial" panose="020B0604020202020204" pitchFamily="34" charset="0"/>
              </a:rPr>
              <a:t>Standard Precautions</a:t>
            </a:r>
            <a:r>
              <a:rPr lang="en-GB" sz="2000" noProof="0" dirty="0">
                <a:cs typeface="Arial" panose="020B0604020202020204" pitchFamily="34" charset="0"/>
              </a:rPr>
              <a:t>: Follow routine IPC practices including hand hygiene, PPE use, and environmental cleaning.</a:t>
            </a:r>
          </a:p>
          <a:p>
            <a:pPr>
              <a:lnSpc>
                <a:spcPct val="100000"/>
              </a:lnSpc>
            </a:pPr>
            <a:r>
              <a:rPr lang="en-GB" sz="2000" b="1" noProof="0" dirty="0">
                <a:solidFill>
                  <a:srgbClr val="002060"/>
                </a:solidFill>
                <a:cs typeface="Arial" panose="020B0604020202020204" pitchFamily="34" charset="0"/>
              </a:rPr>
              <a:t>Enhanced Cleaning</a:t>
            </a:r>
            <a:r>
              <a:rPr lang="en-GB" sz="2000" noProof="0" dirty="0">
                <a:solidFill>
                  <a:srgbClr val="002060"/>
                </a:solidFill>
                <a:cs typeface="Arial" panose="020B0604020202020204" pitchFamily="34" charset="0"/>
              </a:rPr>
              <a:t>: </a:t>
            </a:r>
            <a:r>
              <a:rPr lang="en-GB" sz="2000" noProof="0" dirty="0">
                <a:cs typeface="Arial" panose="020B0604020202020204" pitchFamily="34" charset="0"/>
              </a:rPr>
              <a:t>Increase frequency of cleaning during outbreaks, especially high-touch surfaces.</a:t>
            </a:r>
          </a:p>
          <a:p>
            <a:pPr>
              <a:lnSpc>
                <a:spcPct val="100000"/>
              </a:lnSpc>
            </a:pPr>
            <a:r>
              <a:rPr lang="en-GB" sz="2000" b="1" noProof="0" dirty="0">
                <a:solidFill>
                  <a:srgbClr val="002060"/>
                </a:solidFill>
                <a:cs typeface="Arial" panose="020B0604020202020204" pitchFamily="34" charset="0"/>
              </a:rPr>
              <a:t>Symptom Monitoring</a:t>
            </a:r>
            <a:r>
              <a:rPr lang="en-GB" sz="2000" noProof="0" dirty="0">
                <a:solidFill>
                  <a:srgbClr val="002060"/>
                </a:solidFill>
                <a:cs typeface="Arial" panose="020B0604020202020204" pitchFamily="34" charset="0"/>
              </a:rPr>
              <a:t>: </a:t>
            </a:r>
            <a:r>
              <a:rPr lang="en-GB" sz="2000" noProof="0" dirty="0">
                <a:cs typeface="Arial" panose="020B0604020202020204" pitchFamily="34" charset="0"/>
              </a:rPr>
              <a:t>Conduct regular checks for residents and staff to detect new cases early.</a:t>
            </a:r>
          </a:p>
          <a:p>
            <a:pPr>
              <a:lnSpc>
                <a:spcPct val="100000"/>
              </a:lnSpc>
            </a:pPr>
            <a:r>
              <a:rPr lang="en-GB" sz="2000" b="1" noProof="0" dirty="0">
                <a:solidFill>
                  <a:srgbClr val="002060"/>
                </a:solidFill>
                <a:cs typeface="Arial" panose="020B0604020202020204" pitchFamily="34" charset="0"/>
              </a:rPr>
              <a:t>Staff Exclusion</a:t>
            </a:r>
            <a:r>
              <a:rPr lang="en-GB" sz="2000" noProof="0" dirty="0">
                <a:solidFill>
                  <a:srgbClr val="002060"/>
                </a:solidFill>
                <a:cs typeface="Arial" panose="020B0604020202020204" pitchFamily="34" charset="0"/>
              </a:rPr>
              <a:t>: </a:t>
            </a:r>
            <a:r>
              <a:rPr lang="en-GB" sz="2000" noProof="0" dirty="0">
                <a:cs typeface="Arial" panose="020B0604020202020204" pitchFamily="34" charset="0"/>
              </a:rPr>
              <a:t>Symptomatic staff should stay off work for a minimum of five days until they are feeling better.</a:t>
            </a:r>
          </a:p>
          <a:p>
            <a:pPr>
              <a:lnSpc>
                <a:spcPct val="100000"/>
              </a:lnSpc>
            </a:pPr>
            <a:r>
              <a:rPr lang="en-GB" sz="2000" b="1" noProof="0" dirty="0">
                <a:solidFill>
                  <a:srgbClr val="002060"/>
                </a:solidFill>
                <a:cs typeface="Arial" panose="020B0604020202020204" pitchFamily="34" charset="0"/>
              </a:rPr>
              <a:t>Visitor Management</a:t>
            </a:r>
            <a:r>
              <a:rPr lang="en-GB" sz="2000" noProof="0" dirty="0">
                <a:solidFill>
                  <a:srgbClr val="002060"/>
                </a:solidFill>
                <a:cs typeface="Arial" panose="020B0604020202020204" pitchFamily="34" charset="0"/>
              </a:rPr>
              <a:t>: </a:t>
            </a:r>
            <a:r>
              <a:rPr lang="en-GB" sz="2000" noProof="0" dirty="0">
                <a:cs typeface="Arial" panose="020B0604020202020204" pitchFamily="34" charset="0"/>
              </a:rPr>
              <a:t>Restrict or manage visits during outbreaks; follow national guidance.</a:t>
            </a:r>
          </a:p>
          <a:p>
            <a:pPr>
              <a:lnSpc>
                <a:spcPct val="100000"/>
              </a:lnSpc>
            </a:pPr>
            <a:r>
              <a:rPr lang="en-GB" sz="2000" b="1" noProof="0" dirty="0">
                <a:solidFill>
                  <a:srgbClr val="002060"/>
                </a:solidFill>
                <a:cs typeface="Arial" panose="020B0604020202020204" pitchFamily="34" charset="0"/>
              </a:rPr>
              <a:t>Ventilation</a:t>
            </a:r>
            <a:r>
              <a:rPr lang="en-GB" sz="2000" noProof="0" dirty="0">
                <a:solidFill>
                  <a:srgbClr val="002060"/>
                </a:solidFill>
                <a:cs typeface="Arial" panose="020B0604020202020204" pitchFamily="34" charset="0"/>
              </a:rPr>
              <a:t>: </a:t>
            </a:r>
            <a:r>
              <a:rPr lang="en-GB" sz="2000" noProof="0" dirty="0">
                <a:cs typeface="Arial" panose="020B0604020202020204" pitchFamily="34" charset="0"/>
              </a:rPr>
              <a:t>Ensure good airflow in communal areas and resident rooms.</a:t>
            </a:r>
          </a:p>
          <a:p>
            <a:pPr>
              <a:lnSpc>
                <a:spcPct val="100000"/>
              </a:lnSpc>
            </a:pPr>
            <a:r>
              <a:rPr lang="en-GB" sz="2000" b="1" noProof="0" dirty="0">
                <a:solidFill>
                  <a:srgbClr val="002060"/>
                </a:solidFill>
                <a:cs typeface="Arial" panose="020B0604020202020204" pitchFamily="34" charset="0"/>
              </a:rPr>
              <a:t>IPC Audits</a:t>
            </a:r>
            <a:r>
              <a:rPr lang="en-GB" sz="2000" noProof="0" dirty="0">
                <a:solidFill>
                  <a:srgbClr val="002060"/>
                </a:solidFill>
                <a:cs typeface="Arial" panose="020B0604020202020204" pitchFamily="34" charset="0"/>
              </a:rPr>
              <a:t>: </a:t>
            </a:r>
            <a:r>
              <a:rPr lang="en-GB" sz="2000" noProof="0" dirty="0">
                <a:cs typeface="Arial" panose="020B0604020202020204" pitchFamily="34" charset="0"/>
              </a:rPr>
              <a:t>Perform weekly audits during outbreaks to ensure compliance and identify gaps.</a:t>
            </a:r>
          </a:p>
          <a:p>
            <a:pPr>
              <a:lnSpc>
                <a:spcPct val="100000"/>
              </a:lnSpc>
            </a:pPr>
            <a:r>
              <a:rPr lang="en-GB" sz="2000" b="1" noProof="0" dirty="0">
                <a:solidFill>
                  <a:srgbClr val="002060"/>
                </a:solidFill>
                <a:cs typeface="Arial" panose="020B0604020202020204" pitchFamily="34" charset="0"/>
              </a:rPr>
              <a:t>Training &amp; Communication</a:t>
            </a:r>
            <a:r>
              <a:rPr lang="en-GB" sz="2000" noProof="0" dirty="0">
                <a:solidFill>
                  <a:srgbClr val="002060"/>
                </a:solidFill>
                <a:cs typeface="Arial" panose="020B0604020202020204" pitchFamily="34" charset="0"/>
              </a:rPr>
              <a:t>: </a:t>
            </a:r>
            <a:r>
              <a:rPr lang="en-GB" sz="2000" noProof="0" dirty="0">
                <a:cs typeface="Arial" panose="020B0604020202020204" pitchFamily="34" charset="0"/>
              </a:rPr>
              <a:t>Ensure staff are trained in IPC protocols and updated regularly.</a:t>
            </a:r>
          </a:p>
        </p:txBody>
      </p:sp>
    </p:spTree>
    <p:extLst>
      <p:ext uri="{BB962C8B-B14F-4D97-AF65-F5344CB8AC3E}">
        <p14:creationId xmlns:p14="http://schemas.microsoft.com/office/powerpoint/2010/main" val="66023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D3CEB8-DBD3-E7A7-BFB7-CC198D71B084}"/>
              </a:ext>
            </a:extLst>
          </p:cNvPr>
          <p:cNvSpPr>
            <a:spLocks noGrp="1"/>
          </p:cNvSpPr>
          <p:nvPr>
            <p:ph idx="1"/>
          </p:nvPr>
        </p:nvSpPr>
        <p:spPr>
          <a:xfrm>
            <a:off x="838200" y="204537"/>
            <a:ext cx="10515600" cy="5690937"/>
          </a:xfrm>
        </p:spPr>
        <p:txBody>
          <a:bodyPr/>
          <a:lstStyle/>
          <a:p>
            <a:pPr marL="0" indent="0">
              <a:buNone/>
            </a:pPr>
            <a:r>
              <a:rPr lang="en-GB" dirty="0"/>
              <a:t>  </a:t>
            </a:r>
          </a:p>
          <a:p>
            <a:pPr marL="0" indent="0">
              <a:buNone/>
            </a:pPr>
            <a:r>
              <a:rPr lang="en-GB" dirty="0"/>
              <a:t>                    </a:t>
            </a:r>
          </a:p>
        </p:txBody>
      </p:sp>
      <p:sp>
        <p:nvSpPr>
          <p:cNvPr id="4" name="Rectangle 3">
            <a:extLst>
              <a:ext uri="{FF2B5EF4-FFF2-40B4-BE49-F238E27FC236}">
                <a16:creationId xmlns:a16="http://schemas.microsoft.com/office/drawing/2014/main" id="{67770BBF-768A-3944-68EC-3887357442AD}"/>
              </a:ext>
            </a:extLst>
          </p:cNvPr>
          <p:cNvSpPr/>
          <p:nvPr/>
        </p:nvSpPr>
        <p:spPr>
          <a:xfrm>
            <a:off x="2800931" y="125667"/>
            <a:ext cx="6590137" cy="1107996"/>
          </a:xfrm>
          <a:prstGeom prst="rect">
            <a:avLst/>
          </a:prstGeom>
          <a:noFill/>
        </p:spPr>
        <p:txBody>
          <a:bodyPr wrap="square" lIns="91440" tIns="45720" rIns="91440" bIns="45720">
            <a:spAutoFit/>
          </a:bodyPr>
          <a:lstStyle/>
          <a:p>
            <a:pPr algn="ctr"/>
            <a:r>
              <a:rPr lang="en-US" sz="6600" b="1" dirty="0">
                <a:ln w="22225">
                  <a:solidFill>
                    <a:schemeClr val="accent2"/>
                  </a:solidFill>
                  <a:prstDash val="solid"/>
                </a:ln>
                <a:solidFill>
                  <a:schemeClr val="accent2">
                    <a:lumMod val="40000"/>
                    <a:lumOff val="60000"/>
                  </a:schemeClr>
                </a:solidFill>
              </a:rPr>
              <a:t>Lead by example </a:t>
            </a:r>
          </a:p>
        </p:txBody>
      </p:sp>
      <p:sp>
        <p:nvSpPr>
          <p:cNvPr id="8" name="Rectangle 7">
            <a:extLst>
              <a:ext uri="{FF2B5EF4-FFF2-40B4-BE49-F238E27FC236}">
                <a16:creationId xmlns:a16="http://schemas.microsoft.com/office/drawing/2014/main" id="{3AF52E15-5A59-6260-9983-6F25EF755850}"/>
              </a:ext>
            </a:extLst>
          </p:cNvPr>
          <p:cNvSpPr/>
          <p:nvPr/>
        </p:nvSpPr>
        <p:spPr>
          <a:xfrm>
            <a:off x="1659015" y="1233663"/>
            <a:ext cx="8873968" cy="1015663"/>
          </a:xfrm>
          <a:prstGeom prst="rect">
            <a:avLst/>
          </a:prstGeom>
          <a:noFill/>
        </p:spPr>
        <p:txBody>
          <a:bodyPr wrap="none" lIns="91440" tIns="45720" rIns="91440" bIns="45720">
            <a:spAutoFit/>
          </a:bodyPr>
          <a:lstStyle/>
          <a:p>
            <a:pPr algn="ctr"/>
            <a:r>
              <a:rPr lang="en-U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Promote a culture of safety</a:t>
            </a:r>
            <a:endParaRPr lang="en-US" sz="6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0" name="Rectangle 9">
            <a:extLst>
              <a:ext uri="{FF2B5EF4-FFF2-40B4-BE49-F238E27FC236}">
                <a16:creationId xmlns:a16="http://schemas.microsoft.com/office/drawing/2014/main" id="{05DAE43A-727C-CEAF-CA70-6A5C921EDCD9}"/>
              </a:ext>
            </a:extLst>
          </p:cNvPr>
          <p:cNvSpPr/>
          <p:nvPr/>
        </p:nvSpPr>
        <p:spPr>
          <a:xfrm>
            <a:off x="1063311" y="2414421"/>
            <a:ext cx="10233891" cy="830997"/>
          </a:xfrm>
          <a:prstGeom prst="rect">
            <a:avLst/>
          </a:prstGeom>
          <a:noFill/>
        </p:spPr>
        <p:txBody>
          <a:bodyPr wrap="none" lIns="91440" tIns="45720" rIns="91440" bIns="45720">
            <a:spAutoFit/>
          </a:bodyPr>
          <a:lstStyle/>
          <a:p>
            <a:pPr algn="ctr"/>
            <a:r>
              <a:rPr lang="en-US" sz="4800" b="1" dirty="0">
                <a:ln w="0"/>
                <a:solidFill>
                  <a:schemeClr val="accent1"/>
                </a:solidFill>
              </a:rPr>
              <a:t>Provide o</a:t>
            </a:r>
            <a:r>
              <a:rPr lang="en-US" sz="4800" b="1" cap="none" spc="0" dirty="0">
                <a:ln w="0"/>
                <a:solidFill>
                  <a:schemeClr val="accent1"/>
                </a:solidFill>
              </a:rPr>
              <a:t>ngoing education and support</a:t>
            </a:r>
          </a:p>
        </p:txBody>
      </p:sp>
      <p:sp>
        <p:nvSpPr>
          <p:cNvPr id="12" name="Rectangle 11">
            <a:extLst>
              <a:ext uri="{FF2B5EF4-FFF2-40B4-BE49-F238E27FC236}">
                <a16:creationId xmlns:a16="http://schemas.microsoft.com/office/drawing/2014/main" id="{D5ECD59C-F374-603F-4C87-8DA2ED2F1B26}"/>
              </a:ext>
            </a:extLst>
          </p:cNvPr>
          <p:cNvSpPr/>
          <p:nvPr/>
        </p:nvSpPr>
        <p:spPr>
          <a:xfrm>
            <a:off x="1197424" y="3445577"/>
            <a:ext cx="10032298" cy="1107996"/>
          </a:xfrm>
          <a:prstGeom prst="rect">
            <a:avLst/>
          </a:prstGeom>
          <a:noFill/>
        </p:spPr>
        <p:txBody>
          <a:bodyPr wrap="none" lIns="91440" tIns="45720" rIns="91440" bIns="45720">
            <a:spAutoFit/>
          </a:bodyPr>
          <a:lstStyle/>
          <a:p>
            <a:pPr algn="ctr"/>
            <a:r>
              <a:rPr lang="en-US" sz="6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Monitor and Audit practices</a:t>
            </a:r>
          </a:p>
        </p:txBody>
      </p:sp>
      <p:sp>
        <p:nvSpPr>
          <p:cNvPr id="13" name="Rectangle 12">
            <a:extLst>
              <a:ext uri="{FF2B5EF4-FFF2-40B4-BE49-F238E27FC236}">
                <a16:creationId xmlns:a16="http://schemas.microsoft.com/office/drawing/2014/main" id="{22325823-764C-AA34-45F9-A5F09D8E736B}"/>
              </a:ext>
            </a:extLst>
          </p:cNvPr>
          <p:cNvSpPr/>
          <p:nvPr/>
        </p:nvSpPr>
        <p:spPr>
          <a:xfrm>
            <a:off x="495684" y="4807049"/>
            <a:ext cx="11200630" cy="923330"/>
          </a:xfrm>
          <a:prstGeom prst="rect">
            <a:avLst/>
          </a:prstGeom>
          <a:noFill/>
        </p:spPr>
        <p:txBody>
          <a:bodyPr wrap="none" lIns="91440" tIns="45720" rIns="91440" bIns="45720">
            <a:spAutoFit/>
          </a:bodyPr>
          <a:lstStyle/>
          <a:p>
            <a:pPr algn="ctr"/>
            <a:r>
              <a:rPr lang="en-GB" sz="5400" b="1" cap="none" spc="0" dirty="0">
                <a:ln w="0"/>
                <a:solidFill>
                  <a:schemeClr val="tx1"/>
                </a:solidFill>
                <a:effectLst>
                  <a:outerShdw blurRad="38100" dist="19050" dir="2700000" algn="tl" rotWithShape="0">
                    <a:schemeClr val="dk1">
                      <a:alpha val="40000"/>
                    </a:schemeClr>
                  </a:outerShdw>
                </a:effectLst>
              </a:rPr>
              <a:t>Communicate Clearly and Consistently</a:t>
            </a:r>
          </a:p>
        </p:txBody>
      </p:sp>
      <p:pic>
        <p:nvPicPr>
          <p:cNvPr id="15" name="Picture 14">
            <a:extLst>
              <a:ext uri="{FF2B5EF4-FFF2-40B4-BE49-F238E27FC236}">
                <a16:creationId xmlns:a16="http://schemas.microsoft.com/office/drawing/2014/main" id="{289174E2-098C-401D-1F6C-4E308761304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205243" y="112339"/>
            <a:ext cx="1797395" cy="1468002"/>
          </a:xfrm>
          <a:prstGeom prst="rect">
            <a:avLst/>
          </a:prstGeom>
        </p:spPr>
      </p:pic>
    </p:spTree>
    <p:extLst>
      <p:ext uri="{BB962C8B-B14F-4D97-AF65-F5344CB8AC3E}">
        <p14:creationId xmlns:p14="http://schemas.microsoft.com/office/powerpoint/2010/main" val="39683204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DFA40-2927-1CE9-11B3-C733F5F945A9}"/>
              </a:ext>
            </a:extLst>
          </p:cNvPr>
          <p:cNvSpPr>
            <a:spLocks noGrp="1"/>
          </p:cNvSpPr>
          <p:nvPr>
            <p:ph type="title"/>
          </p:nvPr>
        </p:nvSpPr>
        <p:spPr/>
        <p:txBody>
          <a:bodyPr/>
          <a:lstStyle/>
          <a:p>
            <a:pPr algn="ctr"/>
            <a:r>
              <a:rPr lang="en-GB" b="1" dirty="0"/>
              <a:t>Flu Vaccine</a:t>
            </a:r>
          </a:p>
        </p:txBody>
      </p:sp>
      <p:sp>
        <p:nvSpPr>
          <p:cNvPr id="3" name="Content Placeholder 2">
            <a:extLst>
              <a:ext uri="{FF2B5EF4-FFF2-40B4-BE49-F238E27FC236}">
                <a16:creationId xmlns:a16="http://schemas.microsoft.com/office/drawing/2014/main" id="{7EFA3DDA-8E28-75EA-4997-07AC9B3A3DF3}"/>
              </a:ext>
            </a:extLst>
          </p:cNvPr>
          <p:cNvSpPr>
            <a:spLocks noGrp="1"/>
          </p:cNvSpPr>
          <p:nvPr>
            <p:ph idx="1"/>
          </p:nvPr>
        </p:nvSpPr>
        <p:spPr/>
        <p:txBody>
          <a:bodyPr>
            <a:normAutofit lnSpcReduction="10000"/>
          </a:bodyPr>
          <a:lstStyle/>
          <a:p>
            <a:r>
              <a:rPr lang="en-GB" dirty="0"/>
              <a:t>UKHSA have confirmed that already lab detections, positivity rates and admissions for influenza have increased in North West</a:t>
            </a:r>
          </a:p>
          <a:p>
            <a:r>
              <a:rPr lang="en-GB" dirty="0"/>
              <a:t>Staff accessing the vaccine will keep colleagues and residents safe and prevent staff sickness (implications for sick pay) </a:t>
            </a:r>
          </a:p>
          <a:p>
            <a:r>
              <a:rPr lang="en-GB" dirty="0"/>
              <a:t>It is the responsibility of employers under the Health and Safety at Work Act to support staff to access the vaccine </a:t>
            </a:r>
          </a:p>
          <a:p>
            <a:r>
              <a:rPr lang="en-GB" dirty="0"/>
              <a:t>Staff can get the vaccine free of charge from their GP or local pharmacy </a:t>
            </a:r>
          </a:p>
          <a:p>
            <a:r>
              <a:rPr lang="en-GB" dirty="0"/>
              <a:t>Employers should keep a record of the staff that have had the vaccine </a:t>
            </a:r>
          </a:p>
          <a:p>
            <a:endParaRPr lang="en-GB" dirty="0"/>
          </a:p>
        </p:txBody>
      </p:sp>
    </p:spTree>
    <p:extLst>
      <p:ext uri="{BB962C8B-B14F-4D97-AF65-F5344CB8AC3E}">
        <p14:creationId xmlns:p14="http://schemas.microsoft.com/office/powerpoint/2010/main" val="139550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140C4697-AB47-EB9F-F852-3026BD383AF7}"/>
              </a:ext>
            </a:extLst>
          </p:cNvPr>
          <p:cNvPicPr>
            <a:picLocks noChangeAspect="1"/>
          </p:cNvPicPr>
          <p:nvPr/>
        </p:nvPicPr>
        <p:blipFill>
          <a:blip r:embed="rId3"/>
          <a:srcRect l="83832" t="31319" r="2912" b="13302"/>
          <a:stretch>
            <a:fillRect/>
          </a:stretch>
        </p:blipFill>
        <p:spPr>
          <a:xfrm>
            <a:off x="10441490" y="6251758"/>
            <a:ext cx="1268450" cy="606242"/>
          </a:xfrm>
          <a:prstGeom prst="rect">
            <a:avLst/>
          </a:prstGeom>
        </p:spPr>
      </p:pic>
      <p:pic>
        <p:nvPicPr>
          <p:cNvPr id="65" name="Picture 64">
            <a:extLst>
              <a:ext uri="{FF2B5EF4-FFF2-40B4-BE49-F238E27FC236}">
                <a16:creationId xmlns:a16="http://schemas.microsoft.com/office/drawing/2014/main" id="{BF88CC39-2545-5FE0-686F-1CF04FA7E24D}"/>
              </a:ext>
            </a:extLst>
          </p:cNvPr>
          <p:cNvPicPr>
            <a:picLocks noChangeAspect="1"/>
          </p:cNvPicPr>
          <p:nvPr/>
        </p:nvPicPr>
        <p:blipFill>
          <a:blip r:embed="rId3"/>
          <a:srcRect t="31320" r="17674" b="20250"/>
          <a:stretch>
            <a:fillRect/>
          </a:stretch>
        </p:blipFill>
        <p:spPr>
          <a:xfrm>
            <a:off x="0" y="6146747"/>
            <a:ext cx="10037135" cy="675494"/>
          </a:xfrm>
          <a:prstGeom prst="rect">
            <a:avLst/>
          </a:prstGeom>
        </p:spPr>
      </p:pic>
      <p:sp>
        <p:nvSpPr>
          <p:cNvPr id="46" name="Rectangle 45">
            <a:extLst>
              <a:ext uri="{FF2B5EF4-FFF2-40B4-BE49-F238E27FC236}">
                <a16:creationId xmlns:a16="http://schemas.microsoft.com/office/drawing/2014/main" id="{FC387749-C3D0-520A-8148-C60B23988E1F}"/>
              </a:ext>
            </a:extLst>
          </p:cNvPr>
          <p:cNvSpPr/>
          <p:nvPr/>
        </p:nvSpPr>
        <p:spPr>
          <a:xfrm>
            <a:off x="236454" y="61892"/>
            <a:ext cx="7898495" cy="370649"/>
          </a:xfrm>
          <a:prstGeom prst="rect">
            <a:avLst/>
          </a:prstGeom>
          <a:solidFill>
            <a:schemeClr val="accent6">
              <a:lumMod val="20000"/>
              <a:lumOff val="80000"/>
            </a:schemeClr>
          </a:solidFill>
          <a:ln w="28575">
            <a:solidFill>
              <a:srgbClr val="D9F2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7" name="Rectangle 126">
            <a:extLst>
              <a:ext uri="{FF2B5EF4-FFF2-40B4-BE49-F238E27FC236}">
                <a16:creationId xmlns:a16="http://schemas.microsoft.com/office/drawing/2014/main" id="{8D49D4D0-704B-E421-B1B7-E840172BA5C0}"/>
              </a:ext>
            </a:extLst>
          </p:cNvPr>
          <p:cNvSpPr/>
          <p:nvPr/>
        </p:nvSpPr>
        <p:spPr>
          <a:xfrm>
            <a:off x="8272967" y="61893"/>
            <a:ext cx="3761500" cy="6164396"/>
          </a:xfrm>
          <a:prstGeom prst="rect">
            <a:avLst/>
          </a:prstGeom>
          <a:solidFill>
            <a:schemeClr val="bg1"/>
          </a:solidFill>
          <a:ln w="28575">
            <a:solidFill>
              <a:srgbClr val="F2A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 name="Rectangle 125">
            <a:extLst>
              <a:ext uri="{FF2B5EF4-FFF2-40B4-BE49-F238E27FC236}">
                <a16:creationId xmlns:a16="http://schemas.microsoft.com/office/drawing/2014/main" id="{A9473425-7C09-8012-213E-5A6B996401C1}"/>
              </a:ext>
            </a:extLst>
          </p:cNvPr>
          <p:cNvSpPr/>
          <p:nvPr/>
        </p:nvSpPr>
        <p:spPr>
          <a:xfrm>
            <a:off x="236454" y="447039"/>
            <a:ext cx="7898495" cy="57792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0EF4245-C6B2-2CC9-47A7-23C84B34B6FF}"/>
              </a:ext>
            </a:extLst>
          </p:cNvPr>
          <p:cNvSpPr/>
          <p:nvPr/>
        </p:nvSpPr>
        <p:spPr>
          <a:xfrm>
            <a:off x="344417" y="750320"/>
            <a:ext cx="3099580" cy="938315"/>
          </a:xfrm>
          <a:prstGeom prst="roundRect">
            <a:avLst/>
          </a:prstGeom>
          <a:solidFill>
            <a:srgbClr val="E97132">
              <a:lumMod val="20000"/>
              <a:lumOff val="80000"/>
            </a:srgbClr>
          </a:solidFill>
          <a:ln w="19050" cap="flat" cmpd="sng" algn="ctr">
            <a:solidFill>
              <a:schemeClr val="accent2">
                <a:lumMod val="60000"/>
                <a:lumOff val="40000"/>
              </a:schemeClr>
            </a:solid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38ED75CF-2EAB-1106-227A-D006C22A2D7C}"/>
              </a:ext>
            </a:extLst>
          </p:cNvPr>
          <p:cNvSpPr/>
          <p:nvPr/>
        </p:nvSpPr>
        <p:spPr>
          <a:xfrm>
            <a:off x="4052274" y="755533"/>
            <a:ext cx="3890721" cy="964739"/>
          </a:xfrm>
          <a:prstGeom prst="roundRect">
            <a:avLst/>
          </a:prstGeom>
          <a:solidFill>
            <a:schemeClr val="accent6">
              <a:lumMod val="20000"/>
              <a:lumOff val="80000"/>
            </a:schemeClr>
          </a:solidFill>
          <a:ln w="19050" cap="flat" cmpd="sng" algn="ctr">
            <a:solidFill>
              <a:srgbClr val="92D050"/>
            </a:solidFill>
            <a:prstDash val="solid"/>
            <a:miter lim="800000"/>
          </a:ln>
          <a:effectLst/>
        </p:spPr>
        <p:txBody>
          <a:bodyPr rtlCol="0" anchor="ct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grpSp>
        <p:nvGrpSpPr>
          <p:cNvPr id="12" name="Group 11">
            <a:extLst>
              <a:ext uri="{FF2B5EF4-FFF2-40B4-BE49-F238E27FC236}">
                <a16:creationId xmlns:a16="http://schemas.microsoft.com/office/drawing/2014/main" id="{81481775-7888-0AA2-5483-AAF832F25018}"/>
              </a:ext>
            </a:extLst>
          </p:cNvPr>
          <p:cNvGrpSpPr/>
          <p:nvPr/>
        </p:nvGrpSpPr>
        <p:grpSpPr>
          <a:xfrm>
            <a:off x="3061228" y="533160"/>
            <a:ext cx="1350504" cy="1350504"/>
            <a:chOff x="5314405" y="2554224"/>
            <a:chExt cx="2535936" cy="2535936"/>
          </a:xfrm>
          <a:solidFill>
            <a:schemeClr val="bg1"/>
          </a:solidFill>
        </p:grpSpPr>
        <p:sp>
          <p:nvSpPr>
            <p:cNvPr id="13" name="Oval 12">
              <a:extLst>
                <a:ext uri="{FF2B5EF4-FFF2-40B4-BE49-F238E27FC236}">
                  <a16:creationId xmlns:a16="http://schemas.microsoft.com/office/drawing/2014/main" id="{1EFBB0DF-6BFD-0097-3E2A-6357887A12B9}"/>
                </a:ext>
              </a:extLst>
            </p:cNvPr>
            <p:cNvSpPr/>
            <p:nvPr/>
          </p:nvSpPr>
          <p:spPr>
            <a:xfrm>
              <a:off x="5314405" y="2554224"/>
              <a:ext cx="2535936" cy="25359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BFD72834-A533-5029-57EE-AE43DBFEA9FF}"/>
                </a:ext>
              </a:extLst>
            </p:cNvPr>
            <p:cNvSpPr/>
            <p:nvPr/>
          </p:nvSpPr>
          <p:spPr>
            <a:xfrm>
              <a:off x="5499461" y="2739280"/>
              <a:ext cx="2157984" cy="2157984"/>
            </a:xfrm>
            <a:prstGeom prst="ellipse">
              <a:avLst/>
            </a:prstGeom>
            <a:grp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5" name="Picture 14">
              <a:extLst>
                <a:ext uri="{FF2B5EF4-FFF2-40B4-BE49-F238E27FC236}">
                  <a16:creationId xmlns:a16="http://schemas.microsoft.com/office/drawing/2014/main" id="{E81A8057-AB89-93EF-51FD-C03D62B9FCF5}"/>
                </a:ext>
              </a:extLst>
            </p:cNvPr>
            <p:cNvPicPr>
              <a:picLocks noChangeAspect="1"/>
            </p:cNvPicPr>
            <p:nvPr/>
          </p:nvPicPr>
          <p:blipFill>
            <a:blip r:embed="rId4"/>
            <a:srcRect l="10847" t="3691" r="8406" b="10258"/>
            <a:stretch>
              <a:fillRect/>
            </a:stretch>
          </p:blipFill>
          <p:spPr>
            <a:xfrm>
              <a:off x="5901649" y="3082613"/>
              <a:ext cx="1379990" cy="1470647"/>
            </a:xfrm>
            <a:prstGeom prst="rect">
              <a:avLst/>
            </a:prstGeom>
            <a:grpFill/>
            <a:ln>
              <a:noFill/>
            </a:ln>
          </p:spPr>
        </p:pic>
      </p:grpSp>
      <p:sp>
        <p:nvSpPr>
          <p:cNvPr id="18" name="Rectangle: Rounded Corners 17">
            <a:extLst>
              <a:ext uri="{FF2B5EF4-FFF2-40B4-BE49-F238E27FC236}">
                <a16:creationId xmlns:a16="http://schemas.microsoft.com/office/drawing/2014/main" id="{9000719D-4C1B-2077-6362-52D379088B2F}"/>
              </a:ext>
            </a:extLst>
          </p:cNvPr>
          <p:cNvSpPr/>
          <p:nvPr/>
        </p:nvSpPr>
        <p:spPr>
          <a:xfrm>
            <a:off x="344416" y="2169622"/>
            <a:ext cx="3602739" cy="938314"/>
          </a:xfrm>
          <a:prstGeom prst="roundRect">
            <a:avLst/>
          </a:prstGeom>
          <a:solidFill>
            <a:srgbClr val="E97132">
              <a:lumMod val="20000"/>
              <a:lumOff val="80000"/>
            </a:srgbClr>
          </a:solidFill>
          <a:ln w="19050" cap="flat" cmpd="sng" algn="ctr">
            <a:solidFill>
              <a:schemeClr val="accent2">
                <a:lumMod val="60000"/>
                <a:lumOff val="4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BFDDC2BB-2158-6568-B808-885D284E5A65}"/>
              </a:ext>
            </a:extLst>
          </p:cNvPr>
          <p:cNvSpPr/>
          <p:nvPr/>
        </p:nvSpPr>
        <p:spPr>
          <a:xfrm>
            <a:off x="3909379" y="2170565"/>
            <a:ext cx="4077621" cy="924953"/>
          </a:xfrm>
          <a:prstGeom prst="roundRect">
            <a:avLst/>
          </a:prstGeom>
          <a:solidFill>
            <a:schemeClr val="accent6">
              <a:lumMod val="20000"/>
              <a:lumOff val="80000"/>
            </a:schemeClr>
          </a:solidFill>
          <a:ln w="19050" cap="flat" cmpd="sng" algn="ctr">
            <a:solidFill>
              <a:srgbClr val="92D050"/>
            </a:solid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B0C3397F-5351-5F9D-3716-85D344E49BB2}"/>
              </a:ext>
            </a:extLst>
          </p:cNvPr>
          <p:cNvSpPr/>
          <p:nvPr/>
        </p:nvSpPr>
        <p:spPr>
          <a:xfrm>
            <a:off x="369782" y="3594394"/>
            <a:ext cx="3602739" cy="938223"/>
          </a:xfrm>
          <a:prstGeom prst="roundRect">
            <a:avLst/>
          </a:prstGeom>
          <a:solidFill>
            <a:srgbClr val="E97132">
              <a:lumMod val="20000"/>
              <a:lumOff val="80000"/>
            </a:srgbClr>
          </a:solidFill>
          <a:ln w="19050" cap="flat" cmpd="sng" algn="ctr">
            <a:solidFill>
              <a:schemeClr val="accent2">
                <a:lumMod val="60000"/>
                <a:lumOff val="40000"/>
              </a:scheme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ectangle: Rounded Corners 24">
            <a:extLst>
              <a:ext uri="{FF2B5EF4-FFF2-40B4-BE49-F238E27FC236}">
                <a16:creationId xmlns:a16="http://schemas.microsoft.com/office/drawing/2014/main" id="{E9B78701-F46F-7DD5-DEF1-EF6955795148}"/>
              </a:ext>
            </a:extLst>
          </p:cNvPr>
          <p:cNvSpPr/>
          <p:nvPr/>
        </p:nvSpPr>
        <p:spPr>
          <a:xfrm>
            <a:off x="4073408" y="3603472"/>
            <a:ext cx="3911894" cy="920065"/>
          </a:xfrm>
          <a:prstGeom prst="roundRect">
            <a:avLst/>
          </a:prstGeom>
          <a:solidFill>
            <a:schemeClr val="accent6">
              <a:lumMod val="20000"/>
              <a:lumOff val="80000"/>
            </a:schemeClr>
          </a:solidFill>
          <a:ln w="19050" cap="flat" cmpd="sng" algn="ctr">
            <a:solidFill>
              <a:srgbClr val="92D050"/>
            </a:solid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ts val="156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095F138A-427C-7B35-F3BB-7CEFE1CC5B0B}"/>
              </a:ext>
            </a:extLst>
          </p:cNvPr>
          <p:cNvGrpSpPr/>
          <p:nvPr/>
        </p:nvGrpSpPr>
        <p:grpSpPr>
          <a:xfrm>
            <a:off x="3061228" y="3334375"/>
            <a:ext cx="1356227" cy="1356227"/>
            <a:chOff x="5314405" y="2554224"/>
            <a:chExt cx="2535936" cy="2535936"/>
          </a:xfrm>
        </p:grpSpPr>
        <p:sp>
          <p:nvSpPr>
            <p:cNvPr id="36" name="Oval 35">
              <a:extLst>
                <a:ext uri="{FF2B5EF4-FFF2-40B4-BE49-F238E27FC236}">
                  <a16:creationId xmlns:a16="http://schemas.microsoft.com/office/drawing/2014/main" id="{ADE9C31D-78D9-F91E-7200-944CC1B56ACE}"/>
                </a:ext>
              </a:extLst>
            </p:cNvPr>
            <p:cNvSpPr/>
            <p:nvPr/>
          </p:nvSpPr>
          <p:spPr>
            <a:xfrm>
              <a:off x="5314405" y="2554224"/>
              <a:ext cx="2535936" cy="253593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7" name="Oval 36">
              <a:extLst>
                <a:ext uri="{FF2B5EF4-FFF2-40B4-BE49-F238E27FC236}">
                  <a16:creationId xmlns:a16="http://schemas.microsoft.com/office/drawing/2014/main" id="{472EBAB2-11DE-04DC-1221-5ADFE0E6866D}"/>
                </a:ext>
              </a:extLst>
            </p:cNvPr>
            <p:cNvSpPr/>
            <p:nvPr/>
          </p:nvSpPr>
          <p:spPr>
            <a:xfrm>
              <a:off x="5499462" y="2739281"/>
              <a:ext cx="2157984" cy="2157984"/>
            </a:xfrm>
            <a:prstGeom prst="ellipse">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42" name="Rectangle: Rounded Corners 41">
            <a:extLst>
              <a:ext uri="{FF2B5EF4-FFF2-40B4-BE49-F238E27FC236}">
                <a16:creationId xmlns:a16="http://schemas.microsoft.com/office/drawing/2014/main" id="{18116365-E24A-5AF2-511F-FEA2E3A67E05}"/>
              </a:ext>
            </a:extLst>
          </p:cNvPr>
          <p:cNvSpPr/>
          <p:nvPr/>
        </p:nvSpPr>
        <p:spPr>
          <a:xfrm>
            <a:off x="344416" y="4994805"/>
            <a:ext cx="3602739" cy="938222"/>
          </a:xfrm>
          <a:prstGeom prst="roundRect">
            <a:avLst/>
          </a:prstGeom>
          <a:solidFill>
            <a:srgbClr val="E97132">
              <a:lumMod val="20000"/>
              <a:lumOff val="80000"/>
            </a:srgbClr>
          </a:solidFill>
          <a:ln w="19050" cap="flat" cmpd="sng" algn="ctr">
            <a:solidFill>
              <a:schemeClr val="accent2">
                <a:lumMod val="60000"/>
                <a:lumOff val="4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Rectangle: Rounded Corners 42">
            <a:extLst>
              <a:ext uri="{FF2B5EF4-FFF2-40B4-BE49-F238E27FC236}">
                <a16:creationId xmlns:a16="http://schemas.microsoft.com/office/drawing/2014/main" id="{9C08DE79-FD68-218D-842A-0CDC09A2B566}"/>
              </a:ext>
            </a:extLst>
          </p:cNvPr>
          <p:cNvSpPr/>
          <p:nvPr/>
        </p:nvSpPr>
        <p:spPr>
          <a:xfrm>
            <a:off x="4066410" y="4994805"/>
            <a:ext cx="3925890" cy="938222"/>
          </a:xfrm>
          <a:prstGeom prst="roundRect">
            <a:avLst/>
          </a:prstGeom>
          <a:solidFill>
            <a:schemeClr val="accent6">
              <a:lumMod val="20000"/>
              <a:lumOff val="80000"/>
            </a:schemeClr>
          </a:solidFill>
          <a:ln w="19050" cap="flat" cmpd="sng" algn="ctr">
            <a:solidFill>
              <a:srgbClr val="92D050"/>
            </a:solidFill>
            <a:prstDash val="solid"/>
            <a:miter lim="800000"/>
          </a:ln>
          <a:effectLst/>
        </p:spPr>
        <p:txBody>
          <a:bodyPr rtlCol="0" anchor="ctr"/>
          <a:lstStyle/>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grpSp>
        <p:nvGrpSpPr>
          <p:cNvPr id="45" name="Group 44">
            <a:extLst>
              <a:ext uri="{FF2B5EF4-FFF2-40B4-BE49-F238E27FC236}">
                <a16:creationId xmlns:a16="http://schemas.microsoft.com/office/drawing/2014/main" id="{75CAB471-5B16-DFDA-68AA-A21BEA73601B}"/>
              </a:ext>
            </a:extLst>
          </p:cNvPr>
          <p:cNvGrpSpPr/>
          <p:nvPr/>
        </p:nvGrpSpPr>
        <p:grpSpPr>
          <a:xfrm>
            <a:off x="3058035" y="4788140"/>
            <a:ext cx="1356226" cy="1356226"/>
            <a:chOff x="5314405" y="2554224"/>
            <a:chExt cx="2535936" cy="2535936"/>
          </a:xfrm>
          <a:solidFill>
            <a:schemeClr val="bg1"/>
          </a:solidFill>
        </p:grpSpPr>
        <p:sp>
          <p:nvSpPr>
            <p:cNvPr id="47" name="Oval 46">
              <a:extLst>
                <a:ext uri="{FF2B5EF4-FFF2-40B4-BE49-F238E27FC236}">
                  <a16:creationId xmlns:a16="http://schemas.microsoft.com/office/drawing/2014/main" id="{6AFB3237-DC9F-0272-AAA6-CBD65980CB9B}"/>
                </a:ext>
              </a:extLst>
            </p:cNvPr>
            <p:cNvSpPr/>
            <p:nvPr/>
          </p:nvSpPr>
          <p:spPr>
            <a:xfrm>
              <a:off x="5314405" y="2554224"/>
              <a:ext cx="2535936" cy="25359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8" name="Oval 47">
              <a:extLst>
                <a:ext uri="{FF2B5EF4-FFF2-40B4-BE49-F238E27FC236}">
                  <a16:creationId xmlns:a16="http://schemas.microsoft.com/office/drawing/2014/main" id="{3B655A21-44B0-21A6-F566-6BF1B9BF6DA7}"/>
                </a:ext>
              </a:extLst>
            </p:cNvPr>
            <p:cNvSpPr/>
            <p:nvPr/>
          </p:nvSpPr>
          <p:spPr>
            <a:xfrm>
              <a:off x="5499462" y="2739281"/>
              <a:ext cx="2157984" cy="2157984"/>
            </a:xfrm>
            <a:prstGeom prst="ellipse">
              <a:avLst/>
            </a:prstGeom>
            <a:grp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58" name="TextBox 57">
            <a:extLst>
              <a:ext uri="{FF2B5EF4-FFF2-40B4-BE49-F238E27FC236}">
                <a16:creationId xmlns:a16="http://schemas.microsoft.com/office/drawing/2014/main" id="{67721C09-FD37-5213-709E-CCE2F295DFD6}"/>
              </a:ext>
            </a:extLst>
          </p:cNvPr>
          <p:cNvSpPr txBox="1"/>
          <p:nvPr/>
        </p:nvSpPr>
        <p:spPr>
          <a:xfrm>
            <a:off x="4549751" y="916292"/>
            <a:ext cx="3283910"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need a flu vaccine every year because the virus changes, and a new vaccine is made to match the expected strains circulating that year. Your immunity also declines over time</a:t>
            </a:r>
            <a:endParaRPr kumimoji="0" lang="en-GB" sz="11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2" name="TextBox 61">
            <a:extLst>
              <a:ext uri="{FF2B5EF4-FFF2-40B4-BE49-F238E27FC236}">
                <a16:creationId xmlns:a16="http://schemas.microsoft.com/office/drawing/2014/main" id="{6AD8D9CB-EA84-A92D-2D69-7DAEB3306F6E}"/>
              </a:ext>
            </a:extLst>
          </p:cNvPr>
          <p:cNvSpPr txBox="1"/>
          <p:nvPr/>
        </p:nvSpPr>
        <p:spPr>
          <a:xfrm>
            <a:off x="562701" y="900260"/>
            <a:ext cx="25237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 had the flu vaccine last year, so I don’t need it this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1" name="TextBox 70">
            <a:extLst>
              <a:ext uri="{FF2B5EF4-FFF2-40B4-BE49-F238E27FC236}">
                <a16:creationId xmlns:a16="http://schemas.microsoft.com/office/drawing/2014/main" id="{8CAB2CF1-E8DD-9CA5-20AF-D2DD554B0CE0}"/>
              </a:ext>
            </a:extLst>
          </p:cNvPr>
          <p:cNvSpPr txBox="1"/>
          <p:nvPr/>
        </p:nvSpPr>
        <p:spPr>
          <a:xfrm>
            <a:off x="640634" y="3775199"/>
            <a:ext cx="23773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can’t have the flu vaccine because I’m pregnant</a:t>
            </a:r>
          </a:p>
        </p:txBody>
      </p:sp>
      <p:sp>
        <p:nvSpPr>
          <p:cNvPr id="75" name="TextBox 74">
            <a:extLst>
              <a:ext uri="{FF2B5EF4-FFF2-40B4-BE49-F238E27FC236}">
                <a16:creationId xmlns:a16="http://schemas.microsoft.com/office/drawing/2014/main" id="{439BC2FB-172A-EF6C-02B8-28635FB442B7}"/>
              </a:ext>
            </a:extLst>
          </p:cNvPr>
          <p:cNvSpPr txBox="1"/>
          <p:nvPr/>
        </p:nvSpPr>
        <p:spPr>
          <a:xfrm>
            <a:off x="526191" y="5169404"/>
            <a:ext cx="250630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got ill from the flu vaccine</a:t>
            </a:r>
          </a:p>
        </p:txBody>
      </p:sp>
      <p:pic>
        <p:nvPicPr>
          <p:cNvPr id="78" name="Picture 2" descr="Thumbnail Image ">
            <a:extLst>
              <a:ext uri="{FF2B5EF4-FFF2-40B4-BE49-F238E27FC236}">
                <a16:creationId xmlns:a16="http://schemas.microsoft.com/office/drawing/2014/main" id="{5F435C50-078C-C191-AE7F-CABD7C8F1D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159" r="15912"/>
          <a:stretch>
            <a:fillRect/>
          </a:stretch>
        </p:blipFill>
        <p:spPr bwMode="auto">
          <a:xfrm>
            <a:off x="3525482" y="3542354"/>
            <a:ext cx="435646" cy="948034"/>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92D22BCA-F542-BED7-BC40-286B41A94E0A}"/>
              </a:ext>
            </a:extLst>
          </p:cNvPr>
          <p:cNvSpPr txBox="1"/>
          <p:nvPr/>
        </p:nvSpPr>
        <p:spPr>
          <a:xfrm>
            <a:off x="4551706" y="3729018"/>
            <a:ext cx="328195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flu vaccine is safe during pregnancy and protects both you and your baby. Pregnant people are at higher risk of serious flu complications, which can affect your baby’s health</a:t>
            </a:r>
          </a:p>
        </p:txBody>
      </p:sp>
      <p:sp>
        <p:nvSpPr>
          <p:cNvPr id="84" name="TextBox 83">
            <a:extLst>
              <a:ext uri="{FF2B5EF4-FFF2-40B4-BE49-F238E27FC236}">
                <a16:creationId xmlns:a16="http://schemas.microsoft.com/office/drawing/2014/main" id="{37511F9E-0207-D4D4-E609-F0DFFE453517}"/>
              </a:ext>
            </a:extLst>
          </p:cNvPr>
          <p:cNvSpPr txBox="1"/>
          <p:nvPr/>
        </p:nvSpPr>
        <p:spPr>
          <a:xfrm>
            <a:off x="4555964" y="5135925"/>
            <a:ext cx="327769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Injectable flu vaccines in the UK don’t contain a live virus, so they can’t give you flu. It takes up to 14 days to build immunity, so you could still catch flu if exposed during that time</a:t>
            </a:r>
          </a:p>
        </p:txBody>
      </p:sp>
      <p:sp>
        <p:nvSpPr>
          <p:cNvPr id="91" name="Rectangle: Rounded Corners 90">
            <a:extLst>
              <a:ext uri="{FF2B5EF4-FFF2-40B4-BE49-F238E27FC236}">
                <a16:creationId xmlns:a16="http://schemas.microsoft.com/office/drawing/2014/main" id="{45A73718-71CD-2C26-8BA0-0B0702354A19}"/>
              </a:ext>
            </a:extLst>
          </p:cNvPr>
          <p:cNvSpPr/>
          <p:nvPr/>
        </p:nvSpPr>
        <p:spPr>
          <a:xfrm>
            <a:off x="1238116" y="595933"/>
            <a:ext cx="965892" cy="256735"/>
          </a:xfrm>
          <a:prstGeom prst="roundRect">
            <a:avLst/>
          </a:prstGeom>
          <a:solidFill>
            <a:schemeClr val="accent2">
              <a:lumMod val="60000"/>
              <a:lumOff val="40000"/>
            </a:schemeClr>
          </a:solidFill>
          <a:ln>
            <a:solidFill>
              <a:schemeClr val="accent2">
                <a:lumMod val="60000"/>
                <a:lumOff val="40000"/>
              </a:schemeClr>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MYTH</a:t>
            </a:r>
          </a:p>
        </p:txBody>
      </p:sp>
      <p:sp>
        <p:nvSpPr>
          <p:cNvPr id="95" name="Rectangle: Rounded Corners 94">
            <a:extLst>
              <a:ext uri="{FF2B5EF4-FFF2-40B4-BE49-F238E27FC236}">
                <a16:creationId xmlns:a16="http://schemas.microsoft.com/office/drawing/2014/main" id="{EE0AE8CD-76D2-2EB9-5A95-F68E02A44429}"/>
              </a:ext>
            </a:extLst>
          </p:cNvPr>
          <p:cNvSpPr/>
          <p:nvPr/>
        </p:nvSpPr>
        <p:spPr>
          <a:xfrm>
            <a:off x="1230496" y="2036917"/>
            <a:ext cx="965892" cy="256735"/>
          </a:xfrm>
          <a:prstGeom prst="roundRect">
            <a:avLst/>
          </a:prstGeom>
          <a:solidFill>
            <a:schemeClr val="accent2">
              <a:lumMod val="60000"/>
              <a:lumOff val="40000"/>
            </a:schemeClr>
          </a:solidFill>
          <a:ln>
            <a:solidFill>
              <a:schemeClr val="accent2">
                <a:lumMod val="60000"/>
                <a:lumOff val="40000"/>
              </a:schemeClr>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MYTH</a:t>
            </a:r>
          </a:p>
        </p:txBody>
      </p:sp>
      <p:sp>
        <p:nvSpPr>
          <p:cNvPr id="96" name="Rectangle: Rounded Corners 95">
            <a:extLst>
              <a:ext uri="{FF2B5EF4-FFF2-40B4-BE49-F238E27FC236}">
                <a16:creationId xmlns:a16="http://schemas.microsoft.com/office/drawing/2014/main" id="{C45C2E0E-D3C2-C9C7-5C53-B8C4BB4B132C}"/>
              </a:ext>
            </a:extLst>
          </p:cNvPr>
          <p:cNvSpPr/>
          <p:nvPr/>
        </p:nvSpPr>
        <p:spPr>
          <a:xfrm>
            <a:off x="1238116" y="3465479"/>
            <a:ext cx="965892" cy="256735"/>
          </a:xfrm>
          <a:prstGeom prst="roundRect">
            <a:avLst/>
          </a:prstGeom>
          <a:solidFill>
            <a:schemeClr val="accent2">
              <a:lumMod val="60000"/>
              <a:lumOff val="40000"/>
            </a:schemeClr>
          </a:solidFill>
          <a:ln>
            <a:solidFill>
              <a:schemeClr val="accent2">
                <a:lumMod val="60000"/>
                <a:lumOff val="40000"/>
              </a:schemeClr>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MYTH</a:t>
            </a:r>
          </a:p>
        </p:txBody>
      </p:sp>
      <p:sp>
        <p:nvSpPr>
          <p:cNvPr id="97" name="Rectangle: Rounded Corners 96">
            <a:extLst>
              <a:ext uri="{FF2B5EF4-FFF2-40B4-BE49-F238E27FC236}">
                <a16:creationId xmlns:a16="http://schemas.microsoft.com/office/drawing/2014/main" id="{5F01A990-553C-DB4F-3B2B-DD03595A3B7F}"/>
              </a:ext>
            </a:extLst>
          </p:cNvPr>
          <p:cNvSpPr/>
          <p:nvPr/>
        </p:nvSpPr>
        <p:spPr>
          <a:xfrm>
            <a:off x="1238116" y="4849119"/>
            <a:ext cx="965892" cy="256735"/>
          </a:xfrm>
          <a:prstGeom prst="roundRect">
            <a:avLst/>
          </a:prstGeom>
          <a:solidFill>
            <a:schemeClr val="accent2">
              <a:lumMod val="60000"/>
              <a:lumOff val="40000"/>
            </a:schemeClr>
          </a:solidFill>
          <a:ln>
            <a:solidFill>
              <a:schemeClr val="accent2">
                <a:lumMod val="60000"/>
                <a:lumOff val="40000"/>
              </a:schemeClr>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MYTH</a:t>
            </a:r>
          </a:p>
        </p:txBody>
      </p:sp>
      <p:sp>
        <p:nvSpPr>
          <p:cNvPr id="98" name="Rectangle: Rounded Corners 97">
            <a:extLst>
              <a:ext uri="{FF2B5EF4-FFF2-40B4-BE49-F238E27FC236}">
                <a16:creationId xmlns:a16="http://schemas.microsoft.com/office/drawing/2014/main" id="{3BB99E3F-9EE9-61AE-5440-915604CA6CFD}"/>
              </a:ext>
            </a:extLst>
          </p:cNvPr>
          <p:cNvSpPr/>
          <p:nvPr/>
        </p:nvSpPr>
        <p:spPr>
          <a:xfrm>
            <a:off x="5550165" y="629381"/>
            <a:ext cx="965892" cy="256735"/>
          </a:xfrm>
          <a:prstGeom prst="roundRect">
            <a:avLst/>
          </a:prstGeom>
          <a:solidFill>
            <a:srgbClr val="92D050"/>
          </a:solidFill>
          <a:ln>
            <a:solidFill>
              <a:srgbClr val="92D050"/>
            </a:solidFill>
          </a:ln>
          <a:effectLst>
            <a:glow rad="63500">
              <a:srgbClr val="92D05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FACT</a:t>
            </a:r>
          </a:p>
        </p:txBody>
      </p:sp>
      <p:sp>
        <p:nvSpPr>
          <p:cNvPr id="100" name="Rectangle: Rounded Corners 99">
            <a:extLst>
              <a:ext uri="{FF2B5EF4-FFF2-40B4-BE49-F238E27FC236}">
                <a16:creationId xmlns:a16="http://schemas.microsoft.com/office/drawing/2014/main" id="{5208B048-7688-C3CF-EBFA-F03D5F022E00}"/>
              </a:ext>
            </a:extLst>
          </p:cNvPr>
          <p:cNvSpPr/>
          <p:nvPr/>
        </p:nvSpPr>
        <p:spPr>
          <a:xfrm>
            <a:off x="5563549" y="2038343"/>
            <a:ext cx="965892" cy="256735"/>
          </a:xfrm>
          <a:prstGeom prst="roundRect">
            <a:avLst/>
          </a:prstGeom>
          <a:solidFill>
            <a:srgbClr val="92D050"/>
          </a:solidFill>
          <a:ln>
            <a:solidFill>
              <a:srgbClr val="92D050"/>
            </a:solidFill>
          </a:ln>
          <a:effectLst>
            <a:glow rad="63500">
              <a:srgbClr val="92D05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FACT</a:t>
            </a:r>
          </a:p>
        </p:txBody>
      </p:sp>
      <p:sp>
        <p:nvSpPr>
          <p:cNvPr id="101" name="Rectangle: Rounded Corners 100">
            <a:extLst>
              <a:ext uri="{FF2B5EF4-FFF2-40B4-BE49-F238E27FC236}">
                <a16:creationId xmlns:a16="http://schemas.microsoft.com/office/drawing/2014/main" id="{D9FC1C7C-12DF-0456-E135-9E5828C10436}"/>
              </a:ext>
            </a:extLst>
          </p:cNvPr>
          <p:cNvSpPr/>
          <p:nvPr/>
        </p:nvSpPr>
        <p:spPr>
          <a:xfrm>
            <a:off x="5563549" y="3459434"/>
            <a:ext cx="965892" cy="256735"/>
          </a:xfrm>
          <a:prstGeom prst="roundRect">
            <a:avLst/>
          </a:prstGeom>
          <a:solidFill>
            <a:srgbClr val="92D050"/>
          </a:solidFill>
          <a:ln>
            <a:solidFill>
              <a:srgbClr val="92D050"/>
            </a:solidFill>
          </a:ln>
          <a:effectLst>
            <a:glow rad="63500">
              <a:srgbClr val="92D05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FACT</a:t>
            </a:r>
          </a:p>
        </p:txBody>
      </p:sp>
      <p:sp>
        <p:nvSpPr>
          <p:cNvPr id="102" name="Rectangle: Rounded Corners 101">
            <a:extLst>
              <a:ext uri="{FF2B5EF4-FFF2-40B4-BE49-F238E27FC236}">
                <a16:creationId xmlns:a16="http://schemas.microsoft.com/office/drawing/2014/main" id="{6A94CD27-2A2A-DC1B-6328-875FA1165F88}"/>
              </a:ext>
            </a:extLst>
          </p:cNvPr>
          <p:cNvSpPr/>
          <p:nvPr/>
        </p:nvSpPr>
        <p:spPr>
          <a:xfrm>
            <a:off x="5563549" y="4849866"/>
            <a:ext cx="965892" cy="256735"/>
          </a:xfrm>
          <a:prstGeom prst="roundRect">
            <a:avLst/>
          </a:prstGeom>
          <a:solidFill>
            <a:srgbClr val="92D050"/>
          </a:solidFill>
          <a:ln>
            <a:solidFill>
              <a:srgbClr val="92D050"/>
            </a:solidFill>
          </a:ln>
          <a:effectLst>
            <a:glow rad="63500">
              <a:srgbClr val="92D05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FACT</a:t>
            </a:r>
          </a:p>
        </p:txBody>
      </p:sp>
      <p:grpSp>
        <p:nvGrpSpPr>
          <p:cNvPr id="104" name="Group 103">
            <a:extLst>
              <a:ext uri="{FF2B5EF4-FFF2-40B4-BE49-F238E27FC236}">
                <a16:creationId xmlns:a16="http://schemas.microsoft.com/office/drawing/2014/main" id="{178AF7E2-A72D-8619-7ABA-B765C309ADFE}"/>
              </a:ext>
            </a:extLst>
          </p:cNvPr>
          <p:cNvGrpSpPr/>
          <p:nvPr/>
        </p:nvGrpSpPr>
        <p:grpSpPr>
          <a:xfrm>
            <a:off x="3065384" y="1931831"/>
            <a:ext cx="1350504" cy="1350504"/>
            <a:chOff x="5314405" y="2554224"/>
            <a:chExt cx="2535936" cy="2535936"/>
          </a:xfrm>
        </p:grpSpPr>
        <p:sp>
          <p:nvSpPr>
            <p:cNvPr id="106" name="Oval 105">
              <a:extLst>
                <a:ext uri="{FF2B5EF4-FFF2-40B4-BE49-F238E27FC236}">
                  <a16:creationId xmlns:a16="http://schemas.microsoft.com/office/drawing/2014/main" id="{DE79FCB6-EF55-B892-19AA-39507A065A43}"/>
                </a:ext>
              </a:extLst>
            </p:cNvPr>
            <p:cNvSpPr/>
            <p:nvPr/>
          </p:nvSpPr>
          <p:spPr>
            <a:xfrm>
              <a:off x="5314405" y="2554224"/>
              <a:ext cx="2535936" cy="253593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7" name="Oval 106">
              <a:extLst>
                <a:ext uri="{FF2B5EF4-FFF2-40B4-BE49-F238E27FC236}">
                  <a16:creationId xmlns:a16="http://schemas.microsoft.com/office/drawing/2014/main" id="{8E67B3BF-73C3-182E-6192-12DD19239BE4}"/>
                </a:ext>
              </a:extLst>
            </p:cNvPr>
            <p:cNvSpPr/>
            <p:nvPr/>
          </p:nvSpPr>
          <p:spPr>
            <a:xfrm>
              <a:off x="5499462" y="2739281"/>
              <a:ext cx="2157984" cy="2157984"/>
            </a:xfrm>
            <a:prstGeom prst="ellipse">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128" name="TextBox 127">
            <a:extLst>
              <a:ext uri="{FF2B5EF4-FFF2-40B4-BE49-F238E27FC236}">
                <a16:creationId xmlns:a16="http://schemas.microsoft.com/office/drawing/2014/main" id="{3757362F-16D9-C82F-AF9E-821C6BD191E5}"/>
              </a:ext>
            </a:extLst>
          </p:cNvPr>
          <p:cNvSpPr txBox="1"/>
          <p:nvPr/>
        </p:nvSpPr>
        <p:spPr>
          <a:xfrm>
            <a:off x="8351020" y="1950670"/>
            <a:ext cx="36009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ONLY</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13.5% of social care workers in North West England had the flu vaccine in 2024/25. That’s the equivalent of 1.35 in 10 staff!!</a:t>
            </a:r>
          </a:p>
        </p:txBody>
      </p:sp>
      <p:cxnSp>
        <p:nvCxnSpPr>
          <p:cNvPr id="130" name="Straight Connector 129">
            <a:extLst>
              <a:ext uri="{FF2B5EF4-FFF2-40B4-BE49-F238E27FC236}">
                <a16:creationId xmlns:a16="http://schemas.microsoft.com/office/drawing/2014/main" id="{9C32D69F-A256-7AED-5D32-A29B31762497}"/>
              </a:ext>
            </a:extLst>
          </p:cNvPr>
          <p:cNvCxnSpPr/>
          <p:nvPr/>
        </p:nvCxnSpPr>
        <p:spPr>
          <a:xfrm>
            <a:off x="8417242" y="2618397"/>
            <a:ext cx="2682240" cy="0"/>
          </a:xfrm>
          <a:prstGeom prst="line">
            <a:avLst/>
          </a:prstGeom>
          <a:ln>
            <a:solidFill>
              <a:srgbClr val="F2AA84"/>
            </a:solidFill>
          </a:ln>
        </p:spPr>
        <p:style>
          <a:lnRef idx="3">
            <a:schemeClr val="accent1"/>
          </a:lnRef>
          <a:fillRef idx="0">
            <a:schemeClr val="accent1"/>
          </a:fillRef>
          <a:effectRef idx="2">
            <a:schemeClr val="accent1"/>
          </a:effectRef>
          <a:fontRef idx="minor">
            <a:schemeClr val="tx1"/>
          </a:fontRef>
        </p:style>
      </p:cxnSp>
      <p:sp>
        <p:nvSpPr>
          <p:cNvPr id="131" name="TextBox 130">
            <a:extLst>
              <a:ext uri="{FF2B5EF4-FFF2-40B4-BE49-F238E27FC236}">
                <a16:creationId xmlns:a16="http://schemas.microsoft.com/office/drawing/2014/main" id="{BB2545B8-7977-3A84-8CB5-35630B20C987}"/>
              </a:ext>
            </a:extLst>
          </p:cNvPr>
          <p:cNvSpPr txBox="1"/>
          <p:nvPr/>
        </p:nvSpPr>
        <p:spPr>
          <a:xfrm>
            <a:off x="8272967" y="1080742"/>
            <a:ext cx="3761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749 adult social care settings in Lancashire and Blackburn with Darwen, providing accommodation for at risk adults.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Protect them from flu by having your flu vaccine!</a:t>
            </a:r>
          </a:p>
        </p:txBody>
      </p:sp>
      <p:cxnSp>
        <p:nvCxnSpPr>
          <p:cNvPr id="132" name="Straight Connector 131">
            <a:extLst>
              <a:ext uri="{FF2B5EF4-FFF2-40B4-BE49-F238E27FC236}">
                <a16:creationId xmlns:a16="http://schemas.microsoft.com/office/drawing/2014/main" id="{9449B893-6ABA-B0C2-5AEF-426D58881922}"/>
              </a:ext>
            </a:extLst>
          </p:cNvPr>
          <p:cNvCxnSpPr/>
          <p:nvPr/>
        </p:nvCxnSpPr>
        <p:spPr>
          <a:xfrm>
            <a:off x="8417242" y="1934036"/>
            <a:ext cx="2682240" cy="0"/>
          </a:xfrm>
          <a:prstGeom prst="line">
            <a:avLst/>
          </a:prstGeom>
          <a:ln>
            <a:solidFill>
              <a:srgbClr val="92D050"/>
            </a:solidFill>
          </a:ln>
        </p:spPr>
        <p:style>
          <a:lnRef idx="3">
            <a:schemeClr val="accent1"/>
          </a:lnRef>
          <a:fillRef idx="0">
            <a:schemeClr val="accent1"/>
          </a:fillRef>
          <a:effectRef idx="2">
            <a:schemeClr val="accent1"/>
          </a:effectRef>
          <a:fontRef idx="minor">
            <a:schemeClr val="tx1"/>
          </a:fontRef>
        </p:style>
      </p:cxnSp>
      <p:sp>
        <p:nvSpPr>
          <p:cNvPr id="135" name="TextBox 134">
            <a:extLst>
              <a:ext uri="{FF2B5EF4-FFF2-40B4-BE49-F238E27FC236}">
                <a16:creationId xmlns:a16="http://schemas.microsoft.com/office/drawing/2014/main" id="{364CCAAC-7263-D71F-EA0E-D866AE77ED40}"/>
              </a:ext>
            </a:extLst>
          </p:cNvPr>
          <p:cNvSpPr txBox="1"/>
          <p:nvPr/>
        </p:nvSpPr>
        <p:spPr>
          <a:xfrm>
            <a:off x="8290793" y="3787916"/>
            <a:ext cx="37357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Acute respiratory infections (ARI) were the second most reported outbreak in social care settings in 2024/25.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can reduce flu outbreaks this year by having your vaccine!</a:t>
            </a:r>
          </a:p>
        </p:txBody>
      </p:sp>
      <p:cxnSp>
        <p:nvCxnSpPr>
          <p:cNvPr id="136" name="Straight Connector 135">
            <a:extLst>
              <a:ext uri="{FF2B5EF4-FFF2-40B4-BE49-F238E27FC236}">
                <a16:creationId xmlns:a16="http://schemas.microsoft.com/office/drawing/2014/main" id="{9E47502E-6FD3-3A9D-16F4-816F834C9E10}"/>
              </a:ext>
            </a:extLst>
          </p:cNvPr>
          <p:cNvCxnSpPr/>
          <p:nvPr/>
        </p:nvCxnSpPr>
        <p:spPr>
          <a:xfrm>
            <a:off x="8410723" y="4803579"/>
            <a:ext cx="2682240" cy="0"/>
          </a:xfrm>
          <a:prstGeom prst="line">
            <a:avLst/>
          </a:prstGeom>
          <a:ln>
            <a:solidFill>
              <a:srgbClr val="156082"/>
            </a:solidFill>
          </a:ln>
        </p:spPr>
        <p:style>
          <a:lnRef idx="3">
            <a:schemeClr val="accent1"/>
          </a:lnRef>
          <a:fillRef idx="0">
            <a:schemeClr val="accent1"/>
          </a:fillRef>
          <a:effectRef idx="2">
            <a:schemeClr val="accent1"/>
          </a:effectRef>
          <a:fontRef idx="minor">
            <a:schemeClr val="tx1"/>
          </a:fontRef>
        </p:style>
      </p:cxnSp>
      <p:sp>
        <p:nvSpPr>
          <p:cNvPr id="137" name="TextBox 136">
            <a:extLst>
              <a:ext uri="{FF2B5EF4-FFF2-40B4-BE49-F238E27FC236}">
                <a16:creationId xmlns:a16="http://schemas.microsoft.com/office/drawing/2014/main" id="{34617EAE-E96E-FC5B-E4F4-C5554358E3B3}"/>
              </a:ext>
            </a:extLst>
          </p:cNvPr>
          <p:cNvSpPr txBox="1"/>
          <p:nvPr/>
        </p:nvSpPr>
        <p:spPr>
          <a:xfrm>
            <a:off x="8358207" y="134322"/>
            <a:ext cx="36009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3843C"/>
                </a:solidFill>
                <a:effectLst/>
                <a:uLnTx/>
                <a:uFillTx/>
                <a:latin typeface="Calibri" panose="020F0502020204030204" pitchFamily="34" charset="0"/>
                <a:ea typeface="Calibri" panose="020F0502020204030204" pitchFamily="34" charset="0"/>
                <a:cs typeface="Calibri" panose="020F0502020204030204" pitchFamily="34" charset="0"/>
              </a:rPr>
              <a:t>Lancashire &amp; Blackburn with Darwen’s Influenza Figures 2024/25</a:t>
            </a:r>
          </a:p>
        </p:txBody>
      </p:sp>
      <p:grpSp>
        <p:nvGrpSpPr>
          <p:cNvPr id="7" name="Group 6">
            <a:extLst>
              <a:ext uri="{FF2B5EF4-FFF2-40B4-BE49-F238E27FC236}">
                <a16:creationId xmlns:a16="http://schemas.microsoft.com/office/drawing/2014/main" id="{D5C3C9B2-8220-BE21-33E7-8B74484A7776}"/>
              </a:ext>
            </a:extLst>
          </p:cNvPr>
          <p:cNvGrpSpPr/>
          <p:nvPr/>
        </p:nvGrpSpPr>
        <p:grpSpPr>
          <a:xfrm>
            <a:off x="8732722" y="4564295"/>
            <a:ext cx="2851918" cy="1901279"/>
            <a:chOff x="913168" y="2023791"/>
            <a:chExt cx="3315240" cy="2210160"/>
          </a:xfrm>
        </p:grpSpPr>
        <p:graphicFrame>
          <p:nvGraphicFramePr>
            <p:cNvPr id="8" name="Chart 7">
              <a:extLst>
                <a:ext uri="{FF2B5EF4-FFF2-40B4-BE49-F238E27FC236}">
                  <a16:creationId xmlns:a16="http://schemas.microsoft.com/office/drawing/2014/main" id="{36EE55C1-DB1F-FE0E-836F-B82826414F20}"/>
                </a:ext>
              </a:extLst>
            </p:cNvPr>
            <p:cNvGraphicFramePr/>
            <p:nvPr/>
          </p:nvGraphicFramePr>
          <p:xfrm>
            <a:off x="913168" y="2023791"/>
            <a:ext cx="3315240" cy="2210160"/>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id="{4A39DA64-D338-1665-202D-5EA2F042B650}"/>
                </a:ext>
              </a:extLst>
            </p:cNvPr>
            <p:cNvSpPr txBox="1"/>
            <p:nvPr/>
          </p:nvSpPr>
          <p:spPr>
            <a:xfrm>
              <a:off x="1665431" y="2623546"/>
              <a:ext cx="560149" cy="3041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D&amp;V</a:t>
              </a:r>
            </a:p>
          </p:txBody>
        </p:sp>
        <p:sp>
          <p:nvSpPr>
            <p:cNvPr id="10" name="TextBox 9">
              <a:extLst>
                <a:ext uri="{FF2B5EF4-FFF2-40B4-BE49-F238E27FC236}">
                  <a16:creationId xmlns:a16="http://schemas.microsoft.com/office/drawing/2014/main" id="{538746F4-74FD-DA36-F0C6-7AC3D9798D1F}"/>
                </a:ext>
              </a:extLst>
            </p:cNvPr>
            <p:cNvSpPr txBox="1"/>
            <p:nvPr/>
          </p:nvSpPr>
          <p:spPr>
            <a:xfrm>
              <a:off x="2861240" y="2484642"/>
              <a:ext cx="498724" cy="322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a:t>
              </a:r>
            </a:p>
          </p:txBody>
        </p:sp>
        <p:sp>
          <p:nvSpPr>
            <p:cNvPr id="11" name="TextBox 10">
              <a:extLst>
                <a:ext uri="{FF2B5EF4-FFF2-40B4-BE49-F238E27FC236}">
                  <a16:creationId xmlns:a16="http://schemas.microsoft.com/office/drawing/2014/main" id="{4C401232-D61F-3BBD-64D0-5E4401E43CF7}"/>
                </a:ext>
              </a:extLst>
            </p:cNvPr>
            <p:cNvSpPr txBox="1"/>
            <p:nvPr/>
          </p:nvSpPr>
          <p:spPr>
            <a:xfrm>
              <a:off x="2316098" y="3061004"/>
              <a:ext cx="830622" cy="3041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Scabies</a:t>
              </a:r>
            </a:p>
          </p:txBody>
        </p:sp>
      </p:grpSp>
      <p:pic>
        <p:nvPicPr>
          <p:cNvPr id="16" name="Picture 15">
            <a:extLst>
              <a:ext uri="{FF2B5EF4-FFF2-40B4-BE49-F238E27FC236}">
                <a16:creationId xmlns:a16="http://schemas.microsoft.com/office/drawing/2014/main" id="{94E687C3-4354-4A52-2F4A-01009061C919}"/>
              </a:ext>
            </a:extLst>
          </p:cNvPr>
          <p:cNvPicPr>
            <a:picLocks noChangeAspect="1"/>
          </p:cNvPicPr>
          <p:nvPr/>
        </p:nvPicPr>
        <p:blipFill>
          <a:blip r:embed="rId7"/>
          <a:stretch>
            <a:fillRect/>
          </a:stretch>
        </p:blipFill>
        <p:spPr>
          <a:xfrm>
            <a:off x="3304011" y="2315784"/>
            <a:ext cx="856416" cy="572015"/>
          </a:xfrm>
          <a:prstGeom prst="rect">
            <a:avLst/>
          </a:prstGeom>
        </p:spPr>
      </p:pic>
      <p:grpSp>
        <p:nvGrpSpPr>
          <p:cNvPr id="20" name="Group 19">
            <a:extLst>
              <a:ext uri="{FF2B5EF4-FFF2-40B4-BE49-F238E27FC236}">
                <a16:creationId xmlns:a16="http://schemas.microsoft.com/office/drawing/2014/main" id="{26BB7FEA-5B00-2F77-47A5-C7279878B4BF}"/>
              </a:ext>
            </a:extLst>
          </p:cNvPr>
          <p:cNvGrpSpPr/>
          <p:nvPr/>
        </p:nvGrpSpPr>
        <p:grpSpPr>
          <a:xfrm>
            <a:off x="8417242" y="2694091"/>
            <a:ext cx="3451689" cy="1064858"/>
            <a:chOff x="5060612" y="4446920"/>
            <a:chExt cx="6300256" cy="1943650"/>
          </a:xfrm>
        </p:grpSpPr>
        <p:pic>
          <p:nvPicPr>
            <p:cNvPr id="21" name="Picture 20">
              <a:extLst>
                <a:ext uri="{FF2B5EF4-FFF2-40B4-BE49-F238E27FC236}">
                  <a16:creationId xmlns:a16="http://schemas.microsoft.com/office/drawing/2014/main" id="{311EB5AD-1DF3-86E6-1862-C85BE41E01E2}"/>
                </a:ext>
              </a:extLst>
            </p:cNvPr>
            <p:cNvPicPr>
              <a:picLocks noChangeAspect="1"/>
            </p:cNvPicPr>
            <p:nvPr/>
          </p:nvPicPr>
          <p:blipFill>
            <a:blip r:embed="rId8"/>
            <a:srcRect l="22382" t="1587" r="17060" b="4762"/>
            <a:stretch>
              <a:fillRect/>
            </a:stretch>
          </p:blipFill>
          <p:spPr>
            <a:xfrm>
              <a:off x="6456396" y="4446924"/>
              <a:ext cx="830621" cy="1926773"/>
            </a:xfrm>
            <a:prstGeom prst="rect">
              <a:avLst/>
            </a:prstGeom>
          </p:spPr>
        </p:pic>
        <p:pic>
          <p:nvPicPr>
            <p:cNvPr id="22" name="Picture 21">
              <a:extLst>
                <a:ext uri="{FF2B5EF4-FFF2-40B4-BE49-F238E27FC236}">
                  <a16:creationId xmlns:a16="http://schemas.microsoft.com/office/drawing/2014/main" id="{32D382FF-3F55-C835-CC9F-7D574033E549}"/>
                </a:ext>
              </a:extLst>
            </p:cNvPr>
            <p:cNvPicPr>
              <a:picLocks noChangeAspect="1"/>
            </p:cNvPicPr>
            <p:nvPr/>
          </p:nvPicPr>
          <p:blipFill>
            <a:blip r:embed="rId9"/>
            <a:srcRect l="24048" t="3491" r="24524" b="3017"/>
            <a:stretch>
              <a:fillRect/>
            </a:stretch>
          </p:blipFill>
          <p:spPr>
            <a:xfrm flipH="1">
              <a:off x="5060612" y="4463799"/>
              <a:ext cx="706592" cy="1926771"/>
            </a:xfrm>
            <a:prstGeom prst="rect">
              <a:avLst/>
            </a:prstGeom>
          </p:spPr>
        </p:pic>
        <p:pic>
          <p:nvPicPr>
            <p:cNvPr id="23" name="Picture 22">
              <a:extLst>
                <a:ext uri="{FF2B5EF4-FFF2-40B4-BE49-F238E27FC236}">
                  <a16:creationId xmlns:a16="http://schemas.microsoft.com/office/drawing/2014/main" id="{C339ADF7-D055-A621-C3AD-B36AFDE46F80}"/>
                </a:ext>
              </a:extLst>
            </p:cNvPr>
            <p:cNvPicPr>
              <a:picLocks noChangeAspect="1"/>
            </p:cNvPicPr>
            <p:nvPr/>
          </p:nvPicPr>
          <p:blipFill>
            <a:blip r:embed="rId10"/>
            <a:srcRect l="24524" t="3017" r="24048" b="4761"/>
            <a:stretch>
              <a:fillRect/>
            </a:stretch>
          </p:blipFill>
          <p:spPr>
            <a:xfrm>
              <a:off x="7166794" y="4446926"/>
              <a:ext cx="716321" cy="1926771"/>
            </a:xfrm>
            <a:prstGeom prst="rect">
              <a:avLst/>
            </a:prstGeom>
          </p:spPr>
        </p:pic>
        <p:pic>
          <p:nvPicPr>
            <p:cNvPr id="26" name="Picture 25">
              <a:extLst>
                <a:ext uri="{FF2B5EF4-FFF2-40B4-BE49-F238E27FC236}">
                  <a16:creationId xmlns:a16="http://schemas.microsoft.com/office/drawing/2014/main" id="{B941FB8B-2C03-A64B-AAEE-1A8C054E3678}"/>
                </a:ext>
              </a:extLst>
            </p:cNvPr>
            <p:cNvPicPr>
              <a:picLocks noChangeAspect="1"/>
            </p:cNvPicPr>
            <p:nvPr/>
          </p:nvPicPr>
          <p:blipFill>
            <a:blip r:embed="rId11"/>
            <a:srcRect l="24762" t="3491" r="25714" b="3017"/>
            <a:stretch>
              <a:fillRect/>
            </a:stretch>
          </p:blipFill>
          <p:spPr>
            <a:xfrm>
              <a:off x="7873977" y="4446920"/>
              <a:ext cx="680422" cy="1926773"/>
            </a:xfrm>
            <a:prstGeom prst="rect">
              <a:avLst/>
            </a:prstGeom>
          </p:spPr>
        </p:pic>
        <p:pic>
          <p:nvPicPr>
            <p:cNvPr id="27" name="Picture 26">
              <a:extLst>
                <a:ext uri="{FF2B5EF4-FFF2-40B4-BE49-F238E27FC236}">
                  <a16:creationId xmlns:a16="http://schemas.microsoft.com/office/drawing/2014/main" id="{6CECB231-65D4-4104-7496-AA59F44B06A0}"/>
                </a:ext>
              </a:extLst>
            </p:cNvPr>
            <p:cNvPicPr>
              <a:picLocks noChangeAspect="1"/>
            </p:cNvPicPr>
            <p:nvPr/>
          </p:nvPicPr>
          <p:blipFill>
            <a:blip r:embed="rId10"/>
            <a:srcRect l="24524" t="3017" r="24048" b="4761"/>
            <a:stretch>
              <a:fillRect/>
            </a:stretch>
          </p:blipFill>
          <p:spPr>
            <a:xfrm>
              <a:off x="8555656" y="4446926"/>
              <a:ext cx="716321" cy="1926771"/>
            </a:xfrm>
            <a:prstGeom prst="rect">
              <a:avLst/>
            </a:prstGeom>
          </p:spPr>
        </p:pic>
        <p:pic>
          <p:nvPicPr>
            <p:cNvPr id="28" name="Picture 27">
              <a:extLst>
                <a:ext uri="{FF2B5EF4-FFF2-40B4-BE49-F238E27FC236}">
                  <a16:creationId xmlns:a16="http://schemas.microsoft.com/office/drawing/2014/main" id="{35D0367A-966F-B354-1273-57F8D6CD2F35}"/>
                </a:ext>
              </a:extLst>
            </p:cNvPr>
            <p:cNvPicPr>
              <a:picLocks noChangeAspect="1"/>
            </p:cNvPicPr>
            <p:nvPr/>
          </p:nvPicPr>
          <p:blipFill>
            <a:blip r:embed="rId8"/>
            <a:srcRect l="22382" t="1587" r="17060" b="4762"/>
            <a:stretch>
              <a:fillRect/>
            </a:stretch>
          </p:blipFill>
          <p:spPr>
            <a:xfrm>
              <a:off x="9234120" y="4446921"/>
              <a:ext cx="830621" cy="1926773"/>
            </a:xfrm>
            <a:prstGeom prst="rect">
              <a:avLst/>
            </a:prstGeom>
          </p:spPr>
        </p:pic>
        <p:pic>
          <p:nvPicPr>
            <p:cNvPr id="29" name="Picture 28">
              <a:extLst>
                <a:ext uri="{FF2B5EF4-FFF2-40B4-BE49-F238E27FC236}">
                  <a16:creationId xmlns:a16="http://schemas.microsoft.com/office/drawing/2014/main" id="{EB019040-2F72-AC39-3970-D4A4BA16BB92}"/>
                </a:ext>
              </a:extLst>
            </p:cNvPr>
            <p:cNvPicPr>
              <a:picLocks noChangeAspect="1"/>
            </p:cNvPicPr>
            <p:nvPr/>
          </p:nvPicPr>
          <p:blipFill>
            <a:blip r:embed="rId10"/>
            <a:srcRect l="24524" t="3017" r="24048" b="4761"/>
            <a:stretch>
              <a:fillRect/>
            </a:stretch>
          </p:blipFill>
          <p:spPr>
            <a:xfrm>
              <a:off x="9944518" y="4446923"/>
              <a:ext cx="716321" cy="1926771"/>
            </a:xfrm>
            <a:prstGeom prst="rect">
              <a:avLst/>
            </a:prstGeom>
          </p:spPr>
        </p:pic>
        <p:pic>
          <p:nvPicPr>
            <p:cNvPr id="30" name="Picture 29">
              <a:extLst>
                <a:ext uri="{FF2B5EF4-FFF2-40B4-BE49-F238E27FC236}">
                  <a16:creationId xmlns:a16="http://schemas.microsoft.com/office/drawing/2014/main" id="{67E7C18C-935A-4D72-2A1E-1285968C4177}"/>
                </a:ext>
              </a:extLst>
            </p:cNvPr>
            <p:cNvPicPr>
              <a:picLocks noChangeAspect="1"/>
            </p:cNvPicPr>
            <p:nvPr/>
          </p:nvPicPr>
          <p:blipFill>
            <a:blip r:embed="rId10"/>
            <a:srcRect l="24524" t="3017" r="24048" b="4761"/>
            <a:stretch>
              <a:fillRect/>
            </a:stretch>
          </p:blipFill>
          <p:spPr>
            <a:xfrm>
              <a:off x="10644547" y="4446920"/>
              <a:ext cx="716321" cy="1926771"/>
            </a:xfrm>
            <a:prstGeom prst="rect">
              <a:avLst/>
            </a:prstGeom>
          </p:spPr>
        </p:pic>
        <p:pic>
          <p:nvPicPr>
            <p:cNvPr id="31" name="Picture 2" descr="Thumbnail Image ">
              <a:extLst>
                <a:ext uri="{FF2B5EF4-FFF2-40B4-BE49-F238E27FC236}">
                  <a16:creationId xmlns:a16="http://schemas.microsoft.com/office/drawing/2014/main" id="{708EE072-6296-292A-EA7E-2498F56A966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4959" t="2133" r="42174" b="8668"/>
            <a:stretch>
              <a:fillRect/>
            </a:stretch>
          </p:blipFill>
          <p:spPr bwMode="auto">
            <a:xfrm>
              <a:off x="5767781" y="4525016"/>
              <a:ext cx="717383" cy="1865554"/>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a:extLst>
              <a:ext uri="{FF2B5EF4-FFF2-40B4-BE49-F238E27FC236}">
                <a16:creationId xmlns:a16="http://schemas.microsoft.com/office/drawing/2014/main" id="{ACD35130-5779-2AE3-BEAD-06292796C75E}"/>
              </a:ext>
            </a:extLst>
          </p:cNvPr>
          <p:cNvSpPr txBox="1"/>
          <p:nvPr/>
        </p:nvSpPr>
        <p:spPr>
          <a:xfrm>
            <a:off x="572898" y="2345692"/>
            <a:ext cx="237734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 don’t need/want the flu vaccine as flu isn’t that serious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5A2CC2B8-8E57-38C2-63A3-483CC05FDC36}"/>
              </a:ext>
            </a:extLst>
          </p:cNvPr>
          <p:cNvSpPr txBox="1"/>
          <p:nvPr/>
        </p:nvSpPr>
        <p:spPr>
          <a:xfrm>
            <a:off x="4555964" y="2307927"/>
            <a:ext cx="327769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Flu can be life-threatening for vulnerable groups like older adults. As a social care worker, getting vaccinated helps protect those you care for by reducing the risk of spreading flu</a:t>
            </a:r>
          </a:p>
        </p:txBody>
      </p:sp>
      <p:sp>
        <p:nvSpPr>
          <p:cNvPr id="40" name="TextBox 39">
            <a:extLst>
              <a:ext uri="{FF2B5EF4-FFF2-40B4-BE49-F238E27FC236}">
                <a16:creationId xmlns:a16="http://schemas.microsoft.com/office/drawing/2014/main" id="{C02BCEFD-D273-632A-5ABE-7E513E7A218F}"/>
              </a:ext>
            </a:extLst>
          </p:cNvPr>
          <p:cNvSpPr txBox="1"/>
          <p:nvPr/>
        </p:nvSpPr>
        <p:spPr>
          <a:xfrm>
            <a:off x="157533" y="15579"/>
            <a:ext cx="8010789" cy="461665"/>
          </a:xfrm>
          <a:prstGeom prst="rect">
            <a:avLst/>
          </a:prstGeom>
          <a:noFill/>
          <a:ln>
            <a:no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solidFill>
                  <a:srgbClr val="196B24"/>
                </a:solidFill>
                <a:effectLst/>
                <a:uLnTx/>
                <a:uFillTx/>
                <a:latin typeface="Calibri" panose="020F0502020204030204" pitchFamily="34" charset="0"/>
                <a:ea typeface="Calibri" panose="020F0502020204030204" pitchFamily="34" charset="0"/>
                <a:cs typeface="Calibri" panose="020F0502020204030204" pitchFamily="34" charset="0"/>
              </a:rPr>
              <a:t>BE THE SHIELD THEY NEED - FIGHT FLU WITH YOUR VACCINE</a:t>
            </a:r>
          </a:p>
        </p:txBody>
      </p:sp>
      <p:pic>
        <p:nvPicPr>
          <p:cNvPr id="44" name="Picture 43">
            <a:extLst>
              <a:ext uri="{FF2B5EF4-FFF2-40B4-BE49-F238E27FC236}">
                <a16:creationId xmlns:a16="http://schemas.microsoft.com/office/drawing/2014/main" id="{82E3EA00-58D8-D9A8-84E5-CEEBB2AC563C}"/>
              </a:ext>
            </a:extLst>
          </p:cNvPr>
          <p:cNvPicPr>
            <a:picLocks noChangeAspect="1"/>
          </p:cNvPicPr>
          <p:nvPr/>
        </p:nvPicPr>
        <p:blipFill>
          <a:blip r:embed="rId13"/>
          <a:srcRect l="2541" t="5334" r="5502"/>
          <a:stretch>
            <a:fillRect/>
          </a:stretch>
        </p:blipFill>
        <p:spPr>
          <a:xfrm>
            <a:off x="3458826" y="5019075"/>
            <a:ext cx="549800" cy="848995"/>
          </a:xfrm>
          <a:prstGeom prst="rect">
            <a:avLst/>
          </a:prstGeom>
        </p:spPr>
      </p:pic>
    </p:spTree>
    <p:extLst>
      <p:ext uri="{BB962C8B-B14F-4D97-AF65-F5344CB8AC3E}">
        <p14:creationId xmlns:p14="http://schemas.microsoft.com/office/powerpoint/2010/main" val="4087971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A bathroom with a sink and a toilet&#10;&#10;Description automatically generated with low confidence">
            <a:extLst>
              <a:ext uri="{FF2B5EF4-FFF2-40B4-BE49-F238E27FC236}">
                <a16:creationId xmlns:a16="http://schemas.microsoft.com/office/drawing/2014/main" id="{10B696A3-6AEC-4B10-982A-8FC872841BBD}"/>
              </a:ext>
            </a:extLst>
          </p:cNvPr>
          <p:cNvPicPr>
            <a:picLocks noChangeAspect="1"/>
          </p:cNvPicPr>
          <p:nvPr/>
        </p:nvPicPr>
        <p:blipFill rotWithShape="1">
          <a:blip r:embed="rId3">
            <a:extLst>
              <a:ext uri="{28A0092B-C50C-407E-A947-70E740481C1C}">
                <a14:useLocalDpi xmlns:a14="http://schemas.microsoft.com/office/drawing/2010/main" val="0"/>
              </a:ext>
            </a:extLst>
          </a:blip>
          <a:srcRect t="31420" r="1" b="13100"/>
          <a:stretch/>
        </p:blipFill>
        <p:spPr bwMode="auto">
          <a:xfrm>
            <a:off x="546410" y="-156107"/>
            <a:ext cx="9270806" cy="68579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88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CEEFE0-065A-4789-B055-20D80F3A7F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30"/>
          <a:stretch/>
        </p:blipFill>
        <p:spPr bwMode="auto">
          <a:xfrm>
            <a:off x="624468" y="-89209"/>
            <a:ext cx="9270806" cy="68579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393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403207-9FCF-4E52-81FB-C50FB0BB13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608" r="1" b="14782"/>
          <a:stretch/>
        </p:blipFill>
        <p:spPr>
          <a:xfrm>
            <a:off x="670867" y="-178419"/>
            <a:ext cx="9270806" cy="68579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3194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F7188-83CB-F5CD-9F0C-4155F38FD94C}"/>
              </a:ext>
            </a:extLst>
          </p:cNvPr>
          <p:cNvSpPr>
            <a:spLocks noGrp="1"/>
          </p:cNvSpPr>
          <p:nvPr>
            <p:ph type="title"/>
          </p:nvPr>
        </p:nvSpPr>
        <p:spPr/>
        <p:txBody>
          <a:bodyPr/>
          <a:lstStyle/>
          <a:p>
            <a:pPr algn="ctr"/>
            <a:r>
              <a:rPr lang="en-GB" b="1" dirty="0"/>
              <a:t>IPC Team Offer…</a:t>
            </a:r>
          </a:p>
        </p:txBody>
      </p:sp>
      <p:sp>
        <p:nvSpPr>
          <p:cNvPr id="3" name="Content Placeholder 2">
            <a:extLst>
              <a:ext uri="{FF2B5EF4-FFF2-40B4-BE49-F238E27FC236}">
                <a16:creationId xmlns:a16="http://schemas.microsoft.com/office/drawing/2014/main" id="{A1665782-3C29-5242-6927-65AA8501075F}"/>
              </a:ext>
            </a:extLst>
          </p:cNvPr>
          <p:cNvSpPr>
            <a:spLocks noGrp="1"/>
          </p:cNvSpPr>
          <p:nvPr>
            <p:ph idx="1"/>
          </p:nvPr>
        </p:nvSpPr>
        <p:spPr>
          <a:xfrm>
            <a:off x="838200" y="1479938"/>
            <a:ext cx="10515600" cy="4552872"/>
          </a:xfrm>
        </p:spPr>
        <p:txBody>
          <a:bodyPr>
            <a:normAutofit lnSpcReduction="10000"/>
          </a:bodyPr>
          <a:lstStyle/>
          <a:p>
            <a:r>
              <a:rPr lang="en-GB" dirty="0"/>
              <a:t>Outbreak Support Visits</a:t>
            </a:r>
          </a:p>
          <a:p>
            <a:r>
              <a:rPr lang="en-GB" dirty="0"/>
              <a:t>IPC Teams Drop In (monthly)</a:t>
            </a:r>
          </a:p>
          <a:p>
            <a:r>
              <a:rPr lang="en-GB" dirty="0"/>
              <a:t>Forums – both face to face and via webinar</a:t>
            </a:r>
          </a:p>
          <a:p>
            <a:r>
              <a:rPr lang="en-GB" dirty="0"/>
              <a:t>Resident IPC Awareness Visits – Q4 2025-26</a:t>
            </a:r>
          </a:p>
          <a:p>
            <a:r>
              <a:rPr lang="en-GB" dirty="0"/>
              <a:t>RESTORE2 Training – monthly</a:t>
            </a:r>
          </a:p>
          <a:p>
            <a:r>
              <a:rPr lang="en-GB" dirty="0"/>
              <a:t>UTI Training for homes with increased rates</a:t>
            </a:r>
          </a:p>
          <a:p>
            <a:r>
              <a:rPr lang="en-GB" dirty="0"/>
              <a:t>Quarterly newsletter</a:t>
            </a:r>
          </a:p>
          <a:p>
            <a:r>
              <a:rPr lang="en-GB" dirty="0"/>
              <a:t>Quality Improvement Training</a:t>
            </a:r>
          </a:p>
          <a:p>
            <a:r>
              <a:rPr lang="en-GB" dirty="0"/>
              <a:t>Bespoke IPC Fundamentals Training </a:t>
            </a:r>
          </a:p>
        </p:txBody>
      </p:sp>
    </p:spTree>
    <p:extLst>
      <p:ext uri="{BB962C8B-B14F-4D97-AF65-F5344CB8AC3E}">
        <p14:creationId xmlns:p14="http://schemas.microsoft.com/office/powerpoint/2010/main" val="134089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D686-5C13-36DF-7003-D7DE069EAB87}"/>
              </a:ext>
            </a:extLst>
          </p:cNvPr>
          <p:cNvSpPr>
            <a:spLocks noGrp="1"/>
          </p:cNvSpPr>
          <p:nvPr>
            <p:ph type="title"/>
          </p:nvPr>
        </p:nvSpPr>
        <p:spPr/>
        <p:txBody>
          <a:bodyPr/>
          <a:lstStyle/>
          <a:p>
            <a:pPr algn="ctr"/>
            <a:r>
              <a:rPr lang="en-GB" b="1" dirty="0"/>
              <a:t>Early IPC…</a:t>
            </a:r>
          </a:p>
        </p:txBody>
      </p:sp>
      <p:sp>
        <p:nvSpPr>
          <p:cNvPr id="3" name="Content Placeholder 2">
            <a:extLst>
              <a:ext uri="{FF2B5EF4-FFF2-40B4-BE49-F238E27FC236}">
                <a16:creationId xmlns:a16="http://schemas.microsoft.com/office/drawing/2014/main" id="{BA61A068-1A70-0F06-BA46-081A0D5D4025}"/>
              </a:ext>
            </a:extLst>
          </p:cNvPr>
          <p:cNvSpPr>
            <a:spLocks noGrp="1"/>
          </p:cNvSpPr>
          <p:nvPr>
            <p:ph idx="1"/>
          </p:nvPr>
        </p:nvSpPr>
        <p:spPr>
          <a:xfrm>
            <a:off x="668079" y="1690688"/>
            <a:ext cx="6221819" cy="3940175"/>
          </a:xfrm>
        </p:spPr>
        <p:txBody>
          <a:bodyPr>
            <a:normAutofit fontScale="85000" lnSpcReduction="20000"/>
          </a:bodyPr>
          <a:lstStyle/>
          <a:p>
            <a:r>
              <a:rPr lang="en-GB" dirty="0"/>
              <a:t>Ignaz Semmelweis - Hungarian physician and scientist</a:t>
            </a:r>
          </a:p>
          <a:p>
            <a:r>
              <a:rPr lang="en-GB" dirty="0">
                <a:hlinkClick r:id="rId3"/>
              </a:rPr>
              <a:t>‘</a:t>
            </a:r>
            <a:r>
              <a:rPr lang="en-GB" dirty="0"/>
              <a:t>Saviour of mothers’ after demonstrating that the incidence of infection and mortality dramatically reduced when clinicians washed their hands</a:t>
            </a:r>
          </a:p>
          <a:p>
            <a:r>
              <a:rPr lang="en-GB" dirty="0"/>
              <a:t>Despite his success, his ideas were rejected by the medical establishment of his time</a:t>
            </a:r>
          </a:p>
          <a:p>
            <a:r>
              <a:rPr lang="en-GB" dirty="0"/>
              <a:t>Today, hand hygiene is a cornerstone of modern infection control, and Semmelweis is recognized as a pioneer</a:t>
            </a:r>
            <a:br>
              <a:rPr lang="en-GB" dirty="0">
                <a:hlinkClick r:id="rId3"/>
              </a:rPr>
            </a:br>
            <a:endParaRPr lang="en-GB" dirty="0"/>
          </a:p>
        </p:txBody>
      </p:sp>
      <p:pic>
        <p:nvPicPr>
          <p:cNvPr id="5" name="Picture 4">
            <a:extLst>
              <a:ext uri="{FF2B5EF4-FFF2-40B4-BE49-F238E27FC236}">
                <a16:creationId xmlns:a16="http://schemas.microsoft.com/office/drawing/2014/main" id="{E44B76FC-E1C0-EF5B-86CB-DFF8AA2070AF}"/>
              </a:ext>
            </a:extLst>
          </p:cNvPr>
          <p:cNvPicPr>
            <a:picLocks noChangeAspect="1"/>
          </p:cNvPicPr>
          <p:nvPr/>
        </p:nvPicPr>
        <p:blipFill>
          <a:blip r:embed="rId4"/>
          <a:stretch>
            <a:fillRect/>
          </a:stretch>
        </p:blipFill>
        <p:spPr>
          <a:xfrm rot="507543">
            <a:off x="8516680" y="1316444"/>
            <a:ext cx="2837120" cy="4049094"/>
          </a:xfrm>
          <a:prstGeom prst="rect">
            <a:avLst/>
          </a:prstGeom>
        </p:spPr>
      </p:pic>
    </p:spTree>
    <p:extLst>
      <p:ext uri="{BB962C8B-B14F-4D97-AF65-F5344CB8AC3E}">
        <p14:creationId xmlns:p14="http://schemas.microsoft.com/office/powerpoint/2010/main" val="79951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710CC-8CD6-93B2-955D-0730F3D1F6AB}"/>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IPC Care Champion (IPCCC)</a:t>
            </a:r>
          </a:p>
        </p:txBody>
      </p:sp>
      <p:sp>
        <p:nvSpPr>
          <p:cNvPr id="3" name="Content Placeholder 2">
            <a:extLst>
              <a:ext uri="{FF2B5EF4-FFF2-40B4-BE49-F238E27FC236}">
                <a16:creationId xmlns:a16="http://schemas.microsoft.com/office/drawing/2014/main" id="{C963DCD3-046D-E152-84EF-C831F15167C8}"/>
              </a:ext>
            </a:extLst>
          </p:cNvPr>
          <p:cNvSpPr>
            <a:spLocks noGrp="1"/>
          </p:cNvSpPr>
          <p:nvPr>
            <p:ph idx="1"/>
          </p:nvPr>
        </p:nvSpPr>
        <p:spPr/>
        <p:txBody>
          <a:bodyPr>
            <a:normAutofit/>
          </a:bodyPr>
          <a:lstStyle/>
          <a:p>
            <a:pPr marL="0" indent="0" algn="ctr">
              <a:buNone/>
            </a:pPr>
            <a:r>
              <a:rPr lang="en-GB" sz="4800" dirty="0">
                <a:latin typeface="Arial" panose="020B0604020202020204" pitchFamily="34" charset="0"/>
                <a:cs typeface="Arial" panose="020B0604020202020204" pitchFamily="34" charset="0"/>
              </a:rPr>
              <a:t>Are they the most appropriate person?</a:t>
            </a:r>
          </a:p>
          <a:p>
            <a:pPr marL="0" indent="0" algn="ctr">
              <a:buNone/>
            </a:pPr>
            <a:endParaRPr lang="en-GB" sz="4800" dirty="0">
              <a:latin typeface="Arial" panose="020B0604020202020204" pitchFamily="34" charset="0"/>
              <a:cs typeface="Arial" panose="020B0604020202020204" pitchFamily="34" charset="0"/>
            </a:endParaRPr>
          </a:p>
          <a:p>
            <a:pPr marL="0" indent="0" algn="ctr">
              <a:buNone/>
            </a:pPr>
            <a:endParaRPr lang="en-GB" sz="4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65B8FEB-7047-27A2-30AC-EF7DD0FCDBC0}"/>
              </a:ext>
            </a:extLst>
          </p:cNvPr>
          <p:cNvPicPr>
            <a:picLocks noChangeAspect="1"/>
          </p:cNvPicPr>
          <p:nvPr/>
        </p:nvPicPr>
        <p:blipFill>
          <a:blip r:embed="rId3"/>
          <a:stretch>
            <a:fillRect/>
          </a:stretch>
        </p:blipFill>
        <p:spPr>
          <a:xfrm>
            <a:off x="8798510" y="3136186"/>
            <a:ext cx="2295524" cy="2629614"/>
          </a:xfrm>
          <a:prstGeom prst="rect">
            <a:avLst/>
          </a:prstGeom>
        </p:spPr>
      </p:pic>
      <p:pic>
        <p:nvPicPr>
          <p:cNvPr id="7" name="Picture 6">
            <a:extLst>
              <a:ext uri="{FF2B5EF4-FFF2-40B4-BE49-F238E27FC236}">
                <a16:creationId xmlns:a16="http://schemas.microsoft.com/office/drawing/2014/main" id="{AB0AB2AB-4EE0-2048-BAC2-047547E8ADAE}"/>
              </a:ext>
            </a:extLst>
          </p:cNvPr>
          <p:cNvPicPr>
            <a:picLocks noChangeAspect="1"/>
          </p:cNvPicPr>
          <p:nvPr/>
        </p:nvPicPr>
        <p:blipFill>
          <a:blip r:embed="rId4"/>
          <a:stretch>
            <a:fillRect/>
          </a:stretch>
        </p:blipFill>
        <p:spPr>
          <a:xfrm>
            <a:off x="838200" y="3313732"/>
            <a:ext cx="3441698" cy="2339936"/>
          </a:xfrm>
          <a:prstGeom prst="rect">
            <a:avLst/>
          </a:prstGeom>
        </p:spPr>
      </p:pic>
    </p:spTree>
    <p:extLst>
      <p:ext uri="{BB962C8B-B14F-4D97-AF65-F5344CB8AC3E}">
        <p14:creationId xmlns:p14="http://schemas.microsoft.com/office/powerpoint/2010/main" val="4256261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3613EA-AD43-51D4-9898-D6422183277C}"/>
              </a:ext>
            </a:extLst>
          </p:cNvPr>
          <p:cNvSpPr/>
          <p:nvPr/>
        </p:nvSpPr>
        <p:spPr>
          <a:xfrm>
            <a:off x="2083983" y="1329921"/>
            <a:ext cx="8187069" cy="1569660"/>
          </a:xfrm>
          <a:prstGeom prst="rect">
            <a:avLst/>
          </a:prstGeom>
          <a:noFill/>
        </p:spPr>
        <p:txBody>
          <a:bodyPr wrap="square" lIns="91440" tIns="45720" rIns="91440" bIns="45720">
            <a:spAutoFit/>
          </a:bodyPr>
          <a:lstStyle/>
          <a:p>
            <a:pPr algn="ctr"/>
            <a:r>
              <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Thank You</a:t>
            </a:r>
            <a:endPar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7" name="TextBox 6">
            <a:extLst>
              <a:ext uri="{FF2B5EF4-FFF2-40B4-BE49-F238E27FC236}">
                <a16:creationId xmlns:a16="http://schemas.microsoft.com/office/drawing/2014/main" id="{A0945F2B-70E2-9570-A93A-DF3A43F2CEB8}"/>
              </a:ext>
            </a:extLst>
          </p:cNvPr>
          <p:cNvSpPr txBox="1"/>
          <p:nvPr/>
        </p:nvSpPr>
        <p:spPr>
          <a:xfrm>
            <a:off x="2690038" y="5538712"/>
            <a:ext cx="7272669" cy="584775"/>
          </a:xfrm>
          <a:prstGeom prst="rect">
            <a:avLst/>
          </a:prstGeom>
          <a:noFill/>
        </p:spPr>
        <p:txBody>
          <a:bodyPr wrap="square" rtlCol="0">
            <a:spAutoFit/>
          </a:bodyPr>
          <a:lstStyle/>
          <a:p>
            <a:pPr algn="ctr"/>
            <a:r>
              <a:rPr lang="en-GB" sz="3200" b="1" dirty="0"/>
              <a:t>infectionprevention@lancashire.gov.uk</a:t>
            </a:r>
          </a:p>
        </p:txBody>
      </p:sp>
      <p:pic>
        <p:nvPicPr>
          <p:cNvPr id="3" name="Picture 2">
            <a:extLst>
              <a:ext uri="{FF2B5EF4-FFF2-40B4-BE49-F238E27FC236}">
                <a16:creationId xmlns:a16="http://schemas.microsoft.com/office/drawing/2014/main" id="{0BC12D17-BED9-A162-C5DB-72B6E13F1336}"/>
              </a:ext>
            </a:extLst>
          </p:cNvPr>
          <p:cNvPicPr>
            <a:picLocks noChangeAspect="1"/>
          </p:cNvPicPr>
          <p:nvPr/>
        </p:nvPicPr>
        <p:blipFill>
          <a:blip r:embed="rId2"/>
          <a:stretch>
            <a:fillRect/>
          </a:stretch>
        </p:blipFill>
        <p:spPr>
          <a:xfrm>
            <a:off x="10406705" y="5723416"/>
            <a:ext cx="1301817" cy="800141"/>
          </a:xfrm>
          <a:prstGeom prst="rect">
            <a:avLst/>
          </a:prstGeom>
        </p:spPr>
      </p:pic>
    </p:spTree>
    <p:extLst>
      <p:ext uri="{BB962C8B-B14F-4D97-AF65-F5344CB8AC3E}">
        <p14:creationId xmlns:p14="http://schemas.microsoft.com/office/powerpoint/2010/main" val="3774514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3D04-977E-7E75-5D55-446A234E543D}"/>
              </a:ext>
            </a:extLst>
          </p:cNvPr>
          <p:cNvSpPr>
            <a:spLocks noGrp="1"/>
          </p:cNvSpPr>
          <p:nvPr>
            <p:ph type="title"/>
          </p:nvPr>
        </p:nvSpPr>
        <p:spPr/>
        <p:txBody>
          <a:bodyPr/>
          <a:lstStyle/>
          <a:p>
            <a:pPr algn="ctr"/>
            <a:r>
              <a:rPr lang="en-GB" b="1" dirty="0"/>
              <a:t>Who IPC Work With…</a:t>
            </a:r>
          </a:p>
        </p:txBody>
      </p:sp>
      <p:sp>
        <p:nvSpPr>
          <p:cNvPr id="3" name="Content Placeholder 2">
            <a:extLst>
              <a:ext uri="{FF2B5EF4-FFF2-40B4-BE49-F238E27FC236}">
                <a16:creationId xmlns:a16="http://schemas.microsoft.com/office/drawing/2014/main" id="{89746353-4459-CF7B-CD4B-9EC3A9FD5C4D}"/>
              </a:ext>
            </a:extLst>
          </p:cNvPr>
          <p:cNvSpPr>
            <a:spLocks noGrp="1"/>
          </p:cNvSpPr>
          <p:nvPr>
            <p:ph idx="1"/>
          </p:nvPr>
        </p:nvSpPr>
        <p:spPr/>
        <p:txBody>
          <a:bodyPr/>
          <a:lstStyle/>
          <a:p>
            <a:r>
              <a:rPr lang="en-GB" dirty="0"/>
              <a:t>Contracts – attend RADAR and QPIP Meetings</a:t>
            </a:r>
          </a:p>
          <a:p>
            <a:r>
              <a:rPr lang="en-GB" dirty="0"/>
              <a:t>Adult Social Care – offer advice, respond to safeguarding queries</a:t>
            </a:r>
          </a:p>
          <a:p>
            <a:r>
              <a:rPr lang="en-GB" dirty="0"/>
              <a:t>Care Quality Commission – share intel and respond to referrals</a:t>
            </a:r>
          </a:p>
          <a:p>
            <a:r>
              <a:rPr lang="en-GB" dirty="0"/>
              <a:t>Integrated Care Board – close working with IPC colleagues and attend meetings re the care sector</a:t>
            </a:r>
          </a:p>
          <a:p>
            <a:r>
              <a:rPr lang="en-GB" dirty="0"/>
              <a:t>Acute Trusts – place on the IPC Committee Meeting and share information</a:t>
            </a:r>
          </a:p>
          <a:p>
            <a:r>
              <a:rPr lang="en-GB" dirty="0"/>
              <a:t>UK Health Security Agency – outbreak meetings, advise on guidance</a:t>
            </a:r>
          </a:p>
        </p:txBody>
      </p:sp>
    </p:spTree>
    <p:extLst>
      <p:ext uri="{BB962C8B-B14F-4D97-AF65-F5344CB8AC3E}">
        <p14:creationId xmlns:p14="http://schemas.microsoft.com/office/powerpoint/2010/main" val="284672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E79B-380C-220B-5470-5BBC846AA390}"/>
              </a:ext>
            </a:extLst>
          </p:cNvPr>
          <p:cNvSpPr>
            <a:spLocks noGrp="1"/>
          </p:cNvSpPr>
          <p:nvPr>
            <p:ph type="title"/>
          </p:nvPr>
        </p:nvSpPr>
        <p:spPr/>
        <p:txBody>
          <a:bodyPr>
            <a:normAutofit/>
          </a:bodyPr>
          <a:lstStyle/>
          <a:p>
            <a:pPr algn="ctr"/>
            <a:r>
              <a:rPr lang="en-GB" sz="3600" b="1" dirty="0"/>
              <a:t>Outbreaks in Lancashire and BwD Settings 2024-25</a:t>
            </a:r>
          </a:p>
        </p:txBody>
      </p:sp>
      <p:graphicFrame>
        <p:nvGraphicFramePr>
          <p:cNvPr id="6" name="Content Placeholder 5">
            <a:extLst>
              <a:ext uri="{FF2B5EF4-FFF2-40B4-BE49-F238E27FC236}">
                <a16:creationId xmlns:a16="http://schemas.microsoft.com/office/drawing/2014/main" id="{F032DCA1-48B7-850E-DD5F-114E4E0EB250}"/>
              </a:ext>
            </a:extLst>
          </p:cNvPr>
          <p:cNvGraphicFramePr>
            <a:graphicFrameLocks noGrp="1"/>
          </p:cNvGraphicFramePr>
          <p:nvPr>
            <p:ph idx="1"/>
          </p:nvPr>
        </p:nvGraphicFramePr>
        <p:xfrm>
          <a:off x="604586" y="1407694"/>
          <a:ext cx="10982827" cy="4458568"/>
        </p:xfrm>
        <a:graphic>
          <a:graphicData uri="http://schemas.openxmlformats.org/drawingml/2006/table">
            <a:tbl>
              <a:tblPr firstRow="1" bandRow="1">
                <a:tableStyleId>{5C22544A-7EE6-4342-B048-85BDC9FD1C3A}</a:tableStyleId>
              </a:tblPr>
              <a:tblGrid>
                <a:gridCol w="2321700">
                  <a:extLst>
                    <a:ext uri="{9D8B030D-6E8A-4147-A177-3AD203B41FA5}">
                      <a16:colId xmlns:a16="http://schemas.microsoft.com/office/drawing/2014/main" val="3944051112"/>
                    </a:ext>
                  </a:extLst>
                </a:gridCol>
                <a:gridCol w="2252233">
                  <a:extLst>
                    <a:ext uri="{9D8B030D-6E8A-4147-A177-3AD203B41FA5}">
                      <a16:colId xmlns:a16="http://schemas.microsoft.com/office/drawing/2014/main" val="2539984600"/>
                    </a:ext>
                  </a:extLst>
                </a:gridCol>
                <a:gridCol w="2201333">
                  <a:extLst>
                    <a:ext uri="{9D8B030D-6E8A-4147-A177-3AD203B41FA5}">
                      <a16:colId xmlns:a16="http://schemas.microsoft.com/office/drawing/2014/main" val="1602541854"/>
                    </a:ext>
                  </a:extLst>
                </a:gridCol>
                <a:gridCol w="2175886">
                  <a:extLst>
                    <a:ext uri="{9D8B030D-6E8A-4147-A177-3AD203B41FA5}">
                      <a16:colId xmlns:a16="http://schemas.microsoft.com/office/drawing/2014/main" val="1471243756"/>
                    </a:ext>
                  </a:extLst>
                </a:gridCol>
                <a:gridCol w="2031675">
                  <a:extLst>
                    <a:ext uri="{9D8B030D-6E8A-4147-A177-3AD203B41FA5}">
                      <a16:colId xmlns:a16="http://schemas.microsoft.com/office/drawing/2014/main" val="2842516167"/>
                    </a:ext>
                  </a:extLst>
                </a:gridCol>
              </a:tblGrid>
              <a:tr h="596172">
                <a:tc>
                  <a:txBody>
                    <a:bodyPr/>
                    <a:lstStyle/>
                    <a:p>
                      <a:endParaRPr lang="en-GB" dirty="0"/>
                    </a:p>
                  </a:txBody>
                  <a:tcPr/>
                </a:tc>
                <a:tc>
                  <a:txBody>
                    <a:bodyPr/>
                    <a:lstStyle/>
                    <a:p>
                      <a:pPr algn="ctr"/>
                      <a:r>
                        <a:rPr lang="en-GB" dirty="0"/>
                        <a:t>Q1</a:t>
                      </a:r>
                    </a:p>
                  </a:txBody>
                  <a:tcPr/>
                </a:tc>
                <a:tc>
                  <a:txBody>
                    <a:bodyPr/>
                    <a:lstStyle/>
                    <a:p>
                      <a:pPr algn="ctr"/>
                      <a:r>
                        <a:rPr lang="en-GB" dirty="0"/>
                        <a:t>Q2</a:t>
                      </a:r>
                    </a:p>
                  </a:txBody>
                  <a:tcPr/>
                </a:tc>
                <a:tc>
                  <a:txBody>
                    <a:bodyPr/>
                    <a:lstStyle/>
                    <a:p>
                      <a:pPr algn="ctr"/>
                      <a:r>
                        <a:rPr lang="en-GB" dirty="0"/>
                        <a:t>Q3</a:t>
                      </a:r>
                    </a:p>
                  </a:txBody>
                  <a:tcPr/>
                </a:tc>
                <a:tc>
                  <a:txBody>
                    <a:bodyPr/>
                    <a:lstStyle/>
                    <a:p>
                      <a:pPr algn="ctr"/>
                      <a:r>
                        <a:rPr lang="en-GB" dirty="0"/>
                        <a:t>Q4</a:t>
                      </a:r>
                    </a:p>
                  </a:txBody>
                  <a:tcPr/>
                </a:tc>
                <a:extLst>
                  <a:ext uri="{0D108BD9-81ED-4DB2-BD59-A6C34878D82A}">
                    <a16:rowId xmlns:a16="http://schemas.microsoft.com/office/drawing/2014/main" val="3036556188"/>
                  </a:ext>
                </a:extLst>
              </a:tr>
              <a:tr h="833918">
                <a:tc>
                  <a:txBody>
                    <a:bodyPr/>
                    <a:lstStyle/>
                    <a:p>
                      <a:r>
                        <a:rPr lang="en-GB" b="1" dirty="0"/>
                        <a:t>Norovirus/Diarrhoea &amp; Vomiting (D&amp;V)</a:t>
                      </a:r>
                    </a:p>
                  </a:txBody>
                  <a:tcPr/>
                </a:tc>
                <a:tc>
                  <a:txBody>
                    <a:bodyPr/>
                    <a:lstStyle/>
                    <a:p>
                      <a:pPr algn="ctr"/>
                      <a:endParaRPr lang="en-GB" dirty="0"/>
                    </a:p>
                    <a:p>
                      <a:pPr algn="ctr"/>
                      <a:r>
                        <a:rPr lang="en-GB" dirty="0"/>
                        <a:t>50</a:t>
                      </a:r>
                    </a:p>
                  </a:txBody>
                  <a:tcPr/>
                </a:tc>
                <a:tc>
                  <a:txBody>
                    <a:bodyPr/>
                    <a:lstStyle/>
                    <a:p>
                      <a:pPr algn="ctr"/>
                      <a:endParaRPr lang="en-GB" dirty="0"/>
                    </a:p>
                    <a:p>
                      <a:pPr algn="ctr"/>
                      <a:r>
                        <a:rPr lang="en-GB" dirty="0"/>
                        <a:t>31</a:t>
                      </a:r>
                    </a:p>
                  </a:txBody>
                  <a:tcPr/>
                </a:tc>
                <a:tc>
                  <a:txBody>
                    <a:bodyPr/>
                    <a:lstStyle/>
                    <a:p>
                      <a:pPr algn="ctr"/>
                      <a:endParaRPr lang="en-GB" dirty="0"/>
                    </a:p>
                    <a:p>
                      <a:pPr algn="ctr"/>
                      <a:r>
                        <a:rPr lang="en-GB" dirty="0"/>
                        <a:t>74</a:t>
                      </a:r>
                    </a:p>
                  </a:txBody>
                  <a:tcPr/>
                </a:tc>
                <a:tc>
                  <a:txBody>
                    <a:bodyPr/>
                    <a:lstStyle/>
                    <a:p>
                      <a:pPr algn="ctr"/>
                      <a:endParaRPr lang="en-GB" dirty="0"/>
                    </a:p>
                    <a:p>
                      <a:pPr algn="ctr"/>
                      <a:r>
                        <a:rPr lang="en-GB" dirty="0"/>
                        <a:t>50</a:t>
                      </a:r>
                    </a:p>
                  </a:txBody>
                  <a:tcPr/>
                </a:tc>
                <a:extLst>
                  <a:ext uri="{0D108BD9-81ED-4DB2-BD59-A6C34878D82A}">
                    <a16:rowId xmlns:a16="http://schemas.microsoft.com/office/drawing/2014/main" val="4063330977"/>
                  </a:ext>
                </a:extLst>
              </a:tr>
              <a:tr h="596172">
                <a:tc>
                  <a:txBody>
                    <a:bodyPr/>
                    <a:lstStyle/>
                    <a:p>
                      <a:r>
                        <a:rPr lang="en-GB" b="1" dirty="0"/>
                        <a:t>Scabies </a:t>
                      </a:r>
                    </a:p>
                    <a:p>
                      <a:endParaRPr lang="en-GB" b="1" dirty="0"/>
                    </a:p>
                  </a:txBody>
                  <a:tcPr/>
                </a:tc>
                <a:tc>
                  <a:txBody>
                    <a:bodyPr/>
                    <a:lstStyle/>
                    <a:p>
                      <a:pPr algn="ctr"/>
                      <a:endParaRPr lang="en-GB" dirty="0"/>
                    </a:p>
                    <a:p>
                      <a:pPr algn="ctr"/>
                      <a:r>
                        <a:rPr lang="en-GB" dirty="0"/>
                        <a:t>16</a:t>
                      </a:r>
                    </a:p>
                  </a:txBody>
                  <a:tcPr/>
                </a:tc>
                <a:tc>
                  <a:txBody>
                    <a:bodyPr/>
                    <a:lstStyle/>
                    <a:p>
                      <a:pPr algn="ctr"/>
                      <a:endParaRPr lang="en-GB" dirty="0"/>
                    </a:p>
                    <a:p>
                      <a:pPr algn="ctr"/>
                      <a:r>
                        <a:rPr lang="en-GB" dirty="0"/>
                        <a:t>29</a:t>
                      </a:r>
                    </a:p>
                  </a:txBody>
                  <a:tcPr/>
                </a:tc>
                <a:tc>
                  <a:txBody>
                    <a:bodyPr/>
                    <a:lstStyle/>
                    <a:p>
                      <a:pPr algn="ctr"/>
                      <a:endParaRPr lang="en-GB" dirty="0"/>
                    </a:p>
                    <a:p>
                      <a:pPr algn="ctr"/>
                      <a:r>
                        <a:rPr lang="en-GB" dirty="0"/>
                        <a:t>24</a:t>
                      </a:r>
                    </a:p>
                  </a:txBody>
                  <a:tcPr/>
                </a:tc>
                <a:tc>
                  <a:txBody>
                    <a:bodyPr/>
                    <a:lstStyle/>
                    <a:p>
                      <a:pPr algn="ctr"/>
                      <a:endParaRPr lang="en-GB" dirty="0"/>
                    </a:p>
                    <a:p>
                      <a:pPr algn="ctr"/>
                      <a:r>
                        <a:rPr lang="en-GB" dirty="0"/>
                        <a:t>16</a:t>
                      </a:r>
                    </a:p>
                  </a:txBody>
                  <a:tcPr/>
                </a:tc>
                <a:extLst>
                  <a:ext uri="{0D108BD9-81ED-4DB2-BD59-A6C34878D82A}">
                    <a16:rowId xmlns:a16="http://schemas.microsoft.com/office/drawing/2014/main" val="1090365373"/>
                  </a:ext>
                </a:extLst>
              </a:tr>
              <a:tr h="596172">
                <a:tc>
                  <a:txBody>
                    <a:bodyPr/>
                    <a:lstStyle/>
                    <a:p>
                      <a:r>
                        <a:rPr lang="en-GB" b="1" dirty="0"/>
                        <a:t>COVID-19</a:t>
                      </a:r>
                    </a:p>
                    <a:p>
                      <a:endParaRPr lang="en-GB" b="1" dirty="0"/>
                    </a:p>
                  </a:txBody>
                  <a:tcPr/>
                </a:tc>
                <a:tc>
                  <a:txBody>
                    <a:bodyPr/>
                    <a:lstStyle/>
                    <a:p>
                      <a:pPr algn="ctr"/>
                      <a:endParaRPr lang="en-GB" dirty="0"/>
                    </a:p>
                    <a:p>
                      <a:pPr algn="ctr"/>
                      <a:r>
                        <a:rPr lang="en-GB" dirty="0"/>
                        <a:t>28</a:t>
                      </a:r>
                    </a:p>
                  </a:txBody>
                  <a:tcPr/>
                </a:tc>
                <a:tc>
                  <a:txBody>
                    <a:bodyPr/>
                    <a:lstStyle/>
                    <a:p>
                      <a:pPr algn="ctr"/>
                      <a:endParaRPr lang="en-GB" dirty="0"/>
                    </a:p>
                    <a:p>
                      <a:pPr algn="ctr"/>
                      <a:r>
                        <a:rPr lang="en-GB" dirty="0"/>
                        <a:t>50</a:t>
                      </a:r>
                    </a:p>
                  </a:txBody>
                  <a:tcPr/>
                </a:tc>
                <a:tc>
                  <a:txBody>
                    <a:bodyPr/>
                    <a:lstStyle/>
                    <a:p>
                      <a:pPr algn="ctr"/>
                      <a:endParaRPr lang="en-GB" dirty="0"/>
                    </a:p>
                    <a:p>
                      <a:pPr algn="ctr"/>
                      <a:r>
                        <a:rPr lang="en-GB" dirty="0"/>
                        <a:t>15</a:t>
                      </a:r>
                    </a:p>
                  </a:txBody>
                  <a:tcPr/>
                </a:tc>
                <a:tc>
                  <a:txBody>
                    <a:bodyPr/>
                    <a:lstStyle/>
                    <a:p>
                      <a:pPr algn="ctr"/>
                      <a:endParaRPr lang="en-GB" dirty="0"/>
                    </a:p>
                    <a:p>
                      <a:pPr algn="ctr"/>
                      <a:r>
                        <a:rPr lang="en-GB" dirty="0"/>
                        <a:t>3</a:t>
                      </a:r>
                    </a:p>
                  </a:txBody>
                  <a:tcPr/>
                </a:tc>
                <a:extLst>
                  <a:ext uri="{0D108BD9-81ED-4DB2-BD59-A6C34878D82A}">
                    <a16:rowId xmlns:a16="http://schemas.microsoft.com/office/drawing/2014/main" val="4015970544"/>
                  </a:ext>
                </a:extLst>
              </a:tr>
              <a:tr h="833918">
                <a:tc>
                  <a:txBody>
                    <a:bodyPr/>
                    <a:lstStyle/>
                    <a:p>
                      <a:r>
                        <a:rPr lang="en-GB" b="1" dirty="0"/>
                        <a:t>Acute Respiratory Infections</a:t>
                      </a:r>
                    </a:p>
                  </a:txBody>
                  <a:tcPr/>
                </a:tc>
                <a:tc>
                  <a:txBody>
                    <a:bodyPr/>
                    <a:lstStyle/>
                    <a:p>
                      <a:pPr algn="ctr"/>
                      <a:endParaRPr lang="en-GB" dirty="0"/>
                    </a:p>
                    <a:p>
                      <a:pPr algn="ctr"/>
                      <a:r>
                        <a:rPr lang="en-GB" dirty="0"/>
                        <a:t>5</a:t>
                      </a:r>
                    </a:p>
                  </a:txBody>
                  <a:tcPr/>
                </a:tc>
                <a:tc>
                  <a:txBody>
                    <a:bodyPr/>
                    <a:lstStyle/>
                    <a:p>
                      <a:pPr algn="ctr"/>
                      <a:endParaRPr lang="en-GB" dirty="0"/>
                    </a:p>
                    <a:p>
                      <a:pPr algn="ctr"/>
                      <a:r>
                        <a:rPr lang="en-GB" dirty="0"/>
                        <a:t>3</a:t>
                      </a:r>
                    </a:p>
                  </a:txBody>
                  <a:tcPr/>
                </a:tc>
                <a:tc>
                  <a:txBody>
                    <a:bodyPr/>
                    <a:lstStyle/>
                    <a:p>
                      <a:pPr algn="ctr"/>
                      <a:endParaRPr lang="en-GB" dirty="0"/>
                    </a:p>
                    <a:p>
                      <a:pPr algn="ctr"/>
                      <a:r>
                        <a:rPr lang="en-GB" dirty="0"/>
                        <a:t>33</a:t>
                      </a:r>
                    </a:p>
                  </a:txBody>
                  <a:tcPr/>
                </a:tc>
                <a:tc>
                  <a:txBody>
                    <a:bodyPr/>
                    <a:lstStyle/>
                    <a:p>
                      <a:pPr algn="ctr"/>
                      <a:endParaRPr lang="en-GB" dirty="0"/>
                    </a:p>
                    <a:p>
                      <a:pPr algn="ctr"/>
                      <a:r>
                        <a:rPr lang="en-GB" dirty="0"/>
                        <a:t>28</a:t>
                      </a:r>
                    </a:p>
                  </a:txBody>
                  <a:tcPr/>
                </a:tc>
                <a:extLst>
                  <a:ext uri="{0D108BD9-81ED-4DB2-BD59-A6C34878D82A}">
                    <a16:rowId xmlns:a16="http://schemas.microsoft.com/office/drawing/2014/main" val="3667671255"/>
                  </a:ext>
                </a:extLst>
              </a:tr>
              <a:tr h="596172">
                <a:tc>
                  <a:txBody>
                    <a:bodyPr/>
                    <a:lstStyle/>
                    <a:p>
                      <a:endParaRPr lang="en-GB" b="1" dirty="0"/>
                    </a:p>
                    <a:p>
                      <a:r>
                        <a:rPr lang="en-GB" b="1"/>
                        <a:t>TOTAL</a:t>
                      </a:r>
                      <a:endParaRPr lang="en-GB" dirty="0"/>
                    </a:p>
                    <a:p>
                      <a:endParaRPr lang="en-GB" dirty="0"/>
                    </a:p>
                  </a:txBody>
                  <a:tcPr/>
                </a:tc>
                <a:tc>
                  <a:txBody>
                    <a:bodyPr/>
                    <a:lstStyle/>
                    <a:p>
                      <a:pPr algn="ctr"/>
                      <a:endParaRPr lang="en-GB" b="1" dirty="0"/>
                    </a:p>
                    <a:p>
                      <a:pPr algn="ctr"/>
                      <a:r>
                        <a:rPr lang="en-GB" b="1" dirty="0"/>
                        <a:t>99</a:t>
                      </a:r>
                    </a:p>
                  </a:txBody>
                  <a:tcPr/>
                </a:tc>
                <a:tc>
                  <a:txBody>
                    <a:bodyPr/>
                    <a:lstStyle/>
                    <a:p>
                      <a:pPr algn="ctr"/>
                      <a:endParaRPr lang="en-GB" b="1" dirty="0"/>
                    </a:p>
                    <a:p>
                      <a:pPr algn="ctr"/>
                      <a:r>
                        <a:rPr lang="en-GB" b="1" dirty="0"/>
                        <a:t>113</a:t>
                      </a:r>
                    </a:p>
                  </a:txBody>
                  <a:tcPr/>
                </a:tc>
                <a:tc>
                  <a:txBody>
                    <a:bodyPr/>
                    <a:lstStyle/>
                    <a:p>
                      <a:pPr algn="ctr"/>
                      <a:endParaRPr lang="en-GB" b="1" dirty="0"/>
                    </a:p>
                    <a:p>
                      <a:pPr algn="ctr"/>
                      <a:r>
                        <a:rPr lang="en-GB" b="1" dirty="0"/>
                        <a:t>151</a:t>
                      </a:r>
                    </a:p>
                  </a:txBody>
                  <a:tcPr/>
                </a:tc>
                <a:tc>
                  <a:txBody>
                    <a:bodyPr/>
                    <a:lstStyle/>
                    <a:p>
                      <a:pPr algn="ctr"/>
                      <a:endParaRPr lang="en-GB" b="1" dirty="0"/>
                    </a:p>
                    <a:p>
                      <a:pPr algn="ctr"/>
                      <a:r>
                        <a:rPr lang="en-GB" b="1" dirty="0"/>
                        <a:t>108</a:t>
                      </a:r>
                    </a:p>
                  </a:txBody>
                  <a:tcPr/>
                </a:tc>
                <a:extLst>
                  <a:ext uri="{0D108BD9-81ED-4DB2-BD59-A6C34878D82A}">
                    <a16:rowId xmlns:a16="http://schemas.microsoft.com/office/drawing/2014/main" val="1661263709"/>
                  </a:ext>
                </a:extLst>
              </a:tr>
            </a:tbl>
          </a:graphicData>
        </a:graphic>
      </p:graphicFrame>
    </p:spTree>
    <p:extLst>
      <p:ext uri="{BB962C8B-B14F-4D97-AF65-F5344CB8AC3E}">
        <p14:creationId xmlns:p14="http://schemas.microsoft.com/office/powerpoint/2010/main" val="1194455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135A4-E020-D192-B15D-36AD2A0B40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1E7595-94B6-080B-2E34-0D6EBA048B0B}"/>
              </a:ext>
            </a:extLst>
          </p:cNvPr>
          <p:cNvSpPr>
            <a:spLocks noGrp="1"/>
          </p:cNvSpPr>
          <p:nvPr>
            <p:ph type="title"/>
          </p:nvPr>
        </p:nvSpPr>
        <p:spPr/>
        <p:txBody>
          <a:bodyPr>
            <a:normAutofit/>
          </a:bodyPr>
          <a:lstStyle/>
          <a:p>
            <a:pPr algn="ctr"/>
            <a:r>
              <a:rPr lang="en-GB" sz="3600" b="1" dirty="0"/>
              <a:t>Outbreaks in Lancashire and BwD Settings 2025-26</a:t>
            </a:r>
          </a:p>
        </p:txBody>
      </p:sp>
      <p:graphicFrame>
        <p:nvGraphicFramePr>
          <p:cNvPr id="6" name="Content Placeholder 5">
            <a:extLst>
              <a:ext uri="{FF2B5EF4-FFF2-40B4-BE49-F238E27FC236}">
                <a16:creationId xmlns:a16="http://schemas.microsoft.com/office/drawing/2014/main" id="{71135F4C-69CA-0E59-49D2-73AF24038A6A}"/>
              </a:ext>
            </a:extLst>
          </p:cNvPr>
          <p:cNvGraphicFramePr>
            <a:graphicFrameLocks noGrp="1"/>
          </p:cNvGraphicFramePr>
          <p:nvPr>
            <p:ph idx="1"/>
            <p:extLst>
              <p:ext uri="{D42A27DB-BD31-4B8C-83A1-F6EECF244321}">
                <p14:modId xmlns:p14="http://schemas.microsoft.com/office/powerpoint/2010/main" val="3649354157"/>
              </p:ext>
            </p:extLst>
          </p:nvPr>
        </p:nvGraphicFramePr>
        <p:xfrm>
          <a:off x="2708367" y="1570665"/>
          <a:ext cx="6775266" cy="4458568"/>
        </p:xfrm>
        <a:graphic>
          <a:graphicData uri="http://schemas.openxmlformats.org/drawingml/2006/table">
            <a:tbl>
              <a:tblPr firstRow="1" bandRow="1">
                <a:tableStyleId>{5C22544A-7EE6-4342-B048-85BDC9FD1C3A}</a:tableStyleId>
              </a:tblPr>
              <a:tblGrid>
                <a:gridCol w="2321700">
                  <a:extLst>
                    <a:ext uri="{9D8B030D-6E8A-4147-A177-3AD203B41FA5}">
                      <a16:colId xmlns:a16="http://schemas.microsoft.com/office/drawing/2014/main" val="3944051112"/>
                    </a:ext>
                  </a:extLst>
                </a:gridCol>
                <a:gridCol w="2252233">
                  <a:extLst>
                    <a:ext uri="{9D8B030D-6E8A-4147-A177-3AD203B41FA5}">
                      <a16:colId xmlns:a16="http://schemas.microsoft.com/office/drawing/2014/main" val="2539984600"/>
                    </a:ext>
                  </a:extLst>
                </a:gridCol>
                <a:gridCol w="2201333">
                  <a:extLst>
                    <a:ext uri="{9D8B030D-6E8A-4147-A177-3AD203B41FA5}">
                      <a16:colId xmlns:a16="http://schemas.microsoft.com/office/drawing/2014/main" val="1602541854"/>
                    </a:ext>
                  </a:extLst>
                </a:gridCol>
              </a:tblGrid>
              <a:tr h="596172">
                <a:tc>
                  <a:txBody>
                    <a:bodyPr/>
                    <a:lstStyle/>
                    <a:p>
                      <a:endParaRPr lang="en-GB" dirty="0"/>
                    </a:p>
                  </a:txBody>
                  <a:tcPr/>
                </a:tc>
                <a:tc>
                  <a:txBody>
                    <a:bodyPr/>
                    <a:lstStyle/>
                    <a:p>
                      <a:pPr algn="ctr"/>
                      <a:r>
                        <a:rPr lang="en-GB" dirty="0"/>
                        <a:t>Q1</a:t>
                      </a:r>
                    </a:p>
                  </a:txBody>
                  <a:tcPr/>
                </a:tc>
                <a:tc>
                  <a:txBody>
                    <a:bodyPr/>
                    <a:lstStyle/>
                    <a:p>
                      <a:pPr algn="ctr"/>
                      <a:r>
                        <a:rPr lang="en-GB" dirty="0"/>
                        <a:t>Q2</a:t>
                      </a:r>
                    </a:p>
                  </a:txBody>
                  <a:tcPr/>
                </a:tc>
                <a:extLst>
                  <a:ext uri="{0D108BD9-81ED-4DB2-BD59-A6C34878D82A}">
                    <a16:rowId xmlns:a16="http://schemas.microsoft.com/office/drawing/2014/main" val="3036556188"/>
                  </a:ext>
                </a:extLst>
              </a:tr>
              <a:tr h="833918">
                <a:tc>
                  <a:txBody>
                    <a:bodyPr/>
                    <a:lstStyle/>
                    <a:p>
                      <a:r>
                        <a:rPr lang="en-GB" b="1" dirty="0"/>
                        <a:t>Norovirus/Diarrhoea &amp; Vomiting (D&amp;V)</a:t>
                      </a:r>
                    </a:p>
                  </a:txBody>
                  <a:tcPr/>
                </a:tc>
                <a:tc>
                  <a:txBody>
                    <a:bodyPr/>
                    <a:lstStyle/>
                    <a:p>
                      <a:pPr algn="ctr"/>
                      <a:endParaRPr lang="en-GB" dirty="0"/>
                    </a:p>
                    <a:p>
                      <a:pPr algn="ctr"/>
                      <a:r>
                        <a:rPr lang="en-GB" dirty="0"/>
                        <a:t>41</a:t>
                      </a:r>
                    </a:p>
                  </a:txBody>
                  <a:tcPr/>
                </a:tc>
                <a:tc>
                  <a:txBody>
                    <a:bodyPr/>
                    <a:lstStyle/>
                    <a:p>
                      <a:pPr algn="ctr"/>
                      <a:endParaRPr lang="en-GB" dirty="0"/>
                    </a:p>
                    <a:p>
                      <a:pPr algn="ctr"/>
                      <a:r>
                        <a:rPr lang="en-GB" dirty="0"/>
                        <a:t>19</a:t>
                      </a:r>
                    </a:p>
                  </a:txBody>
                  <a:tcPr/>
                </a:tc>
                <a:extLst>
                  <a:ext uri="{0D108BD9-81ED-4DB2-BD59-A6C34878D82A}">
                    <a16:rowId xmlns:a16="http://schemas.microsoft.com/office/drawing/2014/main" val="4063330977"/>
                  </a:ext>
                </a:extLst>
              </a:tr>
              <a:tr h="596172">
                <a:tc>
                  <a:txBody>
                    <a:bodyPr/>
                    <a:lstStyle/>
                    <a:p>
                      <a:r>
                        <a:rPr lang="en-GB" b="1" dirty="0"/>
                        <a:t>Scabies </a:t>
                      </a:r>
                    </a:p>
                    <a:p>
                      <a:endParaRPr lang="en-GB" b="1" dirty="0"/>
                    </a:p>
                  </a:txBody>
                  <a:tcPr/>
                </a:tc>
                <a:tc>
                  <a:txBody>
                    <a:bodyPr/>
                    <a:lstStyle/>
                    <a:p>
                      <a:pPr algn="ctr"/>
                      <a:endParaRPr lang="en-GB" dirty="0"/>
                    </a:p>
                    <a:p>
                      <a:pPr algn="ctr"/>
                      <a:r>
                        <a:rPr lang="en-GB" dirty="0"/>
                        <a:t>19</a:t>
                      </a:r>
                    </a:p>
                  </a:txBody>
                  <a:tcPr/>
                </a:tc>
                <a:tc>
                  <a:txBody>
                    <a:bodyPr/>
                    <a:lstStyle/>
                    <a:p>
                      <a:pPr algn="ctr"/>
                      <a:endParaRPr lang="en-GB" dirty="0"/>
                    </a:p>
                    <a:p>
                      <a:pPr algn="ctr"/>
                      <a:r>
                        <a:rPr lang="en-GB" dirty="0"/>
                        <a:t>30</a:t>
                      </a:r>
                    </a:p>
                  </a:txBody>
                  <a:tcPr/>
                </a:tc>
                <a:extLst>
                  <a:ext uri="{0D108BD9-81ED-4DB2-BD59-A6C34878D82A}">
                    <a16:rowId xmlns:a16="http://schemas.microsoft.com/office/drawing/2014/main" val="1090365373"/>
                  </a:ext>
                </a:extLst>
              </a:tr>
              <a:tr h="596172">
                <a:tc>
                  <a:txBody>
                    <a:bodyPr/>
                    <a:lstStyle/>
                    <a:p>
                      <a:r>
                        <a:rPr lang="en-GB" b="1" dirty="0"/>
                        <a:t>COVID-19</a:t>
                      </a:r>
                    </a:p>
                    <a:p>
                      <a:endParaRPr lang="en-GB" b="1" dirty="0"/>
                    </a:p>
                  </a:txBody>
                  <a:tcPr/>
                </a:tc>
                <a:tc>
                  <a:txBody>
                    <a:bodyPr/>
                    <a:lstStyle/>
                    <a:p>
                      <a:pPr algn="ctr"/>
                      <a:endParaRPr lang="en-GB" dirty="0"/>
                    </a:p>
                    <a:p>
                      <a:pPr algn="ctr"/>
                      <a:r>
                        <a:rPr lang="en-GB" dirty="0"/>
                        <a:t>8</a:t>
                      </a:r>
                    </a:p>
                  </a:txBody>
                  <a:tcPr/>
                </a:tc>
                <a:tc>
                  <a:txBody>
                    <a:bodyPr/>
                    <a:lstStyle/>
                    <a:p>
                      <a:pPr algn="ctr"/>
                      <a:endParaRPr lang="en-GB" dirty="0"/>
                    </a:p>
                    <a:p>
                      <a:pPr algn="ctr"/>
                      <a:r>
                        <a:rPr lang="en-GB" dirty="0"/>
                        <a:t>19</a:t>
                      </a:r>
                    </a:p>
                  </a:txBody>
                  <a:tcPr/>
                </a:tc>
                <a:extLst>
                  <a:ext uri="{0D108BD9-81ED-4DB2-BD59-A6C34878D82A}">
                    <a16:rowId xmlns:a16="http://schemas.microsoft.com/office/drawing/2014/main" val="4015970544"/>
                  </a:ext>
                </a:extLst>
              </a:tr>
              <a:tr h="833918">
                <a:tc>
                  <a:txBody>
                    <a:bodyPr/>
                    <a:lstStyle/>
                    <a:p>
                      <a:r>
                        <a:rPr lang="en-GB" b="1" dirty="0"/>
                        <a:t>Acute Respiratory Infections</a:t>
                      </a:r>
                    </a:p>
                  </a:txBody>
                  <a:tcPr/>
                </a:tc>
                <a:tc>
                  <a:txBody>
                    <a:bodyPr/>
                    <a:lstStyle/>
                    <a:p>
                      <a:pPr algn="ctr"/>
                      <a:endParaRPr lang="en-GB" dirty="0"/>
                    </a:p>
                    <a:p>
                      <a:pPr algn="ctr"/>
                      <a:r>
                        <a:rPr lang="en-GB" dirty="0"/>
                        <a:t>16</a:t>
                      </a:r>
                    </a:p>
                  </a:txBody>
                  <a:tcPr/>
                </a:tc>
                <a:tc>
                  <a:txBody>
                    <a:bodyPr/>
                    <a:lstStyle/>
                    <a:p>
                      <a:pPr algn="ctr"/>
                      <a:endParaRPr lang="en-GB" dirty="0"/>
                    </a:p>
                    <a:p>
                      <a:pPr algn="ctr"/>
                      <a:r>
                        <a:rPr lang="en-GB" dirty="0"/>
                        <a:t>11</a:t>
                      </a:r>
                    </a:p>
                  </a:txBody>
                  <a:tcPr/>
                </a:tc>
                <a:extLst>
                  <a:ext uri="{0D108BD9-81ED-4DB2-BD59-A6C34878D82A}">
                    <a16:rowId xmlns:a16="http://schemas.microsoft.com/office/drawing/2014/main" val="3667671255"/>
                  </a:ext>
                </a:extLst>
              </a:tr>
              <a:tr h="596172">
                <a:tc>
                  <a:txBody>
                    <a:bodyPr/>
                    <a:lstStyle/>
                    <a:p>
                      <a:endParaRPr lang="en-GB" b="1" dirty="0"/>
                    </a:p>
                    <a:p>
                      <a:r>
                        <a:rPr lang="en-GB" b="1"/>
                        <a:t>TOTAL</a:t>
                      </a:r>
                      <a:endParaRPr lang="en-GB" dirty="0"/>
                    </a:p>
                    <a:p>
                      <a:endParaRPr lang="en-GB" dirty="0"/>
                    </a:p>
                  </a:txBody>
                  <a:tcPr/>
                </a:tc>
                <a:tc>
                  <a:txBody>
                    <a:bodyPr/>
                    <a:lstStyle/>
                    <a:p>
                      <a:pPr algn="ctr"/>
                      <a:endParaRPr lang="en-GB" b="1" dirty="0"/>
                    </a:p>
                    <a:p>
                      <a:pPr algn="ctr"/>
                      <a:r>
                        <a:rPr lang="en-GB" b="1" dirty="0"/>
                        <a:t>84</a:t>
                      </a:r>
                    </a:p>
                  </a:txBody>
                  <a:tcPr/>
                </a:tc>
                <a:tc>
                  <a:txBody>
                    <a:bodyPr/>
                    <a:lstStyle/>
                    <a:p>
                      <a:pPr algn="ctr"/>
                      <a:endParaRPr lang="en-GB" b="1" dirty="0"/>
                    </a:p>
                    <a:p>
                      <a:pPr algn="ctr"/>
                      <a:r>
                        <a:rPr lang="en-GB" b="1" dirty="0"/>
                        <a:t>79</a:t>
                      </a:r>
                    </a:p>
                  </a:txBody>
                  <a:tcPr/>
                </a:tc>
                <a:extLst>
                  <a:ext uri="{0D108BD9-81ED-4DB2-BD59-A6C34878D82A}">
                    <a16:rowId xmlns:a16="http://schemas.microsoft.com/office/drawing/2014/main" val="1661263709"/>
                  </a:ext>
                </a:extLst>
              </a:tr>
            </a:tbl>
          </a:graphicData>
        </a:graphic>
      </p:graphicFrame>
    </p:spTree>
    <p:extLst>
      <p:ext uri="{BB962C8B-B14F-4D97-AF65-F5344CB8AC3E}">
        <p14:creationId xmlns:p14="http://schemas.microsoft.com/office/powerpoint/2010/main" val="756817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605E-7D98-2373-6435-E2E94FD94985}"/>
              </a:ext>
            </a:extLst>
          </p:cNvPr>
          <p:cNvSpPr>
            <a:spLocks noGrp="1"/>
          </p:cNvSpPr>
          <p:nvPr>
            <p:ph type="title"/>
          </p:nvPr>
        </p:nvSpPr>
        <p:spPr>
          <a:xfrm>
            <a:off x="838199" y="365125"/>
            <a:ext cx="11066755" cy="1325563"/>
          </a:xfrm>
        </p:spPr>
        <p:txBody>
          <a:bodyPr>
            <a:noAutofit/>
          </a:bodyPr>
          <a:lstStyle/>
          <a:p>
            <a:r>
              <a:rPr lang="en-GB" b="1" dirty="0">
                <a:latin typeface="Arial" panose="020B0604020202020204" pitchFamily="34" charset="0"/>
                <a:cs typeface="Arial" panose="020B0604020202020204" pitchFamily="34" charset="0"/>
              </a:rPr>
              <a:t>Outbreak management- what is your role?</a:t>
            </a:r>
          </a:p>
        </p:txBody>
      </p:sp>
      <p:graphicFrame>
        <p:nvGraphicFramePr>
          <p:cNvPr id="6" name="TextBox 3">
            <a:extLst>
              <a:ext uri="{FF2B5EF4-FFF2-40B4-BE49-F238E27FC236}">
                <a16:creationId xmlns:a16="http://schemas.microsoft.com/office/drawing/2014/main" id="{A573C50C-BCEE-9E44-AEC4-858F64CBF7BD}"/>
              </a:ext>
            </a:extLst>
          </p:cNvPr>
          <p:cNvGraphicFramePr/>
          <p:nvPr/>
        </p:nvGraphicFramePr>
        <p:xfrm>
          <a:off x="696157" y="1690688"/>
          <a:ext cx="9797249" cy="3940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4975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fferent colored organizers">
            <a:extLst>
              <a:ext uri="{FF2B5EF4-FFF2-40B4-BE49-F238E27FC236}">
                <a16:creationId xmlns:a16="http://schemas.microsoft.com/office/drawing/2014/main" id="{DE19B076-E6A8-7A3C-7CAC-315EB05A8B52}"/>
              </a:ext>
            </a:extLst>
          </p:cNvPr>
          <p:cNvPicPr>
            <a:picLocks noChangeAspect="1"/>
          </p:cNvPicPr>
          <p:nvPr/>
        </p:nvPicPr>
        <p:blipFill>
          <a:blip r:embed="rId3">
            <a:extLst>
              <a:ext uri="{28A0092B-C50C-407E-A947-70E740481C1C}">
                <a14:useLocalDpi xmlns:a14="http://schemas.microsoft.com/office/drawing/2010/main" val="0"/>
              </a:ext>
            </a:extLst>
          </a:blip>
          <a:srcRect l="8038" r="6659" b="1"/>
          <a:stretch>
            <a:fillRect/>
          </a:stretch>
        </p:blipFill>
        <p:spPr>
          <a:xfrm>
            <a:off x="6620926" y="1557619"/>
            <a:ext cx="4907237" cy="3480355"/>
          </a:xfrm>
          <a:prstGeom prst="rect">
            <a:avLst/>
          </a:prstGeom>
        </p:spPr>
      </p:pic>
      <p:sp>
        <p:nvSpPr>
          <p:cNvPr id="2" name="Title 1">
            <a:extLst>
              <a:ext uri="{FF2B5EF4-FFF2-40B4-BE49-F238E27FC236}">
                <a16:creationId xmlns:a16="http://schemas.microsoft.com/office/drawing/2014/main" id="{F40026C3-553B-788F-C3D1-D91E2D0331C5}"/>
              </a:ext>
            </a:extLst>
          </p:cNvPr>
          <p:cNvSpPr>
            <a:spLocks noGrp="1"/>
          </p:cNvSpPr>
          <p:nvPr>
            <p:ph type="title"/>
          </p:nvPr>
        </p:nvSpPr>
        <p:spPr>
          <a:xfrm>
            <a:off x="3615069" y="-17647"/>
            <a:ext cx="4074422" cy="1899912"/>
          </a:xfrm>
        </p:spPr>
        <p:txBody>
          <a:bodyPr>
            <a:normAutofit/>
          </a:bodyPr>
          <a:lstStyle/>
          <a:p>
            <a:pPr algn="ctr"/>
            <a:r>
              <a:rPr lang="en-GB" b="1" dirty="0">
                <a:latin typeface="Calibri" panose="020F0502020204030204" pitchFamily="34" charset="0"/>
                <a:ea typeface="Calibri" panose="020F0502020204030204" pitchFamily="34" charset="0"/>
                <a:cs typeface="Calibri" panose="020F0502020204030204" pitchFamily="34" charset="0"/>
              </a:rPr>
              <a:t>Outbreak File</a:t>
            </a:r>
          </a:p>
        </p:txBody>
      </p:sp>
      <p:sp>
        <p:nvSpPr>
          <p:cNvPr id="3" name="Content Placeholder 2">
            <a:extLst>
              <a:ext uri="{FF2B5EF4-FFF2-40B4-BE49-F238E27FC236}">
                <a16:creationId xmlns:a16="http://schemas.microsoft.com/office/drawing/2014/main" id="{86BCFBF2-AF0D-DDBD-4137-A9A70DBCFFE1}"/>
              </a:ext>
            </a:extLst>
          </p:cNvPr>
          <p:cNvSpPr>
            <a:spLocks noGrp="1"/>
          </p:cNvSpPr>
          <p:nvPr>
            <p:ph idx="1"/>
          </p:nvPr>
        </p:nvSpPr>
        <p:spPr>
          <a:xfrm>
            <a:off x="663837" y="1557619"/>
            <a:ext cx="5295333" cy="3742762"/>
          </a:xfrm>
        </p:spPr>
        <p:txBody>
          <a:bodyPr>
            <a:normAutofit fontScale="92500" lnSpcReduction="20000"/>
          </a:bodyPr>
          <a:lstStyle/>
          <a:p>
            <a:r>
              <a:rPr lang="en-GB" dirty="0">
                <a:latin typeface="Calibri" panose="020F0502020204030204" pitchFamily="34" charset="0"/>
                <a:ea typeface="Calibri" panose="020F0502020204030204" pitchFamily="34" charset="0"/>
                <a:cs typeface="Calibri" panose="020F0502020204030204" pitchFamily="34" charset="0"/>
              </a:rPr>
              <a:t>Contact page</a:t>
            </a:r>
          </a:p>
          <a:p>
            <a:r>
              <a:rPr lang="en-GB" dirty="0">
                <a:latin typeface="Calibri" panose="020F0502020204030204" pitchFamily="34" charset="0"/>
                <a:ea typeface="Calibri" panose="020F0502020204030204" pitchFamily="34" charset="0"/>
                <a:cs typeface="Calibri" panose="020F0502020204030204" pitchFamily="34" charset="0"/>
              </a:rPr>
              <a:t>Latest guidance- ARI pack, D&amp;V, Scabies</a:t>
            </a:r>
          </a:p>
          <a:p>
            <a:r>
              <a:rPr lang="en-GB" dirty="0">
                <a:latin typeface="Calibri" panose="020F0502020204030204" pitchFamily="34" charset="0"/>
                <a:ea typeface="Calibri" panose="020F0502020204030204" pitchFamily="34" charset="0"/>
                <a:cs typeface="Calibri" panose="020F0502020204030204" pitchFamily="34" charset="0"/>
              </a:rPr>
              <a:t>Blank line list forms</a:t>
            </a:r>
          </a:p>
          <a:p>
            <a:r>
              <a:rPr lang="en-GB" dirty="0">
                <a:latin typeface="Calibri" panose="020F0502020204030204" pitchFamily="34" charset="0"/>
                <a:ea typeface="Calibri" panose="020F0502020204030204" pitchFamily="34" charset="0"/>
                <a:cs typeface="Calibri" panose="020F0502020204030204" pitchFamily="34" charset="0"/>
              </a:rPr>
              <a:t>Communication sheets (internal and external)</a:t>
            </a:r>
          </a:p>
          <a:p>
            <a:r>
              <a:rPr lang="en-GB" dirty="0">
                <a:latin typeface="Calibri" panose="020F0502020204030204" pitchFamily="34" charset="0"/>
                <a:ea typeface="Calibri" panose="020F0502020204030204" pitchFamily="34" charset="0"/>
                <a:cs typeface="Calibri" panose="020F0502020204030204" pitchFamily="34" charset="0"/>
              </a:rPr>
              <a:t>Reflection sheet</a:t>
            </a:r>
          </a:p>
          <a:p>
            <a:r>
              <a:rPr lang="en-GB" dirty="0">
                <a:latin typeface="Calibri" panose="020F0502020204030204" pitchFamily="34" charset="0"/>
                <a:ea typeface="Calibri" panose="020F0502020204030204" pitchFamily="34" charset="0"/>
                <a:cs typeface="Calibri" panose="020F0502020204030204" pitchFamily="34" charset="0"/>
              </a:rPr>
              <a:t>Blank touch point cleaning schedules</a:t>
            </a:r>
          </a:p>
          <a:p>
            <a:r>
              <a:rPr lang="en-GB" dirty="0">
                <a:latin typeface="Calibri" panose="020F0502020204030204" pitchFamily="34" charset="0"/>
                <a:ea typeface="Calibri" panose="020F0502020204030204" pitchFamily="34" charset="0"/>
                <a:cs typeface="Calibri" panose="020F0502020204030204" pitchFamily="34" charset="0"/>
              </a:rPr>
              <a:t>Should be to hand when IPC phone</a:t>
            </a:r>
          </a:p>
          <a:p>
            <a:endParaRPr lang="en-GB" sz="2000" dirty="0"/>
          </a:p>
        </p:txBody>
      </p:sp>
    </p:spTree>
    <p:extLst>
      <p:ext uri="{BB962C8B-B14F-4D97-AF65-F5344CB8AC3E}">
        <p14:creationId xmlns:p14="http://schemas.microsoft.com/office/powerpoint/2010/main" val="3070650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C1630-A1E2-6B07-A7B3-EECE3BCB5F9C}"/>
              </a:ext>
            </a:extLst>
          </p:cNvPr>
          <p:cNvSpPr>
            <a:spLocks noGrp="1"/>
          </p:cNvSpPr>
          <p:nvPr>
            <p:ph type="title"/>
          </p:nvPr>
        </p:nvSpPr>
        <p:spPr>
          <a:xfrm>
            <a:off x="838200" y="365125"/>
            <a:ext cx="10515600" cy="1325563"/>
          </a:xfrm>
        </p:spPr>
        <p:txBody>
          <a:bodyPr anchor="ctr">
            <a:normAutofit/>
          </a:bodyPr>
          <a:lstStyle/>
          <a:p>
            <a:pPr algn="ctr"/>
            <a:r>
              <a:rPr lang="en-GB" b="1" dirty="0">
                <a:latin typeface="+mn-lt"/>
              </a:rPr>
              <a:t>Line Lists</a:t>
            </a:r>
          </a:p>
        </p:txBody>
      </p:sp>
      <p:sp>
        <p:nvSpPr>
          <p:cNvPr id="3" name="Content Placeholder 2">
            <a:extLst>
              <a:ext uri="{FF2B5EF4-FFF2-40B4-BE49-F238E27FC236}">
                <a16:creationId xmlns:a16="http://schemas.microsoft.com/office/drawing/2014/main" id="{6EE50510-3C38-9DB1-9435-DD17C23DFA84}"/>
              </a:ext>
            </a:extLst>
          </p:cNvPr>
          <p:cNvSpPr>
            <a:spLocks noGrp="1"/>
          </p:cNvSpPr>
          <p:nvPr>
            <p:ph sz="half" idx="1"/>
          </p:nvPr>
        </p:nvSpPr>
        <p:spPr>
          <a:xfrm>
            <a:off x="838200" y="1825625"/>
            <a:ext cx="5181600" cy="4061467"/>
          </a:xfrm>
        </p:spPr>
        <p:txBody>
          <a:bodyPr>
            <a:normAutofit/>
          </a:bodyPr>
          <a:lstStyle/>
          <a:p>
            <a:pPr marL="0" indent="0">
              <a:spcAft>
                <a:spcPts val="600"/>
              </a:spcAft>
              <a:buNone/>
            </a:pPr>
            <a:r>
              <a:rPr lang="en-GB" dirty="0"/>
              <a:t>A line list is a table that contains key information about each case in an outbreak, with each row representing a case and each column representing a variable such as demographic, clinical and epidemiologic information (e.g., risk factors and exposures). </a:t>
            </a:r>
          </a:p>
        </p:txBody>
      </p:sp>
      <p:pic>
        <p:nvPicPr>
          <p:cNvPr id="4" name="Picture 3">
            <a:extLst>
              <a:ext uri="{FF2B5EF4-FFF2-40B4-BE49-F238E27FC236}">
                <a16:creationId xmlns:a16="http://schemas.microsoft.com/office/drawing/2014/main" id="{6ACA12F9-CEB9-C8B9-A6E5-F02A2A29D58E}"/>
              </a:ext>
            </a:extLst>
          </p:cNvPr>
          <p:cNvPicPr>
            <a:picLocks noChangeAspect="1"/>
          </p:cNvPicPr>
          <p:nvPr/>
        </p:nvPicPr>
        <p:blipFill>
          <a:blip r:embed="rId3"/>
          <a:stretch>
            <a:fillRect/>
          </a:stretch>
        </p:blipFill>
        <p:spPr>
          <a:xfrm>
            <a:off x="6172200" y="2515620"/>
            <a:ext cx="5181600" cy="2681477"/>
          </a:xfrm>
          <a:prstGeom prst="rect">
            <a:avLst/>
          </a:prstGeom>
          <a:noFill/>
        </p:spPr>
      </p:pic>
      <p:pic>
        <p:nvPicPr>
          <p:cNvPr id="5" name="Picture 4">
            <a:extLst>
              <a:ext uri="{FF2B5EF4-FFF2-40B4-BE49-F238E27FC236}">
                <a16:creationId xmlns:a16="http://schemas.microsoft.com/office/drawing/2014/main" id="{9CA208AE-241B-FF89-7E41-1AA24CEBB74C}"/>
              </a:ext>
            </a:extLst>
          </p:cNvPr>
          <p:cNvPicPr>
            <a:picLocks noChangeAspect="1"/>
          </p:cNvPicPr>
          <p:nvPr/>
        </p:nvPicPr>
        <p:blipFill>
          <a:blip r:embed="rId4"/>
          <a:stretch>
            <a:fillRect/>
          </a:stretch>
        </p:blipFill>
        <p:spPr>
          <a:xfrm>
            <a:off x="10387810" y="5622706"/>
            <a:ext cx="1304657" cy="798645"/>
          </a:xfrm>
          <a:prstGeom prst="rect">
            <a:avLst/>
          </a:prstGeom>
        </p:spPr>
      </p:pic>
    </p:spTree>
    <p:extLst>
      <p:ext uri="{BB962C8B-B14F-4D97-AF65-F5344CB8AC3E}">
        <p14:creationId xmlns:p14="http://schemas.microsoft.com/office/powerpoint/2010/main" val="3987081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078AD-B23A-0111-8E96-28B4C1ADE64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E4C2D99-E8E0-4806-0B95-9E14D1634E17}"/>
              </a:ext>
            </a:extLst>
          </p:cNvPr>
          <p:cNvSpPr txBox="1"/>
          <p:nvPr/>
        </p:nvSpPr>
        <p:spPr>
          <a:xfrm>
            <a:off x="7051894" y="223092"/>
            <a:ext cx="4633081" cy="5870734"/>
          </a:xfrm>
          <a:prstGeom prst="rect">
            <a:avLst/>
          </a:prstGeom>
          <a:solidFill>
            <a:srgbClr val="FCEFE8"/>
          </a:solidFill>
          <a:ln w="38100">
            <a:solidFill>
              <a:srgbClr val="FF0000"/>
            </a:solidFill>
          </a:ln>
        </p:spPr>
        <p:txBody>
          <a:bodyPr wrap="square" rtlCol="0">
            <a:spAutoFit/>
          </a:bodyPr>
          <a:lstStyle/>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a:p>
            <a:pPr algn="ctr"/>
            <a:endParaRPr lang="en-GB" sz="1100" dirty="0">
              <a:latin typeface="Calibri" panose="020F0502020204030204" pitchFamily="34" charset="0"/>
              <a:ea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5A698130-1E18-14A3-3B3C-5E4977605E91}"/>
              </a:ext>
            </a:extLst>
          </p:cNvPr>
          <p:cNvGrpSpPr/>
          <p:nvPr/>
        </p:nvGrpSpPr>
        <p:grpSpPr>
          <a:xfrm>
            <a:off x="106004" y="5709220"/>
            <a:ext cx="12007768" cy="1114602"/>
            <a:chOff x="94389" y="5777941"/>
            <a:chExt cx="12007768" cy="1114602"/>
          </a:xfrm>
        </p:grpSpPr>
        <p:pic>
          <p:nvPicPr>
            <p:cNvPr id="16" name="Picture 15">
              <a:extLst>
                <a:ext uri="{FF2B5EF4-FFF2-40B4-BE49-F238E27FC236}">
                  <a16:creationId xmlns:a16="http://schemas.microsoft.com/office/drawing/2014/main" id="{90AE37D3-4737-FDDD-996F-F22FC7B6897E}"/>
                </a:ext>
              </a:extLst>
            </p:cNvPr>
            <p:cNvPicPr>
              <a:picLocks noChangeAspect="1"/>
            </p:cNvPicPr>
            <p:nvPr/>
          </p:nvPicPr>
          <p:blipFill>
            <a:blip r:embed="rId3"/>
            <a:srcRect l="271" r="61310"/>
            <a:stretch>
              <a:fillRect/>
            </a:stretch>
          </p:blipFill>
          <p:spPr>
            <a:xfrm>
              <a:off x="94389" y="5789959"/>
              <a:ext cx="1853283" cy="906747"/>
            </a:xfrm>
            <a:prstGeom prst="rect">
              <a:avLst/>
            </a:prstGeom>
          </p:spPr>
        </p:pic>
        <p:cxnSp>
          <p:nvCxnSpPr>
            <p:cNvPr id="18" name="Straight Connector 17">
              <a:extLst>
                <a:ext uri="{FF2B5EF4-FFF2-40B4-BE49-F238E27FC236}">
                  <a16:creationId xmlns:a16="http://schemas.microsoft.com/office/drawing/2014/main" id="{6B1F1CF5-9340-328C-DE47-E22090D50458}"/>
                </a:ext>
              </a:extLst>
            </p:cNvPr>
            <p:cNvCxnSpPr>
              <a:cxnSpLocks/>
            </p:cNvCxnSpPr>
            <p:nvPr/>
          </p:nvCxnSpPr>
          <p:spPr>
            <a:xfrm>
              <a:off x="1810512" y="6253486"/>
              <a:ext cx="9281160" cy="1010"/>
            </a:xfrm>
            <a:prstGeom prst="line">
              <a:avLst/>
            </a:prstGeom>
            <a:ln w="38100">
              <a:solidFill>
                <a:srgbClr val="005A79"/>
              </a:solidFill>
            </a:ln>
          </p:spPr>
          <p:style>
            <a:lnRef idx="2">
              <a:schemeClr val="accent1"/>
            </a:lnRef>
            <a:fillRef idx="0">
              <a:schemeClr val="accent1"/>
            </a:fillRef>
            <a:effectRef idx="1">
              <a:schemeClr val="accent1"/>
            </a:effectRef>
            <a:fontRef idx="minor">
              <a:schemeClr val="tx1"/>
            </a:fontRef>
          </p:style>
        </p:cxnSp>
        <p:pic>
          <p:nvPicPr>
            <p:cNvPr id="20" name="Picture 2" descr="Icon&#10;&#10;Description automatically generated with low confidence">
              <a:extLst>
                <a:ext uri="{FF2B5EF4-FFF2-40B4-BE49-F238E27FC236}">
                  <a16:creationId xmlns:a16="http://schemas.microsoft.com/office/drawing/2014/main" id="{4FD868B8-012B-3C0B-769D-BEFD0B3F3A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721" r="53178"/>
            <a:stretch>
              <a:fillRect/>
            </a:stretch>
          </p:blipFill>
          <p:spPr bwMode="auto">
            <a:xfrm>
              <a:off x="2911773" y="5777941"/>
              <a:ext cx="781372" cy="10134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con&#10;&#10;Description automatically generated with low confidence">
              <a:extLst>
                <a:ext uri="{FF2B5EF4-FFF2-40B4-BE49-F238E27FC236}">
                  <a16:creationId xmlns:a16="http://schemas.microsoft.com/office/drawing/2014/main" id="{1C167680-0691-F297-50A1-F79A386D39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152"/>
            <a:stretch>
              <a:fillRect/>
            </a:stretch>
          </p:blipFill>
          <p:spPr bwMode="auto">
            <a:xfrm>
              <a:off x="10644192" y="6164810"/>
              <a:ext cx="1457965" cy="72773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7E34757D-2908-E52E-2BD1-1DFCA6BC5E23}"/>
              </a:ext>
            </a:extLst>
          </p:cNvPr>
          <p:cNvSpPr txBox="1"/>
          <p:nvPr/>
        </p:nvSpPr>
        <p:spPr>
          <a:xfrm>
            <a:off x="607343" y="6304019"/>
            <a:ext cx="9029116"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GERMS (2021) established by Lancashire County Council’s Infection Prevention &amp; Control Team.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contact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infectionprevention@lancashire.gov.uk</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permission to use and for acknowledgment</a:t>
            </a: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E7C10153-269F-9285-0959-7970FCBEFA04}"/>
              </a:ext>
            </a:extLst>
          </p:cNvPr>
          <p:cNvSpPr txBox="1"/>
          <p:nvPr/>
        </p:nvSpPr>
        <p:spPr>
          <a:xfrm>
            <a:off x="3410034" y="207704"/>
            <a:ext cx="3517617" cy="5857806"/>
          </a:xfrm>
          <a:prstGeom prst="rect">
            <a:avLst/>
          </a:prstGeom>
          <a:solidFill>
            <a:srgbClr val="CCFFCC">
              <a:alpha val="23137"/>
            </a:srgbClr>
          </a:solidFill>
          <a:ln w="38100">
            <a:solidFill>
              <a:srgbClr val="47D45A"/>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Standard IPC Precautions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t>
            </a: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infections/outbreaks, commence a line list of those who are symptomatic and those who are a contact and implement the 10 standard infection control precautions (SICPs):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Service user placement/assessment of infection risk</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 hygiene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Respiratory and cough hygiene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Personal protective equipment (PPE)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 management of the care environment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 management of care equipment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 management of healthcare linen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 management of blood and body fluids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 disposal of waste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Occupational safety/managing prevention of exposure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9" name="Group 18">
            <a:extLst>
              <a:ext uri="{FF2B5EF4-FFF2-40B4-BE49-F238E27FC236}">
                <a16:creationId xmlns:a16="http://schemas.microsoft.com/office/drawing/2014/main" id="{AF68150D-4876-3DBB-7172-8C6BA5B0EF7A}"/>
              </a:ext>
            </a:extLst>
          </p:cNvPr>
          <p:cNvGrpSpPr/>
          <p:nvPr/>
        </p:nvGrpSpPr>
        <p:grpSpPr>
          <a:xfrm>
            <a:off x="346588" y="259304"/>
            <a:ext cx="2837555" cy="5538141"/>
            <a:chOff x="557224" y="200350"/>
            <a:chExt cx="3208703" cy="6373313"/>
          </a:xfrm>
        </p:grpSpPr>
        <p:grpSp>
          <p:nvGrpSpPr>
            <p:cNvPr id="53" name="Group 52">
              <a:extLst>
                <a:ext uri="{FF2B5EF4-FFF2-40B4-BE49-F238E27FC236}">
                  <a16:creationId xmlns:a16="http://schemas.microsoft.com/office/drawing/2014/main" id="{B3A9102B-B4F1-10E7-0A41-FBEF7B027702}"/>
                </a:ext>
              </a:extLst>
            </p:cNvPr>
            <p:cNvGrpSpPr/>
            <p:nvPr/>
          </p:nvGrpSpPr>
          <p:grpSpPr>
            <a:xfrm>
              <a:off x="557224" y="200350"/>
              <a:ext cx="3201299" cy="1229365"/>
              <a:chOff x="521208" y="428235"/>
              <a:chExt cx="3337560" cy="1281693"/>
            </a:xfrm>
          </p:grpSpPr>
          <p:sp>
            <p:nvSpPr>
              <p:cNvPr id="51" name="Rectangle: Rounded Corners 50">
                <a:extLst>
                  <a:ext uri="{FF2B5EF4-FFF2-40B4-BE49-F238E27FC236}">
                    <a16:creationId xmlns:a16="http://schemas.microsoft.com/office/drawing/2014/main" id="{176777F0-FB10-A861-3507-557A158BBF14}"/>
                  </a:ext>
                </a:extLst>
              </p:cNvPr>
              <p:cNvSpPr/>
              <p:nvPr/>
            </p:nvSpPr>
            <p:spPr>
              <a:xfrm>
                <a:off x="941832" y="428235"/>
                <a:ext cx="2916936" cy="1281693"/>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astrointestinal</a:t>
                </a:r>
              </a:p>
            </p:txBody>
          </p:sp>
          <p:sp>
            <p:nvSpPr>
              <p:cNvPr id="52" name="Rectangle: Rounded Corners 51">
                <a:extLst>
                  <a:ext uri="{FF2B5EF4-FFF2-40B4-BE49-F238E27FC236}">
                    <a16:creationId xmlns:a16="http://schemas.microsoft.com/office/drawing/2014/main" id="{CEFF547B-227D-6AE5-3675-39D92008E712}"/>
                  </a:ext>
                </a:extLst>
              </p:cNvPr>
              <p:cNvSpPr/>
              <p:nvPr/>
            </p:nvSpPr>
            <p:spPr>
              <a:xfrm>
                <a:off x="521208" y="429768"/>
                <a:ext cx="923544" cy="1280160"/>
              </a:xfrm>
              <a:prstGeom prst="roundRect">
                <a:avLst/>
              </a:prstGeom>
              <a:solidFill>
                <a:srgbClr val="4E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t>
                </a:r>
              </a:p>
            </p:txBody>
          </p:sp>
        </p:grpSp>
        <p:grpSp>
          <p:nvGrpSpPr>
            <p:cNvPr id="54" name="Group 53">
              <a:extLst>
                <a:ext uri="{FF2B5EF4-FFF2-40B4-BE49-F238E27FC236}">
                  <a16:creationId xmlns:a16="http://schemas.microsoft.com/office/drawing/2014/main" id="{EE9DBA99-9962-45E7-6586-DD4FE9BBB2D2}"/>
                </a:ext>
              </a:extLst>
            </p:cNvPr>
            <p:cNvGrpSpPr/>
            <p:nvPr/>
          </p:nvGrpSpPr>
          <p:grpSpPr>
            <a:xfrm>
              <a:off x="564628" y="1508814"/>
              <a:ext cx="3201299" cy="1176200"/>
              <a:chOff x="521208" y="429768"/>
              <a:chExt cx="3337560" cy="1280160"/>
            </a:xfrm>
          </p:grpSpPr>
          <p:sp>
            <p:nvSpPr>
              <p:cNvPr id="55" name="Rectangle: Rounded Corners 54">
                <a:extLst>
                  <a:ext uri="{FF2B5EF4-FFF2-40B4-BE49-F238E27FC236}">
                    <a16:creationId xmlns:a16="http://schemas.microsoft.com/office/drawing/2014/main" id="{EA9DFFFB-B328-84F0-0FBB-360A4368DF87}"/>
                  </a:ext>
                </a:extLst>
              </p:cNvPr>
              <p:cNvSpPr/>
              <p:nvPr/>
            </p:nvSpPr>
            <p:spPr>
              <a:xfrm>
                <a:off x="941831" y="453050"/>
                <a:ext cx="2916937" cy="1255274"/>
              </a:xfrm>
              <a:prstGeom prst="roundRect">
                <a:avLst/>
              </a:prstGeom>
              <a:solidFill>
                <a:srgbClr val="F6E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ctoparasites</a:t>
                </a:r>
              </a:p>
            </p:txBody>
          </p:sp>
          <p:sp>
            <p:nvSpPr>
              <p:cNvPr id="56" name="Rectangle: Rounded Corners 55">
                <a:extLst>
                  <a:ext uri="{FF2B5EF4-FFF2-40B4-BE49-F238E27FC236}">
                    <a16:creationId xmlns:a16="http://schemas.microsoft.com/office/drawing/2014/main" id="{9BD0F35A-B7B2-F667-746D-06361C610B55}"/>
                  </a:ext>
                </a:extLst>
              </p:cNvPr>
              <p:cNvSpPr/>
              <p:nvPr/>
            </p:nvSpPr>
            <p:spPr>
              <a:xfrm>
                <a:off x="521208" y="429768"/>
                <a:ext cx="923544" cy="128016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a:t>
                </a:r>
              </a:p>
            </p:txBody>
          </p:sp>
        </p:grpSp>
        <p:grpSp>
          <p:nvGrpSpPr>
            <p:cNvPr id="57" name="Group 56">
              <a:extLst>
                <a:ext uri="{FF2B5EF4-FFF2-40B4-BE49-F238E27FC236}">
                  <a16:creationId xmlns:a16="http://schemas.microsoft.com/office/drawing/2014/main" id="{B21F9547-D2CF-16BB-B7A0-E3EF16CBF8D1}"/>
                </a:ext>
              </a:extLst>
            </p:cNvPr>
            <p:cNvGrpSpPr/>
            <p:nvPr/>
          </p:nvGrpSpPr>
          <p:grpSpPr>
            <a:xfrm>
              <a:off x="564628" y="2759964"/>
              <a:ext cx="3191134" cy="1232043"/>
              <a:chOff x="521208" y="425443"/>
              <a:chExt cx="3326962" cy="1284485"/>
            </a:xfrm>
          </p:grpSpPr>
          <p:sp>
            <p:nvSpPr>
              <p:cNvPr id="58" name="Rectangle: Rounded Corners 57">
                <a:extLst>
                  <a:ext uri="{FF2B5EF4-FFF2-40B4-BE49-F238E27FC236}">
                    <a16:creationId xmlns:a16="http://schemas.microsoft.com/office/drawing/2014/main" id="{68D63C9B-8032-8DD4-0F36-A2D727634699}"/>
                  </a:ext>
                </a:extLst>
              </p:cNvPr>
              <p:cNvSpPr/>
              <p:nvPr/>
            </p:nvSpPr>
            <p:spPr>
              <a:xfrm>
                <a:off x="931233" y="425443"/>
                <a:ext cx="2916937" cy="1260335"/>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espiratory</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59" name="Rectangle: Rounded Corners 58">
                <a:extLst>
                  <a:ext uri="{FF2B5EF4-FFF2-40B4-BE49-F238E27FC236}">
                    <a16:creationId xmlns:a16="http://schemas.microsoft.com/office/drawing/2014/main" id="{0381F2F9-EC7C-E606-674E-4B72515B1205}"/>
                  </a:ext>
                </a:extLst>
              </p:cNvPr>
              <p:cNvSpPr/>
              <p:nvPr/>
            </p:nvSpPr>
            <p:spPr>
              <a:xfrm>
                <a:off x="521208" y="429768"/>
                <a:ext cx="923544" cy="1280160"/>
              </a:xfrm>
              <a:prstGeom prst="roundRect">
                <a:avLst/>
              </a:prstGeom>
              <a:solidFill>
                <a:srgbClr val="47D4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t>
                </a:r>
              </a:p>
            </p:txBody>
          </p:sp>
        </p:grpSp>
        <p:grpSp>
          <p:nvGrpSpPr>
            <p:cNvPr id="60" name="Group 59">
              <a:extLst>
                <a:ext uri="{FF2B5EF4-FFF2-40B4-BE49-F238E27FC236}">
                  <a16:creationId xmlns:a16="http://schemas.microsoft.com/office/drawing/2014/main" id="{0167F0C6-B2D9-3A85-6AEA-59231EB11C44}"/>
                </a:ext>
              </a:extLst>
            </p:cNvPr>
            <p:cNvGrpSpPr/>
            <p:nvPr/>
          </p:nvGrpSpPr>
          <p:grpSpPr>
            <a:xfrm>
              <a:off x="564628" y="4060483"/>
              <a:ext cx="3193893" cy="1225056"/>
              <a:chOff x="521207" y="429768"/>
              <a:chExt cx="3337561" cy="1280160"/>
            </a:xfrm>
          </p:grpSpPr>
          <p:sp>
            <p:nvSpPr>
              <p:cNvPr id="61" name="Rectangle: Rounded Corners 60">
                <a:extLst>
                  <a:ext uri="{FF2B5EF4-FFF2-40B4-BE49-F238E27FC236}">
                    <a16:creationId xmlns:a16="http://schemas.microsoft.com/office/drawing/2014/main" id="{92D02C40-4E11-3CFA-EC35-CEFBF4FB441B}"/>
                  </a:ext>
                </a:extLst>
              </p:cNvPr>
              <p:cNvSpPr/>
              <p:nvPr/>
            </p:nvSpPr>
            <p:spPr>
              <a:xfrm>
                <a:off x="941832" y="445923"/>
                <a:ext cx="2916936" cy="126400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ulti drug organism</a:t>
                </a:r>
              </a:p>
            </p:txBody>
          </p:sp>
          <p:sp>
            <p:nvSpPr>
              <p:cNvPr id="62" name="Rectangle: Rounded Corners 61">
                <a:extLst>
                  <a:ext uri="{FF2B5EF4-FFF2-40B4-BE49-F238E27FC236}">
                    <a16:creationId xmlns:a16="http://schemas.microsoft.com/office/drawing/2014/main" id="{468B4319-26A9-5526-0FE8-F20FB198AB78}"/>
                  </a:ext>
                </a:extLst>
              </p:cNvPr>
              <p:cNvSpPr/>
              <p:nvPr/>
            </p:nvSpPr>
            <p:spPr>
              <a:xfrm>
                <a:off x="521207" y="429768"/>
                <a:ext cx="923544" cy="12801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
                </a:r>
              </a:p>
            </p:txBody>
          </p:sp>
        </p:grpSp>
        <p:grpSp>
          <p:nvGrpSpPr>
            <p:cNvPr id="63" name="Group 62">
              <a:extLst>
                <a:ext uri="{FF2B5EF4-FFF2-40B4-BE49-F238E27FC236}">
                  <a16:creationId xmlns:a16="http://schemas.microsoft.com/office/drawing/2014/main" id="{7F1EF57B-B296-E564-DA9B-54B2A4A09312}"/>
                </a:ext>
              </a:extLst>
            </p:cNvPr>
            <p:cNvGrpSpPr/>
            <p:nvPr/>
          </p:nvGrpSpPr>
          <p:grpSpPr>
            <a:xfrm>
              <a:off x="564629" y="5348608"/>
              <a:ext cx="3191133" cy="1225055"/>
              <a:chOff x="521208" y="429768"/>
              <a:chExt cx="3337560" cy="1280160"/>
            </a:xfrm>
          </p:grpSpPr>
          <p:sp>
            <p:nvSpPr>
              <p:cNvPr id="64" name="Rectangle: Rounded Corners 63">
                <a:extLst>
                  <a:ext uri="{FF2B5EF4-FFF2-40B4-BE49-F238E27FC236}">
                    <a16:creationId xmlns:a16="http://schemas.microsoft.com/office/drawing/2014/main" id="{229D26FA-C50D-C394-5DAF-108258457E6F}"/>
                  </a:ext>
                </a:extLst>
              </p:cNvPr>
              <p:cNvSpPr/>
              <p:nvPr/>
            </p:nvSpPr>
            <p:spPr>
              <a:xfrm>
                <a:off x="941831" y="445920"/>
                <a:ext cx="2916937" cy="1264005"/>
              </a:xfrm>
              <a:prstGeom prst="roundRect">
                <a:avLst/>
              </a:prstGeom>
              <a:solidFill>
                <a:srgbClr val="EDD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kin</a:t>
                </a:r>
              </a:p>
            </p:txBody>
          </p:sp>
          <p:sp>
            <p:nvSpPr>
              <p:cNvPr id="65" name="Rectangle: Rounded Corners 64">
                <a:extLst>
                  <a:ext uri="{FF2B5EF4-FFF2-40B4-BE49-F238E27FC236}">
                    <a16:creationId xmlns:a16="http://schemas.microsoft.com/office/drawing/2014/main" id="{03F240D9-473A-15E7-F1F9-97FE13AB750C}"/>
                  </a:ext>
                </a:extLst>
              </p:cNvPr>
              <p:cNvSpPr/>
              <p:nvPr/>
            </p:nvSpPr>
            <p:spPr>
              <a:xfrm>
                <a:off x="521208" y="429768"/>
                <a:ext cx="923544" cy="1280160"/>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t>
                </a:r>
              </a:p>
            </p:txBody>
          </p:sp>
        </p:grpSp>
      </p:grpSp>
      <p:grpSp>
        <p:nvGrpSpPr>
          <p:cNvPr id="2" name="Group 1">
            <a:extLst>
              <a:ext uri="{FF2B5EF4-FFF2-40B4-BE49-F238E27FC236}">
                <a16:creationId xmlns:a16="http://schemas.microsoft.com/office/drawing/2014/main" id="{AB10FD0E-BBBC-68F8-D880-20F56A1F1B8E}"/>
              </a:ext>
            </a:extLst>
          </p:cNvPr>
          <p:cNvGrpSpPr/>
          <p:nvPr/>
        </p:nvGrpSpPr>
        <p:grpSpPr>
          <a:xfrm>
            <a:off x="7627387" y="554070"/>
            <a:ext cx="703510" cy="5155150"/>
            <a:chOff x="7120249" y="478514"/>
            <a:chExt cx="703510" cy="5155150"/>
          </a:xfrm>
        </p:grpSpPr>
        <p:sp>
          <p:nvSpPr>
            <p:cNvPr id="79" name="Plus Sign 78">
              <a:extLst>
                <a:ext uri="{FF2B5EF4-FFF2-40B4-BE49-F238E27FC236}">
                  <a16:creationId xmlns:a16="http://schemas.microsoft.com/office/drawing/2014/main" id="{A4D3193F-FD14-3016-6A8D-E6FD8D3822CE}"/>
                </a:ext>
              </a:extLst>
            </p:cNvPr>
            <p:cNvSpPr/>
            <p:nvPr/>
          </p:nvSpPr>
          <p:spPr>
            <a:xfrm>
              <a:off x="7120249" y="478514"/>
              <a:ext cx="703510" cy="691280"/>
            </a:xfrm>
            <a:prstGeom prst="mathPlus">
              <a:avLst/>
            </a:prstGeom>
            <a:solidFill>
              <a:srgbClr val="4E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1" name="Plus Sign 80">
              <a:extLst>
                <a:ext uri="{FF2B5EF4-FFF2-40B4-BE49-F238E27FC236}">
                  <a16:creationId xmlns:a16="http://schemas.microsoft.com/office/drawing/2014/main" id="{32AD4F81-5F51-E95D-D40A-40EB13B32C77}"/>
                </a:ext>
              </a:extLst>
            </p:cNvPr>
            <p:cNvSpPr/>
            <p:nvPr/>
          </p:nvSpPr>
          <p:spPr>
            <a:xfrm>
              <a:off x="7120249" y="1592415"/>
              <a:ext cx="703510" cy="691280"/>
            </a:xfrm>
            <a:prstGeom prst="mathPlus">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2" name="Plus Sign 81">
              <a:extLst>
                <a:ext uri="{FF2B5EF4-FFF2-40B4-BE49-F238E27FC236}">
                  <a16:creationId xmlns:a16="http://schemas.microsoft.com/office/drawing/2014/main" id="{A8C71DCF-689D-DECC-AFB7-E057BCE03927}"/>
                </a:ext>
              </a:extLst>
            </p:cNvPr>
            <p:cNvSpPr/>
            <p:nvPr/>
          </p:nvSpPr>
          <p:spPr>
            <a:xfrm>
              <a:off x="7120249" y="2678348"/>
              <a:ext cx="703510" cy="691280"/>
            </a:xfrm>
            <a:prstGeom prst="mathPlus">
              <a:avLst/>
            </a:prstGeom>
            <a:solidFill>
              <a:srgbClr val="47D4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3" name="Plus Sign 82">
              <a:extLst>
                <a:ext uri="{FF2B5EF4-FFF2-40B4-BE49-F238E27FC236}">
                  <a16:creationId xmlns:a16="http://schemas.microsoft.com/office/drawing/2014/main" id="{F3F81548-D3A2-B5C9-25DE-C8A102E7BD28}"/>
                </a:ext>
              </a:extLst>
            </p:cNvPr>
            <p:cNvSpPr/>
            <p:nvPr/>
          </p:nvSpPr>
          <p:spPr>
            <a:xfrm>
              <a:off x="7120249" y="3837651"/>
              <a:ext cx="703510" cy="69128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4" name="Plus Sign 83">
              <a:extLst>
                <a:ext uri="{FF2B5EF4-FFF2-40B4-BE49-F238E27FC236}">
                  <a16:creationId xmlns:a16="http://schemas.microsoft.com/office/drawing/2014/main" id="{B7A133FF-2F6A-80BA-5902-AFD3FD2EC97B}"/>
                </a:ext>
              </a:extLst>
            </p:cNvPr>
            <p:cNvSpPr/>
            <p:nvPr/>
          </p:nvSpPr>
          <p:spPr>
            <a:xfrm>
              <a:off x="7120249" y="4942384"/>
              <a:ext cx="703510" cy="691280"/>
            </a:xfrm>
            <a:prstGeom prst="mathPlus">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3" name="Group 2">
            <a:extLst>
              <a:ext uri="{FF2B5EF4-FFF2-40B4-BE49-F238E27FC236}">
                <a16:creationId xmlns:a16="http://schemas.microsoft.com/office/drawing/2014/main" id="{5EEB6810-4C80-9F75-64FA-4B04DFF9322E}"/>
              </a:ext>
            </a:extLst>
          </p:cNvPr>
          <p:cNvGrpSpPr/>
          <p:nvPr/>
        </p:nvGrpSpPr>
        <p:grpSpPr>
          <a:xfrm>
            <a:off x="9024390" y="299566"/>
            <a:ext cx="2310488" cy="5325058"/>
            <a:chOff x="7878144" y="284016"/>
            <a:chExt cx="2152042" cy="5525531"/>
          </a:xfrm>
        </p:grpSpPr>
        <p:sp>
          <p:nvSpPr>
            <p:cNvPr id="72" name="Rectangle: Rounded Corners 71">
              <a:extLst>
                <a:ext uri="{FF2B5EF4-FFF2-40B4-BE49-F238E27FC236}">
                  <a16:creationId xmlns:a16="http://schemas.microsoft.com/office/drawing/2014/main" id="{73D251E8-9D26-7C5A-C9B0-8F8B98E2D3EC}"/>
                </a:ext>
              </a:extLst>
            </p:cNvPr>
            <p:cNvSpPr/>
            <p:nvPr/>
          </p:nvSpPr>
          <p:spPr>
            <a:xfrm>
              <a:off x="7883958" y="284016"/>
              <a:ext cx="2146228" cy="1068267"/>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Stool sample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Ventilation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1" dirty="0">
                  <a:solidFill>
                    <a:prstClr val="black"/>
                  </a:solidFill>
                  <a:latin typeface="Arial" panose="020B0604020202020204" pitchFamily="34" charset="0"/>
                  <a:cs typeface="Arial" panose="020B0604020202020204" pitchFamily="34" charset="0"/>
                </a:rPr>
                <a:t>Antibiotics </a:t>
              </a: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Rectangle: Rounded Corners 72">
              <a:extLst>
                <a:ext uri="{FF2B5EF4-FFF2-40B4-BE49-F238E27FC236}">
                  <a16:creationId xmlns:a16="http://schemas.microsoft.com/office/drawing/2014/main" id="{8B1B9CB3-D1C3-5933-14F5-8673C2910ECC}"/>
                </a:ext>
              </a:extLst>
            </p:cNvPr>
            <p:cNvSpPr/>
            <p:nvPr/>
          </p:nvSpPr>
          <p:spPr>
            <a:xfrm>
              <a:off x="7882783" y="1425011"/>
              <a:ext cx="2146227" cy="1002199"/>
            </a:xfrm>
            <a:prstGeom prst="roundRect">
              <a:avLst/>
            </a:prstGeom>
            <a:solidFill>
              <a:srgbClr val="F6E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Contact tracing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Body mapping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1" dirty="0">
                  <a:solidFill>
                    <a:prstClr val="black"/>
                  </a:solidFill>
                  <a:latin typeface="Arial" panose="020B0604020202020204" pitchFamily="34" charset="0"/>
                  <a:cs typeface="Arial" panose="020B0604020202020204" pitchFamily="34" charset="0"/>
                </a:rPr>
                <a:t>Antiparasitic treatment</a:t>
              </a: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 name="Rectangle: Rounded Corners 73">
              <a:extLst>
                <a:ext uri="{FF2B5EF4-FFF2-40B4-BE49-F238E27FC236}">
                  <a16:creationId xmlns:a16="http://schemas.microsoft.com/office/drawing/2014/main" id="{328E6E7E-4619-F791-FB97-2B006B872E99}"/>
                </a:ext>
              </a:extLst>
            </p:cNvPr>
            <p:cNvSpPr/>
            <p:nvPr/>
          </p:nvSpPr>
          <p:spPr>
            <a:xfrm>
              <a:off x="7878144" y="2497997"/>
              <a:ext cx="2146227" cy="1050465"/>
            </a:xfrm>
            <a:prstGeom prst="roundRect">
              <a:avLst/>
            </a:prstGeom>
            <a:solidFill>
              <a:srgbClr val="C2F1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LFD/PCR tests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Antivirals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Ventilation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Surgical face mask</a:t>
              </a:r>
              <a:r>
                <a:rPr lang="en-GB" sz="1100" b="1" dirty="0">
                  <a:solidFill>
                    <a:prstClr val="black"/>
                  </a:solidFill>
                  <a:latin typeface="Arial" panose="020B0604020202020204" pitchFamily="34" charset="0"/>
                  <a:cs typeface="Arial" panose="020B0604020202020204" pitchFamily="34" charset="0"/>
                </a:rPr>
                <a:t>s</a:t>
              </a: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Rectangle: Rounded Corners 74">
              <a:extLst>
                <a:ext uri="{FF2B5EF4-FFF2-40B4-BE49-F238E27FC236}">
                  <a16:creationId xmlns:a16="http://schemas.microsoft.com/office/drawing/2014/main" id="{267E1AB5-F629-7D69-D3C8-06E7F8D51068}"/>
                </a:ext>
              </a:extLst>
            </p:cNvPr>
            <p:cNvSpPr/>
            <p:nvPr/>
          </p:nvSpPr>
          <p:spPr>
            <a:xfrm>
              <a:off x="7878144" y="3644314"/>
              <a:ext cx="2146226" cy="1064522"/>
            </a:xfrm>
            <a:prstGeom prst="roundRect">
              <a:avLst/>
            </a:prstGeom>
            <a:solidFill>
              <a:srgbClr val="F6C6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Wound </a:t>
              </a:r>
              <a:r>
                <a:rPr lang="en-GB" sz="1100" b="1" dirty="0">
                  <a:solidFill>
                    <a:prstClr val="black"/>
                  </a:solidFill>
                  <a:latin typeface="Arial" panose="020B0604020202020204" pitchFamily="34" charset="0"/>
                  <a:cs typeface="Arial" panose="020B0604020202020204" pitchFamily="34" charset="0"/>
                </a:rPr>
                <a:t>management</a:t>
              </a: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1" dirty="0">
                  <a:solidFill>
                    <a:prstClr val="black"/>
                  </a:solidFill>
                  <a:latin typeface="Arial" panose="020B0604020202020204" pitchFamily="34" charset="0"/>
                  <a:cs typeface="Arial" panose="020B0604020202020204" pitchFamily="34" charset="0"/>
                </a:rPr>
                <a:t>Screening</a:t>
              </a:r>
            </a:p>
            <a:p>
              <a:pPr marL="171450" indent="-171450">
                <a:buFont typeface="Arial" panose="020B0604020202020204" pitchFamily="34" charset="0"/>
                <a:buChar char="•"/>
              </a:pPr>
              <a:r>
                <a:rPr lang="en-GB" sz="1100" b="1" dirty="0">
                  <a:solidFill>
                    <a:prstClr val="black"/>
                  </a:solidFill>
                  <a:latin typeface="Arial" panose="020B0604020202020204" pitchFamily="34" charset="0"/>
                  <a:cs typeface="Arial" panose="020B0604020202020204" pitchFamily="34" charset="0"/>
                </a:rPr>
                <a:t>Invasive device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Antimicrobial treatment</a:t>
              </a:r>
            </a:p>
            <a:p>
              <a:pPr marR="0" lvl="0" algn="l" defTabSz="914400" rtl="0" eaLnBrk="1" fontAlgn="auto" latinLnBrk="0" hangingPunct="1">
                <a:lnSpc>
                  <a:spcPct val="100000"/>
                </a:lnSpc>
                <a:spcBef>
                  <a:spcPts val="0"/>
                </a:spcBef>
                <a:spcAft>
                  <a:spcPts val="0"/>
                </a:spcAft>
                <a:buClrTx/>
                <a:buSzTx/>
                <a:tabLst/>
                <a:defRPr/>
              </a:pP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 name="Rectangle: Rounded Corners 75">
              <a:extLst>
                <a:ext uri="{FF2B5EF4-FFF2-40B4-BE49-F238E27FC236}">
                  <a16:creationId xmlns:a16="http://schemas.microsoft.com/office/drawing/2014/main" id="{D3039BF0-C441-39C7-12E2-39C01F34A882}"/>
                </a:ext>
              </a:extLst>
            </p:cNvPr>
            <p:cNvSpPr/>
            <p:nvPr/>
          </p:nvSpPr>
          <p:spPr>
            <a:xfrm>
              <a:off x="7878144" y="4776189"/>
              <a:ext cx="2146223" cy="1033358"/>
            </a:xfrm>
            <a:prstGeom prst="roundRect">
              <a:avLst/>
            </a:prstGeom>
            <a:solidFill>
              <a:srgbClr val="EDD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Wound </a:t>
              </a:r>
              <a:r>
                <a:rPr lang="en-GB" sz="1100" b="1" dirty="0">
                  <a:solidFill>
                    <a:prstClr val="black"/>
                  </a:solidFill>
                  <a:latin typeface="Arial" panose="020B0604020202020204" pitchFamily="34" charset="0"/>
                  <a:cs typeface="Arial" panose="020B0604020202020204" pitchFamily="34" charset="0"/>
                </a:rPr>
                <a:t>management</a:t>
              </a: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1" dirty="0">
                  <a:solidFill>
                    <a:prstClr val="black"/>
                  </a:solidFill>
                  <a:latin typeface="Arial" panose="020B0604020202020204" pitchFamily="34" charset="0"/>
                  <a:cs typeface="Arial" panose="020B0604020202020204" pitchFamily="34" charset="0"/>
                </a:rPr>
                <a:t>Invasive device management</a:t>
              </a: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Screening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1" dirty="0">
                  <a:solidFill>
                    <a:prstClr val="black"/>
                  </a:solidFill>
                  <a:latin typeface="Arial" panose="020B0604020202020204" pitchFamily="34" charset="0"/>
                  <a:cs typeface="Arial" panose="020B0604020202020204" pitchFamily="34" charset="0"/>
                </a:rPr>
                <a:t>Antimicrobial treatment</a:t>
              </a:r>
            </a:p>
            <a:p>
              <a:pPr marR="0" lvl="0" algn="l" defTabSz="914400" rtl="0" eaLnBrk="1" fontAlgn="auto" latinLnBrk="0" hangingPunct="1">
                <a:lnSpc>
                  <a:spcPct val="100000"/>
                </a:lnSpc>
                <a:spcBef>
                  <a:spcPts val="0"/>
                </a:spcBef>
                <a:spcAft>
                  <a:spcPts val="0"/>
                </a:spcAft>
                <a:buClrTx/>
                <a:buSzTx/>
                <a:tabLst/>
                <a:defRPr/>
              </a:pP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8" name="TextBox 7">
            <a:extLst>
              <a:ext uri="{FF2B5EF4-FFF2-40B4-BE49-F238E27FC236}">
                <a16:creationId xmlns:a16="http://schemas.microsoft.com/office/drawing/2014/main" id="{185C3E56-5DF8-64E1-29B2-5C74F0033ADA}"/>
              </a:ext>
            </a:extLst>
          </p:cNvPr>
          <p:cNvSpPr txBox="1"/>
          <p:nvPr/>
        </p:nvSpPr>
        <p:spPr>
          <a:xfrm rot="16200000">
            <a:off x="9057063" y="2600015"/>
            <a:ext cx="5563604" cy="307777"/>
          </a:xfrm>
          <a:prstGeom prst="rect">
            <a:avLst/>
          </a:prstGeom>
          <a:noFill/>
        </p:spPr>
        <p:txBody>
          <a:bodyPr wrap="square" rtlCol="0">
            <a:spAutoFit/>
          </a:bodyPr>
          <a:lstStyle/>
          <a:p>
            <a:r>
              <a:rPr lang="en-GB" sz="1400" dirty="0">
                <a:latin typeface="Arial" panose="020B0604020202020204" pitchFamily="34" charset="0"/>
                <a:ea typeface="Calibri" panose="020F0502020204030204" pitchFamily="34" charset="0"/>
                <a:cs typeface="Arial" panose="020B0604020202020204" pitchFamily="34" charset="0"/>
              </a:rPr>
              <a:t>*Please contact our team for further IPC precautions</a:t>
            </a:r>
            <a:endParaRPr lang="en-GB"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3521A75-ED11-4819-7EC1-31E8909158EB}"/>
              </a:ext>
            </a:extLst>
          </p:cNvPr>
          <p:cNvSpPr txBox="1"/>
          <p:nvPr/>
        </p:nvSpPr>
        <p:spPr>
          <a:xfrm>
            <a:off x="6721551" y="219572"/>
            <a:ext cx="2642616" cy="954107"/>
          </a:xfrm>
          <a:prstGeom prst="rect">
            <a:avLst/>
          </a:prstGeom>
          <a:noFill/>
        </p:spPr>
        <p:txBody>
          <a:bodyPr wrap="square" rtlCol="0">
            <a:spAutoFit/>
          </a:bodyPr>
          <a:lstStyle/>
          <a:p>
            <a:pPr algn="ctr"/>
            <a:r>
              <a:rPr lang="en-GB" sz="1200" b="1" dirty="0">
                <a:latin typeface="Arial" panose="020B0604020202020204" pitchFamily="34" charset="0"/>
                <a:ea typeface="Calibri" panose="020F0502020204030204" pitchFamily="34" charset="0"/>
                <a:cs typeface="Arial" panose="020B0604020202020204" pitchFamily="34" charset="0"/>
              </a:rPr>
              <a:t>Additional Precautions</a:t>
            </a:r>
            <a:r>
              <a:rPr lang="en-GB" b="1" dirty="0">
                <a:latin typeface="Arial" panose="020B0604020202020204" pitchFamily="34" charset="0"/>
                <a:ea typeface="Calibri" panose="020F0502020204030204" pitchFamily="34" charset="0"/>
                <a:cs typeface="Arial" panose="020B0604020202020204" pitchFamily="34" charset="0"/>
              </a:rPr>
              <a:t>*</a:t>
            </a:r>
            <a:endParaRPr lang="en-GB" dirty="0">
              <a:latin typeface="Arial" panose="020B0604020202020204" pitchFamily="34" charset="0"/>
              <a:ea typeface="Calibri" panose="020F0502020204030204" pitchFamily="34" charset="0"/>
              <a:cs typeface="Arial" panose="020B0604020202020204" pitchFamily="34" charset="0"/>
            </a:endParaRPr>
          </a:p>
          <a:p>
            <a:pPr algn="ctr"/>
            <a:endParaRPr lang="en-GB" sz="2000" dirty="0">
              <a:latin typeface="Calibri" panose="020F0502020204030204" pitchFamily="34" charset="0"/>
              <a:ea typeface="Calibri" panose="020F050202020403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3302854471"/>
      </p:ext>
    </p:extLst>
  </p:cSld>
  <p:clrMapOvr>
    <a:masterClrMapping/>
  </p:clrMapOvr>
</p:sld>
</file>

<file path=ppt/theme/theme1.xml><?xml version="1.0" encoding="utf-8"?>
<a:theme xmlns:a="http://schemas.openxmlformats.org/drawingml/2006/main" name="Office Theme">
  <a:themeElements>
    <a:clrScheme name="Priorities">
      <a:dk1>
        <a:srgbClr val="000000"/>
      </a:dk1>
      <a:lt1>
        <a:srgbClr val="FFFFFF"/>
      </a:lt1>
      <a:dk2>
        <a:srgbClr val="44546A"/>
      </a:dk2>
      <a:lt2>
        <a:srgbClr val="E7E6E6"/>
      </a:lt2>
      <a:accent1>
        <a:srgbClr val="3C68AB"/>
      </a:accent1>
      <a:accent2>
        <a:srgbClr val="794983"/>
      </a:accent2>
      <a:accent3>
        <a:srgbClr val="5E873A"/>
      </a:accent3>
      <a:accent4>
        <a:srgbClr val="C96B30"/>
      </a:accent4>
      <a:accent5>
        <a:srgbClr val="FEFFFF"/>
      </a:accent5>
      <a:accent6>
        <a:srgbClr val="FEFFFF"/>
      </a:accent6>
      <a:hlink>
        <a:srgbClr val="0563C1"/>
      </a:hlink>
      <a:folHlink>
        <a:srgbClr val="954F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5b81edf-0cc6-4f6c-9a2a-81702a247a7b" xsi:nil="true"/>
    <lcf76f155ced4ddcb4097134ff3c332f xmlns="f5de215e-a67e-41e0-9c11-2a9ef236ffe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1786DF8C94BEE4A99FC548A2C514B3A" ma:contentTypeVersion="12" ma:contentTypeDescription="Create a new document." ma:contentTypeScope="" ma:versionID="8fe9225f4933b5cd9aee1142cd8bd4d0">
  <xsd:schema xmlns:xsd="http://www.w3.org/2001/XMLSchema" xmlns:xs="http://www.w3.org/2001/XMLSchema" xmlns:p="http://schemas.microsoft.com/office/2006/metadata/properties" xmlns:ns2="f5de215e-a67e-41e0-9c11-2a9ef236ffe8" xmlns:ns3="c5b81edf-0cc6-4f6c-9a2a-81702a247a7b" targetNamespace="http://schemas.microsoft.com/office/2006/metadata/properties" ma:root="true" ma:fieldsID="213a012a62899220ba1f5c4d9205a134" ns2:_="" ns3:_="">
    <xsd:import namespace="f5de215e-a67e-41e0-9c11-2a9ef236ffe8"/>
    <xsd:import namespace="c5b81edf-0cc6-4f6c-9a2a-81702a247a7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de215e-a67e-41e0-9c11-2a9ef236ff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6bfaf0b-f29b-4ed2-8d75-892493c0d24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b81edf-0cc6-4f6c-9a2a-81702a247a7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bccd274-7f53-4b8d-a4e9-8a52b1059d05}" ma:internalName="TaxCatchAll" ma:showField="CatchAllData" ma:web="c5b81edf-0cc6-4f6c-9a2a-81702a247a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D5D284-787B-46BF-B324-1BB949749512}">
  <ds:schemaRefs>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purl.org/dc/terms/"/>
    <ds:schemaRef ds:uri="http://purl.org/dc/elements/1.1/"/>
    <ds:schemaRef ds:uri="http://schemas.openxmlformats.org/package/2006/metadata/core-properties"/>
    <ds:schemaRef ds:uri="c5b81edf-0cc6-4f6c-9a2a-81702a247a7b"/>
    <ds:schemaRef ds:uri="f5de215e-a67e-41e0-9c11-2a9ef236ffe8"/>
    <ds:schemaRef ds:uri="http://purl.org/dc/dcmitype/"/>
  </ds:schemaRefs>
</ds:datastoreItem>
</file>

<file path=customXml/itemProps2.xml><?xml version="1.0" encoding="utf-8"?>
<ds:datastoreItem xmlns:ds="http://schemas.openxmlformats.org/officeDocument/2006/customXml" ds:itemID="{FFBEFDF8-9082-4DC1-B013-D6746FED43EE}">
  <ds:schemaRefs>
    <ds:schemaRef ds:uri="http://schemas.microsoft.com/sharepoint/v3/contenttype/forms"/>
  </ds:schemaRefs>
</ds:datastoreItem>
</file>

<file path=customXml/itemProps3.xml><?xml version="1.0" encoding="utf-8"?>
<ds:datastoreItem xmlns:ds="http://schemas.openxmlformats.org/officeDocument/2006/customXml" ds:itemID="{6C27F1F8-7BDD-4D30-B2C4-E51F9316AB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de215e-a67e-41e0-9c11-2a9ef236ffe8"/>
    <ds:schemaRef ds:uri="c5b81edf-0cc6-4f6c-9a2a-81702a247a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9f683e26-d8b9-4609-9ec4-e1a36e4bb4d2}" enabled="0" method="" siteId="{9f683e26-d8b9-4609-9ec4-e1a36e4bb4d2}" removed="1"/>
</clbl:labelList>
</file>

<file path=docProps/app.xml><?xml version="1.0" encoding="utf-8"?>
<Properties xmlns="http://schemas.openxmlformats.org/officeDocument/2006/extended-properties" xmlns:vt="http://schemas.openxmlformats.org/officeDocument/2006/docPropsVTypes">
  <Template>Office 2013 - 2022 Theme</Template>
  <TotalTime>8745</TotalTime>
  <Words>3067</Words>
  <Application>Microsoft Office PowerPoint</Application>
  <PresentationFormat>Widescreen</PresentationFormat>
  <Paragraphs>430</Paragraphs>
  <Slides>21</Slides>
  <Notes>20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Aptos</vt:lpstr>
      <vt:lpstr>Arial</vt:lpstr>
      <vt:lpstr>Calibri</vt:lpstr>
      <vt:lpstr>Calibri Light</vt:lpstr>
      <vt:lpstr>GDS Transport</vt:lpstr>
      <vt:lpstr>Office Theme</vt:lpstr>
      <vt:lpstr>1_Office Theme</vt:lpstr>
      <vt:lpstr>  </vt:lpstr>
      <vt:lpstr>Early IPC…</vt:lpstr>
      <vt:lpstr>Who IPC Work With…</vt:lpstr>
      <vt:lpstr>Outbreaks in Lancashire and BwD Settings 2024-25</vt:lpstr>
      <vt:lpstr>Outbreaks in Lancashire and BwD Settings 2025-26</vt:lpstr>
      <vt:lpstr>Outbreak management- what is your role?</vt:lpstr>
      <vt:lpstr>Outbreak File</vt:lpstr>
      <vt:lpstr>Line Lists</vt:lpstr>
      <vt:lpstr>PowerPoint Presentation</vt:lpstr>
      <vt:lpstr>Florence Nightingale - Crimean War 1854-1856</vt:lpstr>
      <vt:lpstr>Audit Schedule</vt:lpstr>
      <vt:lpstr>Key IPC Measures in Care Homes</vt:lpstr>
      <vt:lpstr>PowerPoint Presentation</vt:lpstr>
      <vt:lpstr>Flu Vaccine</vt:lpstr>
      <vt:lpstr>PowerPoint Presentation</vt:lpstr>
      <vt:lpstr>PowerPoint Presentation</vt:lpstr>
      <vt:lpstr>PowerPoint Presentation</vt:lpstr>
      <vt:lpstr>PowerPoint Presentation</vt:lpstr>
      <vt:lpstr>IPC Team Offer…</vt:lpstr>
      <vt:lpstr>IPC Care Champion (IPCCC)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Sergeant, Anthony</dc:creator>
  <cp:lastModifiedBy>Kinsey, Rachel</cp:lastModifiedBy>
  <cp:revision>88</cp:revision>
  <cp:lastPrinted>2024-11-14T13:37:13Z</cp:lastPrinted>
  <dcterms:created xsi:type="dcterms:W3CDTF">2022-08-31T10:25:39Z</dcterms:created>
  <dcterms:modified xsi:type="dcterms:W3CDTF">2025-11-19T11:43:21Z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0x01010091786DF8C94BEE4A99FC548A2C514B3A</vt:lpwstr>
  </property>
</Properties>
</file>