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66" r:id="rId5"/>
    <p:sldId id="2144" r:id="rId6"/>
    <p:sldId id="2182" r:id="rId7"/>
    <p:sldId id="2163" r:id="rId8"/>
    <p:sldId id="2183" r:id="rId9"/>
    <p:sldId id="2160" r:id="rId10"/>
    <p:sldId id="2185" r:id="rId11"/>
    <p:sldId id="2186" r:id="rId12"/>
    <p:sldId id="2171" r:id="rId13"/>
    <p:sldId id="2173" r:id="rId14"/>
    <p:sldId id="2176" r:id="rId15"/>
    <p:sldId id="2174" r:id="rId16"/>
    <p:sldId id="215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7AA4C17-A09F-4CA8-AF2B-A454EB52241A}" name="Jo Wallace" initials="JW" userId="S::jo.wallace@cqc.org.uk::291fcfb3-08ac-4481-8918-34f86d221a56" providerId="AD"/>
  <p188:author id="{FEF7DD1D-D388-226B-FE5A-50D7C759B725}" name="Sears, Lee" initials="SL" userId="S::lee.sears@cqc.org.uk::3a86c14c-5ade-4909-9c56-338b98c74379" providerId="AD"/>
  <p188:author id="{CD6AE31D-A8B8-C546-F505-09A625D4DD10}" name="Sarah Judge" initials="SJ" userId="S::sarah.judge@cqc.org.uk::fe498d8a-0e3c-4ac7-8840-d6d22c49a837" providerId="AD"/>
  <p188:author id="{BAAD0824-3A23-F89E-9F7C-1277B97C37FC}" name="Lyn Dyer" initials="LD" userId="S::lyn.dyer@cqc.org.uk::e4ffbb01-fda6-46de-accb-f7751834c924" providerId="AD"/>
  <p188:author id="{47308A24-9CD7-DBC5-44A9-052533E37057}" name="Lyn Dyer" initials="LD" userId="S::Lyn.Dyer@cqc.org.uk::e4ffbb01-fda6-46de-accb-f7751834c924" providerId="AD"/>
  <p188:author id="{B506E346-238D-FDE6-17F9-B4462062EEA5}" name="Natalie Gourgaud" initials="NG" userId="S::natalie.gourgaud@cqc.org.uk::14e6ae90-f0e8-4d8e-b001-a649660012cb" providerId="AD"/>
  <p188:author id="{CBA52F54-EB8D-5737-87E6-B9D0721B20B1}" name="Stella Williams" initials="SW" userId="S::stella.williams@cqc.org.uk::b68ecda9-2ee5-476a-a101-7c08a87086d6" providerId="AD"/>
  <p188:author id="{63A2A876-E249-0E42-5DA7-536F3AEB8495}" name="Jo Wallace" initials="JW" userId="S::Jo.Wallace@cqc.org.uk::291fcfb3-08ac-4481-8918-34f86d221a5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98DC"/>
    <a:srgbClr val="B7B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FBC51D-817E-4365-B1DA-3091C6830C54}" v="4" dt="2026-04-27T11:54:10.1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252" autoAdjust="0"/>
  </p:normalViewPr>
  <p:slideViewPr>
    <p:cSldViewPr snapToGrid="0">
      <p:cViewPr varScale="1">
        <p:scale>
          <a:sx n="73" d="100"/>
          <a:sy n="73" d="100"/>
        </p:scale>
        <p:origin x="13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6C67BF-C783-4BAC-ABC1-08AD0ED82B02}" type="doc">
      <dgm:prSet loTypeId="urn:microsoft.com/office/officeart/2005/8/layout/defaul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BA47E24B-C4CF-4A64-93D9-C9F4EEF3C771}">
      <dgm:prSet phldrT="[Text]" phldr="0"/>
      <dgm:spPr/>
      <dgm:t>
        <a:bodyPr/>
        <a:lstStyle/>
        <a:p>
          <a:pPr rtl="0"/>
          <a:r>
            <a:rPr lang="en-US">
              <a:latin typeface="Arial"/>
              <a:ea typeface="ＭＳ Ｐゴシック"/>
            </a:rPr>
            <a:t>Supported living, DCAs, GP practices, management</a:t>
          </a:r>
          <a:r>
            <a:rPr lang="en-US">
              <a:latin typeface="Arial"/>
              <a:ea typeface="ＭＳ Ｐゴシック"/>
              <a:cs typeface="Arial"/>
            </a:rPr>
            <a:t> and supply of blood products, </a:t>
          </a:r>
          <a:r>
            <a:rPr lang="en-US">
              <a:latin typeface="Arial"/>
              <a:ea typeface="Calibri"/>
              <a:cs typeface="Calibri"/>
            </a:rPr>
            <a:t>transport services, remote triage and medical advice services</a:t>
          </a:r>
        </a:p>
      </dgm:t>
    </dgm:pt>
    <dgm:pt modelId="{E6B89A04-CE5E-400F-8F41-087BF982D816}" type="parTrans" cxnId="{301CA5B8-04BC-417F-A344-E6D94F50A955}">
      <dgm:prSet/>
      <dgm:spPr/>
      <dgm:t>
        <a:bodyPr/>
        <a:lstStyle/>
        <a:p>
          <a:endParaRPr lang="en-US"/>
        </a:p>
      </dgm:t>
    </dgm:pt>
    <dgm:pt modelId="{783CE41C-74D3-4C27-ABE9-598A81540099}" type="sibTrans" cxnId="{301CA5B8-04BC-417F-A344-E6D94F50A955}">
      <dgm:prSet/>
      <dgm:spPr/>
      <dgm:t>
        <a:bodyPr/>
        <a:lstStyle/>
        <a:p>
          <a:endParaRPr lang="en-US"/>
        </a:p>
      </dgm:t>
    </dgm:pt>
    <dgm:pt modelId="{59D888C3-9CF5-4FB6-8C4B-94EAAC26F957}">
      <dgm:prSet phldrT="[Text]" phldr="0"/>
      <dgm:spPr/>
      <dgm:t>
        <a:bodyPr/>
        <a:lstStyle/>
        <a:p>
          <a:pPr rtl="0"/>
          <a:r>
            <a:rPr lang="en-US">
              <a:latin typeface="Arial"/>
              <a:ea typeface="ＭＳ Ｐゴシック"/>
            </a:rPr>
            <a:t>Detainees under the Immigration Acts</a:t>
          </a:r>
          <a:endParaRPr lang="en-US"/>
        </a:p>
      </dgm:t>
    </dgm:pt>
    <dgm:pt modelId="{74129A23-8B11-4B76-93B4-D23AE80CB4F1}" type="parTrans" cxnId="{59A898B0-00B9-4FB9-AE20-FC063063449E}">
      <dgm:prSet/>
      <dgm:spPr/>
      <dgm:t>
        <a:bodyPr/>
        <a:lstStyle/>
        <a:p>
          <a:endParaRPr lang="en-US"/>
        </a:p>
      </dgm:t>
    </dgm:pt>
    <dgm:pt modelId="{FFCCCE37-F4F6-471D-9DDF-A71426E299E6}" type="sibTrans" cxnId="{59A898B0-00B9-4FB9-AE20-FC063063449E}">
      <dgm:prSet/>
      <dgm:spPr/>
      <dgm:t>
        <a:bodyPr/>
        <a:lstStyle/>
        <a:p>
          <a:endParaRPr lang="en-US"/>
        </a:p>
      </dgm:t>
    </dgm:pt>
    <dgm:pt modelId="{0DE87ED9-8F51-4A1D-8378-C8133CDCE05F}">
      <dgm:prSet phldrT="[Text]" phldr="0"/>
      <dgm:spPr/>
      <dgm:t>
        <a:bodyPr/>
        <a:lstStyle/>
        <a:p>
          <a:pPr rtl="0"/>
          <a:r>
            <a:rPr lang="en-US" b="0">
              <a:latin typeface="Arial"/>
              <a:ea typeface="Calibri"/>
              <a:cs typeface="Calibri"/>
            </a:rPr>
            <a:t>People detained in prison or other institution to which the Prison Act 1952 applies or the equivalent in Scotland and Northern Ireland</a:t>
          </a:r>
          <a:endParaRPr lang="en-US" b="0">
            <a:latin typeface="Arial"/>
          </a:endParaRPr>
        </a:p>
      </dgm:t>
    </dgm:pt>
    <dgm:pt modelId="{308576E6-C4CD-4278-8650-8F05787E9DC9}" type="parTrans" cxnId="{F184078B-6842-439E-8DF7-1D7AB4213E8A}">
      <dgm:prSet/>
      <dgm:spPr/>
      <dgm:t>
        <a:bodyPr/>
        <a:lstStyle/>
        <a:p>
          <a:endParaRPr lang="en-US"/>
        </a:p>
      </dgm:t>
    </dgm:pt>
    <dgm:pt modelId="{7EA65C9B-E5E9-4413-985D-B15817B54A0E}" type="sibTrans" cxnId="{F184078B-6842-439E-8DF7-1D7AB4213E8A}">
      <dgm:prSet/>
      <dgm:spPr/>
      <dgm:t>
        <a:bodyPr/>
        <a:lstStyle/>
        <a:p>
          <a:endParaRPr lang="en-US"/>
        </a:p>
      </dgm:t>
    </dgm:pt>
    <dgm:pt modelId="{CB255A1C-15DD-4B99-8A91-A0718FBDE853}">
      <dgm:prSet phldr="0"/>
      <dgm:spPr/>
      <dgm:t>
        <a:bodyPr/>
        <a:lstStyle/>
        <a:p>
          <a:r>
            <a:rPr lang="en-US">
              <a:latin typeface="Arial"/>
              <a:ea typeface="ＭＳ Ｐゴシック"/>
            </a:rPr>
            <a:t>Residential and/or detoxification services for substance misuse </a:t>
          </a:r>
          <a:endParaRPr lang="en-US"/>
        </a:p>
      </dgm:t>
    </dgm:pt>
    <dgm:pt modelId="{3427905C-484E-4B12-AFD9-293C1C1AE050}" type="parTrans" cxnId="{D76B8986-AD4F-4FAC-825A-9D30795C015F}">
      <dgm:prSet/>
      <dgm:spPr/>
    </dgm:pt>
    <dgm:pt modelId="{AF51892E-4AAB-4A16-99A7-C21583318272}" type="sibTrans" cxnId="{D76B8986-AD4F-4FAC-825A-9D30795C015F}">
      <dgm:prSet/>
      <dgm:spPr/>
    </dgm:pt>
    <dgm:pt modelId="{F979B125-4867-44E8-958C-16B60202501C}" type="pres">
      <dgm:prSet presAssocID="{DD6C67BF-C783-4BAC-ABC1-08AD0ED82B02}" presName="diagram" presStyleCnt="0">
        <dgm:presLayoutVars>
          <dgm:dir/>
          <dgm:resizeHandles val="exact"/>
        </dgm:presLayoutVars>
      </dgm:prSet>
      <dgm:spPr/>
    </dgm:pt>
    <dgm:pt modelId="{B435C299-BE58-49BB-80A4-66029DE25B87}" type="pres">
      <dgm:prSet presAssocID="{BA47E24B-C4CF-4A64-93D9-C9F4EEF3C771}" presName="node" presStyleLbl="node1" presStyleIdx="0" presStyleCnt="4">
        <dgm:presLayoutVars>
          <dgm:bulletEnabled val="1"/>
        </dgm:presLayoutVars>
      </dgm:prSet>
      <dgm:spPr/>
    </dgm:pt>
    <dgm:pt modelId="{3C49BFCB-50CC-47AA-9CAF-AB3B34A142C4}" type="pres">
      <dgm:prSet presAssocID="{783CE41C-74D3-4C27-ABE9-598A81540099}" presName="sibTrans" presStyleCnt="0"/>
      <dgm:spPr/>
    </dgm:pt>
    <dgm:pt modelId="{115F6098-8CC9-4A82-A913-256715EECD56}" type="pres">
      <dgm:prSet presAssocID="{CB255A1C-15DD-4B99-8A91-A0718FBDE853}" presName="node" presStyleLbl="node1" presStyleIdx="1" presStyleCnt="4">
        <dgm:presLayoutVars>
          <dgm:bulletEnabled val="1"/>
        </dgm:presLayoutVars>
      </dgm:prSet>
      <dgm:spPr/>
    </dgm:pt>
    <dgm:pt modelId="{76B63548-2237-411F-89D5-2194AB9AD443}" type="pres">
      <dgm:prSet presAssocID="{AF51892E-4AAB-4A16-99A7-C21583318272}" presName="sibTrans" presStyleCnt="0"/>
      <dgm:spPr/>
    </dgm:pt>
    <dgm:pt modelId="{4F5195F7-81AD-44A7-A667-7E361FED0C63}" type="pres">
      <dgm:prSet presAssocID="{59D888C3-9CF5-4FB6-8C4B-94EAAC26F957}" presName="node" presStyleLbl="node1" presStyleIdx="2" presStyleCnt="4">
        <dgm:presLayoutVars>
          <dgm:bulletEnabled val="1"/>
        </dgm:presLayoutVars>
      </dgm:prSet>
      <dgm:spPr/>
    </dgm:pt>
    <dgm:pt modelId="{F240BDCA-515F-450E-A7CC-085B1BAF0CCE}" type="pres">
      <dgm:prSet presAssocID="{FFCCCE37-F4F6-471D-9DDF-A71426E299E6}" presName="sibTrans" presStyleCnt="0"/>
      <dgm:spPr/>
    </dgm:pt>
    <dgm:pt modelId="{5500260B-F069-44E5-9928-98D2B75AE918}" type="pres">
      <dgm:prSet presAssocID="{0DE87ED9-8F51-4A1D-8378-C8133CDCE05F}" presName="node" presStyleLbl="node1" presStyleIdx="3" presStyleCnt="4">
        <dgm:presLayoutVars>
          <dgm:bulletEnabled val="1"/>
        </dgm:presLayoutVars>
      </dgm:prSet>
      <dgm:spPr/>
    </dgm:pt>
  </dgm:ptLst>
  <dgm:cxnLst>
    <dgm:cxn modelId="{4D6F2916-DC7E-44FC-BE15-68FA7C83E884}" type="presOf" srcId="{BA47E24B-C4CF-4A64-93D9-C9F4EEF3C771}" destId="{B435C299-BE58-49BB-80A4-66029DE25B87}" srcOrd="0" destOrd="0" presId="urn:microsoft.com/office/officeart/2005/8/layout/default"/>
    <dgm:cxn modelId="{09F3A03B-038D-4ECC-AEC4-90235C5BC4C2}" type="presOf" srcId="{CB255A1C-15DD-4B99-8A91-A0718FBDE853}" destId="{115F6098-8CC9-4A82-A913-256715EECD56}" srcOrd="0" destOrd="0" presId="urn:microsoft.com/office/officeart/2005/8/layout/default"/>
    <dgm:cxn modelId="{8C88387A-8A0B-47DD-804B-E3FB1BC3F2A8}" type="presOf" srcId="{DD6C67BF-C783-4BAC-ABC1-08AD0ED82B02}" destId="{F979B125-4867-44E8-958C-16B60202501C}" srcOrd="0" destOrd="0" presId="urn:microsoft.com/office/officeart/2005/8/layout/default"/>
    <dgm:cxn modelId="{5DDC3D82-172E-4A7A-A909-C4BAFCCF68FF}" type="presOf" srcId="{59D888C3-9CF5-4FB6-8C4B-94EAAC26F957}" destId="{4F5195F7-81AD-44A7-A667-7E361FED0C63}" srcOrd="0" destOrd="0" presId="urn:microsoft.com/office/officeart/2005/8/layout/default"/>
    <dgm:cxn modelId="{D76B8986-AD4F-4FAC-825A-9D30795C015F}" srcId="{DD6C67BF-C783-4BAC-ABC1-08AD0ED82B02}" destId="{CB255A1C-15DD-4B99-8A91-A0718FBDE853}" srcOrd="1" destOrd="0" parTransId="{3427905C-484E-4B12-AFD9-293C1C1AE050}" sibTransId="{AF51892E-4AAB-4A16-99A7-C21583318272}"/>
    <dgm:cxn modelId="{F184078B-6842-439E-8DF7-1D7AB4213E8A}" srcId="{DD6C67BF-C783-4BAC-ABC1-08AD0ED82B02}" destId="{0DE87ED9-8F51-4A1D-8378-C8133CDCE05F}" srcOrd="3" destOrd="0" parTransId="{308576E6-C4CD-4278-8650-8F05787E9DC9}" sibTransId="{7EA65C9B-E5E9-4413-985D-B15817B54A0E}"/>
    <dgm:cxn modelId="{59A898B0-00B9-4FB9-AE20-FC063063449E}" srcId="{DD6C67BF-C783-4BAC-ABC1-08AD0ED82B02}" destId="{59D888C3-9CF5-4FB6-8C4B-94EAAC26F957}" srcOrd="2" destOrd="0" parTransId="{74129A23-8B11-4B76-93B4-D23AE80CB4F1}" sibTransId="{FFCCCE37-F4F6-471D-9DDF-A71426E299E6}"/>
    <dgm:cxn modelId="{301CA5B8-04BC-417F-A344-E6D94F50A955}" srcId="{DD6C67BF-C783-4BAC-ABC1-08AD0ED82B02}" destId="{BA47E24B-C4CF-4A64-93D9-C9F4EEF3C771}" srcOrd="0" destOrd="0" parTransId="{E6B89A04-CE5E-400F-8F41-087BF982D816}" sibTransId="{783CE41C-74D3-4C27-ABE9-598A81540099}"/>
    <dgm:cxn modelId="{86E8B4F7-D5CB-44F0-8F62-85B55CB89263}" type="presOf" srcId="{0DE87ED9-8F51-4A1D-8378-C8133CDCE05F}" destId="{5500260B-F069-44E5-9928-98D2B75AE918}" srcOrd="0" destOrd="0" presId="urn:microsoft.com/office/officeart/2005/8/layout/default"/>
    <dgm:cxn modelId="{320A2F1B-44CC-4A9D-9D1A-F9B28059AFB2}" type="presParOf" srcId="{F979B125-4867-44E8-958C-16B60202501C}" destId="{B435C299-BE58-49BB-80A4-66029DE25B87}" srcOrd="0" destOrd="0" presId="urn:microsoft.com/office/officeart/2005/8/layout/default"/>
    <dgm:cxn modelId="{4D777AC0-7859-42F7-BFED-49B621F15E11}" type="presParOf" srcId="{F979B125-4867-44E8-958C-16B60202501C}" destId="{3C49BFCB-50CC-47AA-9CAF-AB3B34A142C4}" srcOrd="1" destOrd="0" presId="urn:microsoft.com/office/officeart/2005/8/layout/default"/>
    <dgm:cxn modelId="{C9E1F9B0-FEAB-4F81-8CEC-160C4E35998F}" type="presParOf" srcId="{F979B125-4867-44E8-958C-16B60202501C}" destId="{115F6098-8CC9-4A82-A913-256715EECD56}" srcOrd="2" destOrd="0" presId="urn:microsoft.com/office/officeart/2005/8/layout/default"/>
    <dgm:cxn modelId="{59D497FB-1096-4C09-81C1-ECB8346C03AE}" type="presParOf" srcId="{F979B125-4867-44E8-958C-16B60202501C}" destId="{76B63548-2237-411F-89D5-2194AB9AD443}" srcOrd="3" destOrd="0" presId="urn:microsoft.com/office/officeart/2005/8/layout/default"/>
    <dgm:cxn modelId="{546653C5-0377-408F-A747-609DB191512E}" type="presParOf" srcId="{F979B125-4867-44E8-958C-16B60202501C}" destId="{4F5195F7-81AD-44A7-A667-7E361FED0C63}" srcOrd="4" destOrd="0" presId="urn:microsoft.com/office/officeart/2005/8/layout/default"/>
    <dgm:cxn modelId="{88588CBC-C61B-4C04-A4A0-29BCEFB03432}" type="presParOf" srcId="{F979B125-4867-44E8-958C-16B60202501C}" destId="{F240BDCA-515F-450E-A7CC-085B1BAF0CCE}" srcOrd="5" destOrd="0" presId="urn:microsoft.com/office/officeart/2005/8/layout/default"/>
    <dgm:cxn modelId="{978CED6B-2F92-4660-91BE-4BA3C4D091B2}" type="presParOf" srcId="{F979B125-4867-44E8-958C-16B60202501C}" destId="{5500260B-F069-44E5-9928-98D2B75AE91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398387-6771-4EBB-B861-25DF5589F6A3}" type="doc">
      <dgm:prSet loTypeId="urn:microsoft.com/office/officeart/2005/8/layout/defaul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GB"/>
        </a:p>
      </dgm:t>
    </dgm:pt>
    <dgm:pt modelId="{6B3583A1-5369-48BD-8E60-BA0DC05A827F}">
      <dgm:prSet phldrT="[Text]" phldr="0"/>
      <dgm:spPr/>
      <dgm:t>
        <a:bodyPr/>
        <a:lstStyle/>
        <a:p>
          <a:pPr rtl="0"/>
          <a:r>
            <a:rPr lang="en-GB" dirty="0">
              <a:latin typeface="Arial"/>
              <a:ea typeface="ＭＳ Ｐゴシック"/>
            </a:rPr>
            <a:t>Consider the person's preferences and risk assess using human-rights based decision making</a:t>
          </a:r>
          <a:endParaRPr lang="en-GB" dirty="0"/>
        </a:p>
      </dgm:t>
    </dgm:pt>
    <dgm:pt modelId="{E19ED8E3-12FF-4CD8-ACB1-7E94E76D43CE}" type="parTrans" cxnId="{966E8A9F-AE38-44D1-A31C-349BC1597A93}">
      <dgm:prSet/>
      <dgm:spPr/>
      <dgm:t>
        <a:bodyPr/>
        <a:lstStyle/>
        <a:p>
          <a:endParaRPr lang="en-GB"/>
        </a:p>
      </dgm:t>
    </dgm:pt>
    <dgm:pt modelId="{F808ABCF-5234-43A8-B43A-E9DB92039EC3}" type="sibTrans" cxnId="{966E8A9F-AE38-44D1-A31C-349BC1597A93}">
      <dgm:prSet/>
      <dgm:spPr/>
      <dgm:t>
        <a:bodyPr/>
        <a:lstStyle/>
        <a:p>
          <a:endParaRPr lang="en-GB"/>
        </a:p>
      </dgm:t>
    </dgm:pt>
    <dgm:pt modelId="{48A39B3D-CA3A-4B22-BC98-DAFB85CEF4B1}">
      <dgm:prSet phldrT="[Text]" phldr="0"/>
      <dgm:spPr/>
      <dgm:t>
        <a:bodyPr/>
        <a:lstStyle/>
        <a:p>
          <a:pPr rtl="0"/>
          <a:r>
            <a:rPr lang="en-GB">
              <a:latin typeface="Arial"/>
              <a:ea typeface="ＭＳ Ｐゴシック"/>
            </a:rPr>
            <a:t> Where needed, take  precautions (PPE etc) so the visit can go ahead</a:t>
          </a:r>
          <a:endParaRPr lang="en-GB"/>
        </a:p>
      </dgm:t>
    </dgm:pt>
    <dgm:pt modelId="{9B11FB43-0EC6-4185-A8C1-9127D80BBD7E}" type="parTrans" cxnId="{6B5E8DB5-CE48-47D0-9ECA-0B959ED51F20}">
      <dgm:prSet/>
      <dgm:spPr/>
      <dgm:t>
        <a:bodyPr/>
        <a:lstStyle/>
        <a:p>
          <a:endParaRPr lang="en-GB"/>
        </a:p>
      </dgm:t>
    </dgm:pt>
    <dgm:pt modelId="{EDEE80BD-CFEB-4799-B409-FC3DB1C538E3}" type="sibTrans" cxnId="{6B5E8DB5-CE48-47D0-9ECA-0B959ED51F20}">
      <dgm:prSet/>
      <dgm:spPr/>
      <dgm:t>
        <a:bodyPr/>
        <a:lstStyle/>
        <a:p>
          <a:endParaRPr lang="en-GB"/>
        </a:p>
      </dgm:t>
    </dgm:pt>
    <dgm:pt modelId="{C42E3B7F-5730-47ED-BF61-340780267DF8}">
      <dgm:prSet phldrT="[Text]" phldr="0"/>
      <dgm:spPr/>
      <dgm:t>
        <a:bodyPr/>
        <a:lstStyle/>
        <a:p>
          <a:pPr rtl="0"/>
          <a:r>
            <a:rPr lang="en-GB">
              <a:latin typeface="Arial"/>
              <a:ea typeface="ＭＳ Ｐゴシック"/>
            </a:rPr>
            <a:t>Good communication with people and visitors (where appropriate)</a:t>
          </a:r>
          <a:endParaRPr lang="en-GB"/>
        </a:p>
      </dgm:t>
    </dgm:pt>
    <dgm:pt modelId="{702ADAA9-64E1-4087-9204-619687952482}" type="parTrans" cxnId="{DD0E5D8F-36DB-4D36-A1B3-5420728E0D35}">
      <dgm:prSet/>
      <dgm:spPr/>
      <dgm:t>
        <a:bodyPr/>
        <a:lstStyle/>
        <a:p>
          <a:endParaRPr lang="en-GB"/>
        </a:p>
      </dgm:t>
    </dgm:pt>
    <dgm:pt modelId="{84954EA2-9EA2-4821-807D-56BABB501444}" type="sibTrans" cxnId="{DD0E5D8F-36DB-4D36-A1B3-5420728E0D35}">
      <dgm:prSet/>
      <dgm:spPr/>
      <dgm:t>
        <a:bodyPr/>
        <a:lstStyle/>
        <a:p>
          <a:endParaRPr lang="en-GB"/>
        </a:p>
      </dgm:t>
    </dgm:pt>
    <dgm:pt modelId="{0AE776EE-3E42-4041-96C4-8E78FAC44337}">
      <dgm:prSet phldrT="[Text]" phldr="0"/>
      <dgm:spPr/>
      <dgm:t>
        <a:bodyPr/>
        <a:lstStyle/>
        <a:p>
          <a:pPr rtl="0"/>
          <a:r>
            <a:rPr lang="en-GB">
              <a:latin typeface="Arial"/>
              <a:ea typeface="ＭＳ Ｐゴシック"/>
            </a:rPr>
            <a:t>Take the least restrictive option to mitigate any exceptional risks</a:t>
          </a:r>
          <a:endParaRPr lang="en-GB"/>
        </a:p>
      </dgm:t>
    </dgm:pt>
    <dgm:pt modelId="{15A20102-EDD6-4FEB-8655-DBB337EFD598}" type="parTrans" cxnId="{955D59A5-73FA-41A0-BB9D-107E9DFE06E8}">
      <dgm:prSet/>
      <dgm:spPr/>
      <dgm:t>
        <a:bodyPr/>
        <a:lstStyle/>
        <a:p>
          <a:endParaRPr lang="en-GB"/>
        </a:p>
      </dgm:t>
    </dgm:pt>
    <dgm:pt modelId="{82CC7621-0A27-454D-A46C-17466F91855D}" type="sibTrans" cxnId="{955D59A5-73FA-41A0-BB9D-107E9DFE06E8}">
      <dgm:prSet/>
      <dgm:spPr/>
      <dgm:t>
        <a:bodyPr/>
        <a:lstStyle/>
        <a:p>
          <a:endParaRPr lang="en-GB"/>
        </a:p>
      </dgm:t>
    </dgm:pt>
    <dgm:pt modelId="{F926DFE4-D8CC-460B-9BAB-79CA67F9A25C}">
      <dgm:prSet phldrT="[Text]" phldr="0"/>
      <dgm:spPr/>
      <dgm:t>
        <a:bodyPr/>
        <a:lstStyle/>
        <a:p>
          <a:pPr rtl="0"/>
          <a:r>
            <a:rPr lang="en-GB">
              <a:latin typeface="Arial"/>
              <a:ea typeface="ＭＳ Ｐゴシック"/>
            </a:rPr>
            <a:t>Keep detailed records </a:t>
          </a:r>
          <a:endParaRPr lang="en-GB"/>
        </a:p>
      </dgm:t>
    </dgm:pt>
    <dgm:pt modelId="{71AC3C0D-BC3E-4525-82DE-673C8DB5B432}" type="parTrans" cxnId="{7B16B786-5B80-429D-A133-03C1891671F8}">
      <dgm:prSet/>
      <dgm:spPr/>
      <dgm:t>
        <a:bodyPr/>
        <a:lstStyle/>
        <a:p>
          <a:endParaRPr lang="en-GB"/>
        </a:p>
      </dgm:t>
    </dgm:pt>
    <dgm:pt modelId="{89BB1C62-6FE9-4E38-863C-4EE658EACC74}" type="sibTrans" cxnId="{7B16B786-5B80-429D-A133-03C1891671F8}">
      <dgm:prSet/>
      <dgm:spPr/>
      <dgm:t>
        <a:bodyPr/>
        <a:lstStyle/>
        <a:p>
          <a:endParaRPr lang="en-GB"/>
        </a:p>
      </dgm:t>
    </dgm:pt>
    <dgm:pt modelId="{F90B3E08-5AEC-493A-9141-FE5AAA8A22E8}">
      <dgm:prSet phldr="0"/>
      <dgm:spPr/>
      <dgm:t>
        <a:bodyPr/>
        <a:lstStyle/>
        <a:p>
          <a:pPr rtl="0"/>
          <a:r>
            <a:rPr lang="en-GB">
              <a:latin typeface="Arial"/>
              <a:ea typeface="ＭＳ Ｐゴシック"/>
            </a:rPr>
            <a:t>Any restrictions should be time limited and frequently reviewed. Keep the decision under review and reduced or removed asap.</a:t>
          </a:r>
        </a:p>
      </dgm:t>
    </dgm:pt>
    <dgm:pt modelId="{C0D32824-D170-4B37-847B-64D32A1491DD}" type="parTrans" cxnId="{A67611F8-8438-41DD-8536-8226AC6084DB}">
      <dgm:prSet/>
      <dgm:spPr/>
    </dgm:pt>
    <dgm:pt modelId="{ED0461EB-79D4-4082-9FD8-44BAACD68990}" type="sibTrans" cxnId="{A67611F8-8438-41DD-8536-8226AC6084DB}">
      <dgm:prSet/>
      <dgm:spPr/>
    </dgm:pt>
    <dgm:pt modelId="{D07FD01B-F4EF-47AE-A4DD-36403A85E382}" type="pres">
      <dgm:prSet presAssocID="{2D398387-6771-4EBB-B861-25DF5589F6A3}" presName="diagram" presStyleCnt="0">
        <dgm:presLayoutVars>
          <dgm:dir/>
          <dgm:resizeHandles val="exact"/>
        </dgm:presLayoutVars>
      </dgm:prSet>
      <dgm:spPr/>
    </dgm:pt>
    <dgm:pt modelId="{08E5730F-92BF-4AAA-90DC-DC06F1779AE2}" type="pres">
      <dgm:prSet presAssocID="{6B3583A1-5369-48BD-8E60-BA0DC05A827F}" presName="node" presStyleLbl="node1" presStyleIdx="0" presStyleCnt="6">
        <dgm:presLayoutVars>
          <dgm:bulletEnabled val="1"/>
        </dgm:presLayoutVars>
      </dgm:prSet>
      <dgm:spPr/>
    </dgm:pt>
    <dgm:pt modelId="{D22528C5-E80C-4E4D-B7D4-83E217D1EECB}" type="pres">
      <dgm:prSet presAssocID="{F808ABCF-5234-43A8-B43A-E9DB92039EC3}" presName="sibTrans" presStyleCnt="0"/>
      <dgm:spPr/>
    </dgm:pt>
    <dgm:pt modelId="{B1BE81B0-C390-4E1B-B2FB-D53292A7668D}" type="pres">
      <dgm:prSet presAssocID="{48A39B3D-CA3A-4B22-BC98-DAFB85CEF4B1}" presName="node" presStyleLbl="node1" presStyleIdx="1" presStyleCnt="6">
        <dgm:presLayoutVars>
          <dgm:bulletEnabled val="1"/>
        </dgm:presLayoutVars>
      </dgm:prSet>
      <dgm:spPr/>
    </dgm:pt>
    <dgm:pt modelId="{5D0B4729-8561-416F-A06E-C0271C9CD64E}" type="pres">
      <dgm:prSet presAssocID="{EDEE80BD-CFEB-4799-B409-FC3DB1C538E3}" presName="sibTrans" presStyleCnt="0"/>
      <dgm:spPr/>
    </dgm:pt>
    <dgm:pt modelId="{46F44435-65ED-4802-81B4-B3E566E481AC}" type="pres">
      <dgm:prSet presAssocID="{C42E3B7F-5730-47ED-BF61-340780267DF8}" presName="node" presStyleLbl="node1" presStyleIdx="2" presStyleCnt="6">
        <dgm:presLayoutVars>
          <dgm:bulletEnabled val="1"/>
        </dgm:presLayoutVars>
      </dgm:prSet>
      <dgm:spPr/>
    </dgm:pt>
    <dgm:pt modelId="{21031BCE-B494-4609-A594-57295DE29467}" type="pres">
      <dgm:prSet presAssocID="{84954EA2-9EA2-4821-807D-56BABB501444}" presName="sibTrans" presStyleCnt="0"/>
      <dgm:spPr/>
    </dgm:pt>
    <dgm:pt modelId="{2F86322E-9ED4-436B-82BA-27633794FB46}" type="pres">
      <dgm:prSet presAssocID="{0AE776EE-3E42-4041-96C4-8E78FAC44337}" presName="node" presStyleLbl="node1" presStyleIdx="3" presStyleCnt="6">
        <dgm:presLayoutVars>
          <dgm:bulletEnabled val="1"/>
        </dgm:presLayoutVars>
      </dgm:prSet>
      <dgm:spPr/>
    </dgm:pt>
    <dgm:pt modelId="{80A42443-22DC-43AC-9C7D-F62C9500D81E}" type="pres">
      <dgm:prSet presAssocID="{82CC7621-0A27-454D-A46C-17466F91855D}" presName="sibTrans" presStyleCnt="0"/>
      <dgm:spPr/>
    </dgm:pt>
    <dgm:pt modelId="{917A0FB1-3D55-4920-85DD-A9B2CD2B44F7}" type="pres">
      <dgm:prSet presAssocID="{F926DFE4-D8CC-460B-9BAB-79CA67F9A25C}" presName="node" presStyleLbl="node1" presStyleIdx="4" presStyleCnt="6">
        <dgm:presLayoutVars>
          <dgm:bulletEnabled val="1"/>
        </dgm:presLayoutVars>
      </dgm:prSet>
      <dgm:spPr/>
    </dgm:pt>
    <dgm:pt modelId="{7557A56B-CE7B-42F0-9608-21606ACF3229}" type="pres">
      <dgm:prSet presAssocID="{89BB1C62-6FE9-4E38-863C-4EE658EACC74}" presName="sibTrans" presStyleCnt="0"/>
      <dgm:spPr/>
    </dgm:pt>
    <dgm:pt modelId="{529C9132-20E5-4CBA-BE1C-929D0533EF89}" type="pres">
      <dgm:prSet presAssocID="{F90B3E08-5AEC-493A-9141-FE5AAA8A22E8}" presName="node" presStyleLbl="node1" presStyleIdx="5" presStyleCnt="6">
        <dgm:presLayoutVars>
          <dgm:bulletEnabled val="1"/>
        </dgm:presLayoutVars>
      </dgm:prSet>
      <dgm:spPr/>
    </dgm:pt>
  </dgm:ptLst>
  <dgm:cxnLst>
    <dgm:cxn modelId="{E8FB1447-A0F7-4FB5-BF3D-592B1A520358}" type="presOf" srcId="{C42E3B7F-5730-47ED-BF61-340780267DF8}" destId="{46F44435-65ED-4802-81B4-B3E566E481AC}" srcOrd="0" destOrd="0" presId="urn:microsoft.com/office/officeart/2005/8/layout/default"/>
    <dgm:cxn modelId="{16CCE170-3178-4CAF-B755-423E035CD1E0}" type="presOf" srcId="{2D398387-6771-4EBB-B861-25DF5589F6A3}" destId="{D07FD01B-F4EF-47AE-A4DD-36403A85E382}" srcOrd="0" destOrd="0" presId="urn:microsoft.com/office/officeart/2005/8/layout/default"/>
    <dgm:cxn modelId="{8FD44B71-12A9-4737-8C6D-A86A9A279564}" type="presOf" srcId="{48A39B3D-CA3A-4B22-BC98-DAFB85CEF4B1}" destId="{B1BE81B0-C390-4E1B-B2FB-D53292A7668D}" srcOrd="0" destOrd="0" presId="urn:microsoft.com/office/officeart/2005/8/layout/default"/>
    <dgm:cxn modelId="{AC9E2C7A-F7F2-4FF5-8FBB-3937A11E576C}" type="presOf" srcId="{F90B3E08-5AEC-493A-9141-FE5AAA8A22E8}" destId="{529C9132-20E5-4CBA-BE1C-929D0533EF89}" srcOrd="0" destOrd="0" presId="urn:microsoft.com/office/officeart/2005/8/layout/default"/>
    <dgm:cxn modelId="{7B16B786-5B80-429D-A133-03C1891671F8}" srcId="{2D398387-6771-4EBB-B861-25DF5589F6A3}" destId="{F926DFE4-D8CC-460B-9BAB-79CA67F9A25C}" srcOrd="4" destOrd="0" parTransId="{71AC3C0D-BC3E-4525-82DE-673C8DB5B432}" sibTransId="{89BB1C62-6FE9-4E38-863C-4EE658EACC74}"/>
    <dgm:cxn modelId="{DD0E5D8F-36DB-4D36-A1B3-5420728E0D35}" srcId="{2D398387-6771-4EBB-B861-25DF5589F6A3}" destId="{C42E3B7F-5730-47ED-BF61-340780267DF8}" srcOrd="2" destOrd="0" parTransId="{702ADAA9-64E1-4087-9204-619687952482}" sibTransId="{84954EA2-9EA2-4821-807D-56BABB501444}"/>
    <dgm:cxn modelId="{966E8A9F-AE38-44D1-A31C-349BC1597A93}" srcId="{2D398387-6771-4EBB-B861-25DF5589F6A3}" destId="{6B3583A1-5369-48BD-8E60-BA0DC05A827F}" srcOrd="0" destOrd="0" parTransId="{E19ED8E3-12FF-4CD8-ACB1-7E94E76D43CE}" sibTransId="{F808ABCF-5234-43A8-B43A-E9DB92039EC3}"/>
    <dgm:cxn modelId="{955D59A5-73FA-41A0-BB9D-107E9DFE06E8}" srcId="{2D398387-6771-4EBB-B861-25DF5589F6A3}" destId="{0AE776EE-3E42-4041-96C4-8E78FAC44337}" srcOrd="3" destOrd="0" parTransId="{15A20102-EDD6-4FEB-8655-DBB337EFD598}" sibTransId="{82CC7621-0A27-454D-A46C-17466F91855D}"/>
    <dgm:cxn modelId="{7EDF78AA-EA0B-49D7-8108-E2F463641CFC}" type="presOf" srcId="{6B3583A1-5369-48BD-8E60-BA0DC05A827F}" destId="{08E5730F-92BF-4AAA-90DC-DC06F1779AE2}" srcOrd="0" destOrd="0" presId="urn:microsoft.com/office/officeart/2005/8/layout/default"/>
    <dgm:cxn modelId="{6B5E8DB5-CE48-47D0-9ECA-0B959ED51F20}" srcId="{2D398387-6771-4EBB-B861-25DF5589F6A3}" destId="{48A39B3D-CA3A-4B22-BC98-DAFB85CEF4B1}" srcOrd="1" destOrd="0" parTransId="{9B11FB43-0EC6-4185-A8C1-9127D80BBD7E}" sibTransId="{EDEE80BD-CFEB-4799-B409-FC3DB1C538E3}"/>
    <dgm:cxn modelId="{82F135CF-17AB-46EB-8F57-3FCF472A27E9}" type="presOf" srcId="{0AE776EE-3E42-4041-96C4-8E78FAC44337}" destId="{2F86322E-9ED4-436B-82BA-27633794FB46}" srcOrd="0" destOrd="0" presId="urn:microsoft.com/office/officeart/2005/8/layout/default"/>
    <dgm:cxn modelId="{6B391EE2-FDBC-46D5-B4E0-4FDB0819BE92}" type="presOf" srcId="{F926DFE4-D8CC-460B-9BAB-79CA67F9A25C}" destId="{917A0FB1-3D55-4920-85DD-A9B2CD2B44F7}" srcOrd="0" destOrd="0" presId="urn:microsoft.com/office/officeart/2005/8/layout/default"/>
    <dgm:cxn modelId="{A67611F8-8438-41DD-8536-8226AC6084DB}" srcId="{2D398387-6771-4EBB-B861-25DF5589F6A3}" destId="{F90B3E08-5AEC-493A-9141-FE5AAA8A22E8}" srcOrd="5" destOrd="0" parTransId="{C0D32824-D170-4B37-847B-64D32A1491DD}" sibTransId="{ED0461EB-79D4-4082-9FD8-44BAACD68990}"/>
    <dgm:cxn modelId="{7C3A2DBB-EA75-4D04-953F-A3ACB13CFCFE}" type="presParOf" srcId="{D07FD01B-F4EF-47AE-A4DD-36403A85E382}" destId="{08E5730F-92BF-4AAA-90DC-DC06F1779AE2}" srcOrd="0" destOrd="0" presId="urn:microsoft.com/office/officeart/2005/8/layout/default"/>
    <dgm:cxn modelId="{3352577C-B318-4C5F-9DEB-DE5151503729}" type="presParOf" srcId="{D07FD01B-F4EF-47AE-A4DD-36403A85E382}" destId="{D22528C5-E80C-4E4D-B7D4-83E217D1EECB}" srcOrd="1" destOrd="0" presId="urn:microsoft.com/office/officeart/2005/8/layout/default"/>
    <dgm:cxn modelId="{91B62CAA-B98C-4834-A6DA-7B02D22CD8FE}" type="presParOf" srcId="{D07FD01B-F4EF-47AE-A4DD-36403A85E382}" destId="{B1BE81B0-C390-4E1B-B2FB-D53292A7668D}" srcOrd="2" destOrd="0" presId="urn:microsoft.com/office/officeart/2005/8/layout/default"/>
    <dgm:cxn modelId="{8274CA36-E414-4FC1-9C2B-797FF6C0D433}" type="presParOf" srcId="{D07FD01B-F4EF-47AE-A4DD-36403A85E382}" destId="{5D0B4729-8561-416F-A06E-C0271C9CD64E}" srcOrd="3" destOrd="0" presId="urn:microsoft.com/office/officeart/2005/8/layout/default"/>
    <dgm:cxn modelId="{073789D3-1564-4D62-92BC-60F43018D8E8}" type="presParOf" srcId="{D07FD01B-F4EF-47AE-A4DD-36403A85E382}" destId="{46F44435-65ED-4802-81B4-B3E566E481AC}" srcOrd="4" destOrd="0" presId="urn:microsoft.com/office/officeart/2005/8/layout/default"/>
    <dgm:cxn modelId="{27A4986D-EB33-4A39-BDCC-C9D726EFB72A}" type="presParOf" srcId="{D07FD01B-F4EF-47AE-A4DD-36403A85E382}" destId="{21031BCE-B494-4609-A594-57295DE29467}" srcOrd="5" destOrd="0" presId="urn:microsoft.com/office/officeart/2005/8/layout/default"/>
    <dgm:cxn modelId="{6355E420-62D9-49B8-80C0-5057D710E9A5}" type="presParOf" srcId="{D07FD01B-F4EF-47AE-A4DD-36403A85E382}" destId="{2F86322E-9ED4-436B-82BA-27633794FB46}" srcOrd="6" destOrd="0" presId="urn:microsoft.com/office/officeart/2005/8/layout/default"/>
    <dgm:cxn modelId="{9DE25300-0207-4D32-BCC4-26C23AB27C63}" type="presParOf" srcId="{D07FD01B-F4EF-47AE-A4DD-36403A85E382}" destId="{80A42443-22DC-43AC-9C7D-F62C9500D81E}" srcOrd="7" destOrd="0" presId="urn:microsoft.com/office/officeart/2005/8/layout/default"/>
    <dgm:cxn modelId="{181D8D48-0C56-4842-AE6F-9B8496039C1C}" type="presParOf" srcId="{D07FD01B-F4EF-47AE-A4DD-36403A85E382}" destId="{917A0FB1-3D55-4920-85DD-A9B2CD2B44F7}" srcOrd="8" destOrd="0" presId="urn:microsoft.com/office/officeart/2005/8/layout/default"/>
    <dgm:cxn modelId="{995D733B-B54E-44B7-9893-0899E0BB8344}" type="presParOf" srcId="{D07FD01B-F4EF-47AE-A4DD-36403A85E382}" destId="{7557A56B-CE7B-42F0-9608-21606ACF3229}" srcOrd="9" destOrd="0" presId="urn:microsoft.com/office/officeart/2005/8/layout/default"/>
    <dgm:cxn modelId="{C63F0A54-31F5-449A-B294-A9C3764EC987}" type="presParOf" srcId="{D07FD01B-F4EF-47AE-A4DD-36403A85E382}" destId="{529C9132-20E5-4CBA-BE1C-929D0533EF8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D36718-E848-4A9B-93F7-23DC8C80D759}" type="doc">
      <dgm:prSet loTypeId="urn:microsoft.com/office/officeart/2005/8/layout/default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GB"/>
        </a:p>
      </dgm:t>
    </dgm:pt>
    <dgm:pt modelId="{7133B07C-691C-4E46-9789-CE2222529510}">
      <dgm:prSet phldrT="[Text]" phldr="0"/>
      <dgm:spPr/>
      <dgm:t>
        <a:bodyPr/>
        <a:lstStyle/>
        <a:p>
          <a:pPr rtl="0"/>
          <a:r>
            <a:rPr lang="en-GB">
              <a:latin typeface="Arial"/>
              <a:ea typeface="ＭＳ Ｐゴシック"/>
            </a:rPr>
            <a:t>Providers must not discourage visits out e.g – unreasonably long periods of isolation. </a:t>
          </a:r>
          <a:endParaRPr lang="en-GB"/>
        </a:p>
      </dgm:t>
    </dgm:pt>
    <dgm:pt modelId="{7A940174-3B47-404F-B0C5-6477E5ECBF1B}" type="parTrans" cxnId="{3FFBF779-2EFE-4FCB-A537-E913DC092034}">
      <dgm:prSet/>
      <dgm:spPr/>
      <dgm:t>
        <a:bodyPr/>
        <a:lstStyle/>
        <a:p>
          <a:endParaRPr lang="en-GB"/>
        </a:p>
      </dgm:t>
    </dgm:pt>
    <dgm:pt modelId="{12D7C6D9-9F80-45D6-928E-6C502A9F7A97}" type="sibTrans" cxnId="{3FFBF779-2EFE-4FCB-A537-E913DC092034}">
      <dgm:prSet/>
      <dgm:spPr/>
      <dgm:t>
        <a:bodyPr/>
        <a:lstStyle/>
        <a:p>
          <a:endParaRPr lang="en-GB"/>
        </a:p>
      </dgm:t>
    </dgm:pt>
    <dgm:pt modelId="{AD23E450-8C71-42D8-9E96-D5208943D674}">
      <dgm:prSet phldrT="[Text]" phldr="0"/>
      <dgm:spPr/>
      <dgm:t>
        <a:bodyPr/>
        <a:lstStyle/>
        <a:p>
          <a:pPr rtl="0"/>
          <a:r>
            <a:rPr lang="en-GB">
              <a:latin typeface="Arial"/>
              <a:ea typeface="ＭＳ Ｐゴシック"/>
            </a:rPr>
            <a:t>Regulation 9 may be more appropriate regarding going out into the community generally</a:t>
          </a:r>
          <a:endParaRPr lang="en-GB"/>
        </a:p>
      </dgm:t>
    </dgm:pt>
    <dgm:pt modelId="{1B2CCD50-30A7-472F-B800-87B1B55B591C}" type="parTrans" cxnId="{A68365DF-35B8-42AF-AA3C-4574DF789236}">
      <dgm:prSet/>
      <dgm:spPr/>
      <dgm:t>
        <a:bodyPr/>
        <a:lstStyle/>
        <a:p>
          <a:endParaRPr lang="en-GB"/>
        </a:p>
      </dgm:t>
    </dgm:pt>
    <dgm:pt modelId="{D9096B28-75E4-4005-9634-FA3D8829F632}" type="sibTrans" cxnId="{A68365DF-35B8-42AF-AA3C-4574DF789236}">
      <dgm:prSet/>
      <dgm:spPr/>
      <dgm:t>
        <a:bodyPr/>
        <a:lstStyle/>
        <a:p>
          <a:endParaRPr lang="en-GB"/>
        </a:p>
      </dgm:t>
    </dgm:pt>
    <dgm:pt modelId="{54EF8260-6F7B-4FF6-9FB7-129C53D2C7F2}">
      <dgm:prSet phldrT="[Text]" phldr="0"/>
      <dgm:spPr/>
      <dgm:t>
        <a:bodyPr/>
        <a:lstStyle/>
        <a:p>
          <a:pPr rtl="0"/>
          <a:r>
            <a:rPr lang="en-GB" dirty="0">
              <a:latin typeface="Arial"/>
              <a:ea typeface="ＭＳ Ｐゴシック"/>
            </a:rPr>
            <a:t>Any restrictions must be the least restrictive option, risk assessed and recorded</a:t>
          </a:r>
          <a:endParaRPr lang="en-GB" dirty="0"/>
        </a:p>
      </dgm:t>
    </dgm:pt>
    <dgm:pt modelId="{12E327F7-31BC-4FD8-879E-87004FBFFA01}" type="parTrans" cxnId="{A50832E0-0F20-440F-9F91-1AA02DFA3820}">
      <dgm:prSet/>
      <dgm:spPr/>
      <dgm:t>
        <a:bodyPr/>
        <a:lstStyle/>
        <a:p>
          <a:endParaRPr lang="en-GB"/>
        </a:p>
      </dgm:t>
    </dgm:pt>
    <dgm:pt modelId="{CFC6B36F-C50C-496C-8313-974233C84426}" type="sibTrans" cxnId="{A50832E0-0F20-440F-9F91-1AA02DFA3820}">
      <dgm:prSet/>
      <dgm:spPr/>
      <dgm:t>
        <a:bodyPr/>
        <a:lstStyle/>
        <a:p>
          <a:endParaRPr lang="en-GB"/>
        </a:p>
      </dgm:t>
    </dgm:pt>
    <dgm:pt modelId="{B3DB06A6-C9B4-4F84-959D-520FF0F41427}">
      <dgm:prSet phldr="0"/>
      <dgm:spPr/>
      <dgm:t>
        <a:bodyPr/>
        <a:lstStyle/>
        <a:p>
          <a:pPr rtl="0"/>
          <a:r>
            <a:rPr lang="en-GB" dirty="0">
              <a:latin typeface="Arial"/>
              <a:ea typeface="ＭＳ Ｐゴシック"/>
            </a:rPr>
            <a:t>No additional requirement regarding staffing and transport - this regulation seeks to ensure providers enable and encourage people to be accompanied.</a:t>
          </a:r>
        </a:p>
      </dgm:t>
    </dgm:pt>
    <dgm:pt modelId="{2521D327-AFE5-4670-A257-A13C3E68B355}" type="parTrans" cxnId="{B0E63F1F-5B35-4F16-A926-BB8109C36E4F}">
      <dgm:prSet/>
      <dgm:spPr/>
    </dgm:pt>
    <dgm:pt modelId="{2A1A2297-6972-4E99-8FED-09C31A0D5140}" type="sibTrans" cxnId="{B0E63F1F-5B35-4F16-A926-BB8109C36E4F}">
      <dgm:prSet/>
      <dgm:spPr/>
    </dgm:pt>
    <dgm:pt modelId="{4D675096-CFFD-474A-B30E-4E3E7B4CE88A}" type="pres">
      <dgm:prSet presAssocID="{D8D36718-E848-4A9B-93F7-23DC8C80D759}" presName="diagram" presStyleCnt="0">
        <dgm:presLayoutVars>
          <dgm:dir/>
          <dgm:resizeHandles val="exact"/>
        </dgm:presLayoutVars>
      </dgm:prSet>
      <dgm:spPr/>
    </dgm:pt>
    <dgm:pt modelId="{88800E8D-037B-45EE-9FDA-41DCA491F52F}" type="pres">
      <dgm:prSet presAssocID="{7133B07C-691C-4E46-9789-CE2222529510}" presName="node" presStyleLbl="node1" presStyleIdx="0" presStyleCnt="4">
        <dgm:presLayoutVars>
          <dgm:bulletEnabled val="1"/>
        </dgm:presLayoutVars>
      </dgm:prSet>
      <dgm:spPr/>
    </dgm:pt>
    <dgm:pt modelId="{5F045C62-942C-40F2-9325-B37E399C392E}" type="pres">
      <dgm:prSet presAssocID="{12D7C6D9-9F80-45D6-928E-6C502A9F7A97}" presName="sibTrans" presStyleCnt="0"/>
      <dgm:spPr/>
    </dgm:pt>
    <dgm:pt modelId="{3507CCD3-D5DD-48E9-B905-8C439E7CAF42}" type="pres">
      <dgm:prSet presAssocID="{AD23E450-8C71-42D8-9E96-D5208943D674}" presName="node" presStyleLbl="node1" presStyleIdx="1" presStyleCnt="4">
        <dgm:presLayoutVars>
          <dgm:bulletEnabled val="1"/>
        </dgm:presLayoutVars>
      </dgm:prSet>
      <dgm:spPr/>
    </dgm:pt>
    <dgm:pt modelId="{6AE0FC27-F8B9-4D9D-9D1E-46DB3D9645B0}" type="pres">
      <dgm:prSet presAssocID="{D9096B28-75E4-4005-9634-FA3D8829F632}" presName="sibTrans" presStyleCnt="0"/>
      <dgm:spPr/>
    </dgm:pt>
    <dgm:pt modelId="{BACC5B14-56CB-4D3E-B97E-DAFBCC5A1C69}" type="pres">
      <dgm:prSet presAssocID="{54EF8260-6F7B-4FF6-9FB7-129C53D2C7F2}" presName="node" presStyleLbl="node1" presStyleIdx="2" presStyleCnt="4">
        <dgm:presLayoutVars>
          <dgm:bulletEnabled val="1"/>
        </dgm:presLayoutVars>
      </dgm:prSet>
      <dgm:spPr/>
    </dgm:pt>
    <dgm:pt modelId="{123756DB-E073-410C-9D56-8392DC4021BB}" type="pres">
      <dgm:prSet presAssocID="{CFC6B36F-C50C-496C-8313-974233C84426}" presName="sibTrans" presStyleCnt="0"/>
      <dgm:spPr/>
    </dgm:pt>
    <dgm:pt modelId="{A83548EB-0AC1-4C36-9315-798052F03D55}" type="pres">
      <dgm:prSet presAssocID="{B3DB06A6-C9B4-4F84-959D-520FF0F41427}" presName="node" presStyleLbl="node1" presStyleIdx="3" presStyleCnt="4">
        <dgm:presLayoutVars>
          <dgm:bulletEnabled val="1"/>
        </dgm:presLayoutVars>
      </dgm:prSet>
      <dgm:spPr/>
    </dgm:pt>
  </dgm:ptLst>
  <dgm:cxnLst>
    <dgm:cxn modelId="{B0E63F1F-5B35-4F16-A926-BB8109C36E4F}" srcId="{D8D36718-E848-4A9B-93F7-23DC8C80D759}" destId="{B3DB06A6-C9B4-4F84-959D-520FF0F41427}" srcOrd="3" destOrd="0" parTransId="{2521D327-AFE5-4670-A257-A13C3E68B355}" sibTransId="{2A1A2297-6972-4E99-8FED-09C31A0D5140}"/>
    <dgm:cxn modelId="{D1CD3F26-628D-4D00-9CFD-E5195E43CA4A}" type="presOf" srcId="{54EF8260-6F7B-4FF6-9FB7-129C53D2C7F2}" destId="{BACC5B14-56CB-4D3E-B97E-DAFBCC5A1C69}" srcOrd="0" destOrd="0" presId="urn:microsoft.com/office/officeart/2005/8/layout/default"/>
    <dgm:cxn modelId="{0AF07D4C-EA61-4233-ABD9-6EC70A1F3665}" type="presOf" srcId="{D8D36718-E848-4A9B-93F7-23DC8C80D759}" destId="{4D675096-CFFD-474A-B30E-4E3E7B4CE88A}" srcOrd="0" destOrd="0" presId="urn:microsoft.com/office/officeart/2005/8/layout/default"/>
    <dgm:cxn modelId="{3FFBF779-2EFE-4FCB-A537-E913DC092034}" srcId="{D8D36718-E848-4A9B-93F7-23DC8C80D759}" destId="{7133B07C-691C-4E46-9789-CE2222529510}" srcOrd="0" destOrd="0" parTransId="{7A940174-3B47-404F-B0C5-6477E5ECBF1B}" sibTransId="{12D7C6D9-9F80-45D6-928E-6C502A9F7A97}"/>
    <dgm:cxn modelId="{475700BF-BCFA-4F1C-903D-91BFC6694AF1}" type="presOf" srcId="{7133B07C-691C-4E46-9789-CE2222529510}" destId="{88800E8D-037B-45EE-9FDA-41DCA491F52F}" srcOrd="0" destOrd="0" presId="urn:microsoft.com/office/officeart/2005/8/layout/default"/>
    <dgm:cxn modelId="{CCF269D7-8D54-4A9E-97E5-751F167BCC88}" type="presOf" srcId="{AD23E450-8C71-42D8-9E96-D5208943D674}" destId="{3507CCD3-D5DD-48E9-B905-8C439E7CAF42}" srcOrd="0" destOrd="0" presId="urn:microsoft.com/office/officeart/2005/8/layout/default"/>
    <dgm:cxn modelId="{A68365DF-35B8-42AF-AA3C-4574DF789236}" srcId="{D8D36718-E848-4A9B-93F7-23DC8C80D759}" destId="{AD23E450-8C71-42D8-9E96-D5208943D674}" srcOrd="1" destOrd="0" parTransId="{1B2CCD50-30A7-472F-B800-87B1B55B591C}" sibTransId="{D9096B28-75E4-4005-9634-FA3D8829F632}"/>
    <dgm:cxn modelId="{A50832E0-0F20-440F-9F91-1AA02DFA3820}" srcId="{D8D36718-E848-4A9B-93F7-23DC8C80D759}" destId="{54EF8260-6F7B-4FF6-9FB7-129C53D2C7F2}" srcOrd="2" destOrd="0" parTransId="{12E327F7-31BC-4FD8-879E-87004FBFFA01}" sibTransId="{CFC6B36F-C50C-496C-8313-974233C84426}"/>
    <dgm:cxn modelId="{76A920F5-88B4-4D5E-B856-FEF5F085AC5C}" type="presOf" srcId="{B3DB06A6-C9B4-4F84-959D-520FF0F41427}" destId="{A83548EB-0AC1-4C36-9315-798052F03D55}" srcOrd="0" destOrd="0" presId="urn:microsoft.com/office/officeart/2005/8/layout/default"/>
    <dgm:cxn modelId="{52770764-F49C-4CE0-8752-83F290B322D3}" type="presParOf" srcId="{4D675096-CFFD-474A-B30E-4E3E7B4CE88A}" destId="{88800E8D-037B-45EE-9FDA-41DCA491F52F}" srcOrd="0" destOrd="0" presId="urn:microsoft.com/office/officeart/2005/8/layout/default"/>
    <dgm:cxn modelId="{4DE95096-CCCF-40C1-B5D1-0C42F7834124}" type="presParOf" srcId="{4D675096-CFFD-474A-B30E-4E3E7B4CE88A}" destId="{5F045C62-942C-40F2-9325-B37E399C392E}" srcOrd="1" destOrd="0" presId="urn:microsoft.com/office/officeart/2005/8/layout/default"/>
    <dgm:cxn modelId="{426FD49D-79B6-4D97-A027-2B88C5BF2B6B}" type="presParOf" srcId="{4D675096-CFFD-474A-B30E-4E3E7B4CE88A}" destId="{3507CCD3-D5DD-48E9-B905-8C439E7CAF42}" srcOrd="2" destOrd="0" presId="urn:microsoft.com/office/officeart/2005/8/layout/default"/>
    <dgm:cxn modelId="{D5330B9B-DF45-44D8-AF8B-1EDD78079A30}" type="presParOf" srcId="{4D675096-CFFD-474A-B30E-4E3E7B4CE88A}" destId="{6AE0FC27-F8B9-4D9D-9D1E-46DB3D9645B0}" srcOrd="3" destOrd="0" presId="urn:microsoft.com/office/officeart/2005/8/layout/default"/>
    <dgm:cxn modelId="{1A47794B-17F5-496E-8EE0-CD95C1A2B1EE}" type="presParOf" srcId="{4D675096-CFFD-474A-B30E-4E3E7B4CE88A}" destId="{BACC5B14-56CB-4D3E-B97E-DAFBCC5A1C69}" srcOrd="4" destOrd="0" presId="urn:microsoft.com/office/officeart/2005/8/layout/default"/>
    <dgm:cxn modelId="{0B447D75-EE21-4819-87FE-E365EF573583}" type="presParOf" srcId="{4D675096-CFFD-474A-B30E-4E3E7B4CE88A}" destId="{123756DB-E073-410C-9D56-8392DC4021BB}" srcOrd="5" destOrd="0" presId="urn:microsoft.com/office/officeart/2005/8/layout/default"/>
    <dgm:cxn modelId="{2C7F7979-B167-4E75-82B5-F00280E7EF1D}" type="presParOf" srcId="{4D675096-CFFD-474A-B30E-4E3E7B4CE88A}" destId="{A83548EB-0AC1-4C36-9315-798052F03D5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1FFDB6-3277-4B17-9293-2EA6865BA47D}" type="doc">
      <dgm:prSet loTypeId="urn:microsoft.com/office/officeart/2005/8/layout/default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A7FEAF08-B201-4CCB-9803-7F6D88FF1358}">
      <dgm:prSet phldrT="[Text]" phldr="0"/>
      <dgm:spPr/>
      <dgm:t>
        <a:bodyPr/>
        <a:lstStyle/>
        <a:p>
          <a:pPr rtl="0"/>
          <a:r>
            <a:rPr lang="en-US">
              <a:latin typeface="Arial"/>
              <a:ea typeface="ＭＳ Ｐゴシック"/>
            </a:rPr>
            <a:t>Business as usual processes</a:t>
          </a:r>
          <a:endParaRPr lang="en-US"/>
        </a:p>
      </dgm:t>
    </dgm:pt>
    <dgm:pt modelId="{C0D13E65-85A8-4140-9463-558C1D438982}" type="parTrans" cxnId="{914B85B5-ACF7-4A92-ADFC-A7BDE7421992}">
      <dgm:prSet/>
      <dgm:spPr/>
      <dgm:t>
        <a:bodyPr/>
        <a:lstStyle/>
        <a:p>
          <a:endParaRPr lang="en-US"/>
        </a:p>
      </dgm:t>
    </dgm:pt>
    <dgm:pt modelId="{578CB1F3-CD91-41E5-8B60-54A928A17BCE}" type="sibTrans" cxnId="{914B85B5-ACF7-4A92-ADFC-A7BDE7421992}">
      <dgm:prSet/>
      <dgm:spPr/>
      <dgm:t>
        <a:bodyPr/>
        <a:lstStyle/>
        <a:p>
          <a:endParaRPr lang="en-US"/>
        </a:p>
      </dgm:t>
    </dgm:pt>
    <dgm:pt modelId="{22809A77-24B4-45DA-90B4-B9D11EF440E1}">
      <dgm:prSet phldrT="[Text]" phldr="0"/>
      <dgm:spPr/>
      <dgm:t>
        <a:bodyPr/>
        <a:lstStyle/>
        <a:p>
          <a:pPr rtl="0"/>
          <a:r>
            <a:rPr lang="en-US" dirty="0">
              <a:latin typeface="Arial"/>
              <a:ea typeface="ＭＳ Ｐゴシック"/>
            </a:rPr>
            <a:t>Monitor information we receive and assess risk</a:t>
          </a:r>
          <a:endParaRPr lang="en-US" dirty="0"/>
        </a:p>
      </dgm:t>
    </dgm:pt>
    <dgm:pt modelId="{B91C72FE-FB54-4093-96E3-809BA86164DD}" type="parTrans" cxnId="{0F81A281-5025-4A65-AA32-1D532DC33839}">
      <dgm:prSet/>
      <dgm:spPr/>
      <dgm:t>
        <a:bodyPr/>
        <a:lstStyle/>
        <a:p>
          <a:endParaRPr lang="en-US"/>
        </a:p>
      </dgm:t>
    </dgm:pt>
    <dgm:pt modelId="{A896B97A-6CB9-4A2C-9BC0-1D9BFA0EC9B4}" type="sibTrans" cxnId="{0F81A281-5025-4A65-AA32-1D532DC33839}">
      <dgm:prSet/>
      <dgm:spPr/>
      <dgm:t>
        <a:bodyPr/>
        <a:lstStyle/>
        <a:p>
          <a:endParaRPr lang="en-US"/>
        </a:p>
      </dgm:t>
    </dgm:pt>
    <dgm:pt modelId="{96155C3F-7179-421A-B638-45163F74FBF5}">
      <dgm:prSet phldrT="[Text]" phldr="0"/>
      <dgm:spPr/>
      <dgm:t>
        <a:bodyPr/>
        <a:lstStyle/>
        <a:p>
          <a:pPr rtl="0"/>
          <a:r>
            <a:rPr lang="en-US">
              <a:latin typeface="Arial"/>
              <a:ea typeface="ＭＳ Ｐゴシック"/>
            </a:rPr>
            <a:t>No requirement to notify CQC</a:t>
          </a:r>
          <a:endParaRPr lang="en-US"/>
        </a:p>
      </dgm:t>
    </dgm:pt>
    <dgm:pt modelId="{ADDDD23F-FE29-4619-A5A6-F97E46485A32}" type="parTrans" cxnId="{FB2A6AC2-BC16-495A-A4DB-D45773900133}">
      <dgm:prSet/>
      <dgm:spPr/>
      <dgm:t>
        <a:bodyPr/>
        <a:lstStyle/>
        <a:p>
          <a:endParaRPr lang="en-US"/>
        </a:p>
      </dgm:t>
    </dgm:pt>
    <dgm:pt modelId="{2B07C67A-FB72-464E-AB8B-7D5DC42EFE36}" type="sibTrans" cxnId="{FB2A6AC2-BC16-495A-A4DB-D45773900133}">
      <dgm:prSet/>
      <dgm:spPr/>
      <dgm:t>
        <a:bodyPr/>
        <a:lstStyle/>
        <a:p>
          <a:endParaRPr lang="en-US"/>
        </a:p>
      </dgm:t>
    </dgm:pt>
    <dgm:pt modelId="{3DC0FAF3-B53D-4DA2-9EB1-E5A201C8DC8D}">
      <dgm:prSet phldrT="[Text]" phldr="0"/>
      <dgm:spPr/>
      <dgm:t>
        <a:bodyPr/>
        <a:lstStyle/>
        <a:p>
          <a:pPr rtl="0"/>
          <a:r>
            <a:rPr lang="en-US" dirty="0">
              <a:latin typeface="Arial"/>
              <a:ea typeface="ＭＳ Ｐゴシック"/>
            </a:rPr>
            <a:t>9A will be considered during any comprehensive assessment</a:t>
          </a:r>
          <a:endParaRPr lang="en-US" dirty="0"/>
        </a:p>
      </dgm:t>
    </dgm:pt>
    <dgm:pt modelId="{CCE36BC8-898D-452B-BCF4-9BF56D99023A}" type="parTrans" cxnId="{F92EF84B-BD58-43FC-BBC3-8EEAA2686C20}">
      <dgm:prSet/>
      <dgm:spPr/>
      <dgm:t>
        <a:bodyPr/>
        <a:lstStyle/>
        <a:p>
          <a:endParaRPr lang="en-US"/>
        </a:p>
      </dgm:t>
    </dgm:pt>
    <dgm:pt modelId="{01F3FEA5-E29A-4796-8487-5D0EAEA4705F}" type="sibTrans" cxnId="{F92EF84B-BD58-43FC-BBC3-8EEAA2686C20}">
      <dgm:prSet/>
      <dgm:spPr/>
      <dgm:t>
        <a:bodyPr/>
        <a:lstStyle/>
        <a:p>
          <a:endParaRPr lang="en-US"/>
        </a:p>
      </dgm:t>
    </dgm:pt>
    <dgm:pt modelId="{752C8A86-FD3B-4C82-86E1-96C859FDAA7F}">
      <dgm:prSet phldr="0"/>
      <dgm:spPr/>
      <dgm:t>
        <a:bodyPr/>
        <a:lstStyle/>
        <a:p>
          <a:pPr rtl="0"/>
          <a:r>
            <a:rPr lang="en-US">
              <a:latin typeface="Arial"/>
              <a:ea typeface="ＭＳ Ｐゴシック"/>
            </a:rPr>
            <a:t>Normal civil enforcement process</a:t>
          </a:r>
        </a:p>
      </dgm:t>
    </dgm:pt>
    <dgm:pt modelId="{A5D4B2A3-8C18-4640-991D-DBAC326668F6}" type="parTrans" cxnId="{06A6850D-4F0C-475A-B14C-240F8289FAC8}">
      <dgm:prSet/>
      <dgm:spPr/>
      <dgm:t>
        <a:bodyPr/>
        <a:lstStyle/>
        <a:p>
          <a:endParaRPr lang="en-GB"/>
        </a:p>
      </dgm:t>
    </dgm:pt>
    <dgm:pt modelId="{94E74B4E-53D2-4ADF-B569-4102EF10A51E}" type="sibTrans" cxnId="{06A6850D-4F0C-475A-B14C-240F8289FAC8}">
      <dgm:prSet/>
      <dgm:spPr/>
      <dgm:t>
        <a:bodyPr/>
        <a:lstStyle/>
        <a:p>
          <a:endParaRPr lang="en-GB"/>
        </a:p>
      </dgm:t>
    </dgm:pt>
    <dgm:pt modelId="{DE43B9BA-B7E2-418E-BC1B-7B8C153E2275}" type="pres">
      <dgm:prSet presAssocID="{E41FFDB6-3277-4B17-9293-2EA6865BA47D}" presName="diagram" presStyleCnt="0">
        <dgm:presLayoutVars>
          <dgm:dir/>
          <dgm:resizeHandles val="exact"/>
        </dgm:presLayoutVars>
      </dgm:prSet>
      <dgm:spPr/>
    </dgm:pt>
    <dgm:pt modelId="{DDDEBC3E-202A-4649-BBA9-ECBCA11D6A51}" type="pres">
      <dgm:prSet presAssocID="{A7FEAF08-B201-4CCB-9803-7F6D88FF1358}" presName="node" presStyleLbl="node1" presStyleIdx="0" presStyleCnt="5">
        <dgm:presLayoutVars>
          <dgm:bulletEnabled val="1"/>
        </dgm:presLayoutVars>
      </dgm:prSet>
      <dgm:spPr/>
    </dgm:pt>
    <dgm:pt modelId="{C37E53D2-2D33-41D3-B71F-0DC718D19084}" type="pres">
      <dgm:prSet presAssocID="{578CB1F3-CD91-41E5-8B60-54A928A17BCE}" presName="sibTrans" presStyleCnt="0"/>
      <dgm:spPr/>
    </dgm:pt>
    <dgm:pt modelId="{1838DE42-A49D-4115-A67F-F2992BEF7873}" type="pres">
      <dgm:prSet presAssocID="{22809A77-24B4-45DA-90B4-B9D11EF440E1}" presName="node" presStyleLbl="node1" presStyleIdx="1" presStyleCnt="5">
        <dgm:presLayoutVars>
          <dgm:bulletEnabled val="1"/>
        </dgm:presLayoutVars>
      </dgm:prSet>
      <dgm:spPr/>
    </dgm:pt>
    <dgm:pt modelId="{B8367343-D402-4BA6-8F68-0C4BC5FC2349}" type="pres">
      <dgm:prSet presAssocID="{A896B97A-6CB9-4A2C-9BC0-1D9BFA0EC9B4}" presName="sibTrans" presStyleCnt="0"/>
      <dgm:spPr/>
    </dgm:pt>
    <dgm:pt modelId="{527D5774-7A32-4315-912A-ED0FB7CE92F9}" type="pres">
      <dgm:prSet presAssocID="{96155C3F-7179-421A-B638-45163F74FBF5}" presName="node" presStyleLbl="node1" presStyleIdx="2" presStyleCnt="5">
        <dgm:presLayoutVars>
          <dgm:bulletEnabled val="1"/>
        </dgm:presLayoutVars>
      </dgm:prSet>
      <dgm:spPr/>
    </dgm:pt>
    <dgm:pt modelId="{D9A4D38E-BC2D-4B47-B8F3-112DDD5C0695}" type="pres">
      <dgm:prSet presAssocID="{2B07C67A-FB72-464E-AB8B-7D5DC42EFE36}" presName="sibTrans" presStyleCnt="0"/>
      <dgm:spPr/>
    </dgm:pt>
    <dgm:pt modelId="{28C33866-9ED5-4DA6-8759-E0BDA394EB23}" type="pres">
      <dgm:prSet presAssocID="{3DC0FAF3-B53D-4DA2-9EB1-E5A201C8DC8D}" presName="node" presStyleLbl="node1" presStyleIdx="3" presStyleCnt="5">
        <dgm:presLayoutVars>
          <dgm:bulletEnabled val="1"/>
        </dgm:presLayoutVars>
      </dgm:prSet>
      <dgm:spPr/>
    </dgm:pt>
    <dgm:pt modelId="{42B97A05-1EBA-45B9-BD8D-8C4C1F574B2F}" type="pres">
      <dgm:prSet presAssocID="{01F3FEA5-E29A-4796-8487-5D0EAEA4705F}" presName="sibTrans" presStyleCnt="0"/>
      <dgm:spPr/>
    </dgm:pt>
    <dgm:pt modelId="{91ACDDF0-42E9-46F1-91A5-AD0C7A81FE2F}" type="pres">
      <dgm:prSet presAssocID="{752C8A86-FD3B-4C82-86E1-96C859FDAA7F}" presName="node" presStyleLbl="node1" presStyleIdx="4" presStyleCnt="5">
        <dgm:presLayoutVars>
          <dgm:bulletEnabled val="1"/>
        </dgm:presLayoutVars>
      </dgm:prSet>
      <dgm:spPr/>
    </dgm:pt>
  </dgm:ptLst>
  <dgm:cxnLst>
    <dgm:cxn modelId="{06A6850D-4F0C-475A-B14C-240F8289FAC8}" srcId="{E41FFDB6-3277-4B17-9293-2EA6865BA47D}" destId="{752C8A86-FD3B-4C82-86E1-96C859FDAA7F}" srcOrd="4" destOrd="0" parTransId="{A5D4B2A3-8C18-4640-991D-DBAC326668F6}" sibTransId="{94E74B4E-53D2-4ADF-B569-4102EF10A51E}"/>
    <dgm:cxn modelId="{834A183F-95F6-438B-9DF7-AC3A84822E80}" type="presOf" srcId="{A7FEAF08-B201-4CCB-9803-7F6D88FF1358}" destId="{DDDEBC3E-202A-4649-BBA9-ECBCA11D6A51}" srcOrd="0" destOrd="0" presId="urn:microsoft.com/office/officeart/2005/8/layout/default"/>
    <dgm:cxn modelId="{C0F09663-BF61-49C0-9AFC-CC5FCD8FD415}" type="presOf" srcId="{22809A77-24B4-45DA-90B4-B9D11EF440E1}" destId="{1838DE42-A49D-4115-A67F-F2992BEF7873}" srcOrd="0" destOrd="0" presId="urn:microsoft.com/office/officeart/2005/8/layout/default"/>
    <dgm:cxn modelId="{F92EF84B-BD58-43FC-BBC3-8EEAA2686C20}" srcId="{E41FFDB6-3277-4B17-9293-2EA6865BA47D}" destId="{3DC0FAF3-B53D-4DA2-9EB1-E5A201C8DC8D}" srcOrd="3" destOrd="0" parTransId="{CCE36BC8-898D-452B-BCF4-9BF56D99023A}" sibTransId="{01F3FEA5-E29A-4796-8487-5D0EAEA4705F}"/>
    <dgm:cxn modelId="{8D521052-B3AB-4C41-8CA1-6C92A081F790}" type="presOf" srcId="{96155C3F-7179-421A-B638-45163F74FBF5}" destId="{527D5774-7A32-4315-912A-ED0FB7CE92F9}" srcOrd="0" destOrd="0" presId="urn:microsoft.com/office/officeart/2005/8/layout/default"/>
    <dgm:cxn modelId="{0F81A281-5025-4A65-AA32-1D532DC33839}" srcId="{E41FFDB6-3277-4B17-9293-2EA6865BA47D}" destId="{22809A77-24B4-45DA-90B4-B9D11EF440E1}" srcOrd="1" destOrd="0" parTransId="{B91C72FE-FB54-4093-96E3-809BA86164DD}" sibTransId="{A896B97A-6CB9-4A2C-9BC0-1D9BFA0EC9B4}"/>
    <dgm:cxn modelId="{DE85BEAF-6A29-4481-AB21-73F3C27668B0}" type="presOf" srcId="{E41FFDB6-3277-4B17-9293-2EA6865BA47D}" destId="{DE43B9BA-B7E2-418E-BC1B-7B8C153E2275}" srcOrd="0" destOrd="0" presId="urn:microsoft.com/office/officeart/2005/8/layout/default"/>
    <dgm:cxn modelId="{F58D4EB0-2C42-4FF0-BEC2-D0490D9FDB9F}" type="presOf" srcId="{3DC0FAF3-B53D-4DA2-9EB1-E5A201C8DC8D}" destId="{28C33866-9ED5-4DA6-8759-E0BDA394EB23}" srcOrd="0" destOrd="0" presId="urn:microsoft.com/office/officeart/2005/8/layout/default"/>
    <dgm:cxn modelId="{914B85B5-ACF7-4A92-ADFC-A7BDE7421992}" srcId="{E41FFDB6-3277-4B17-9293-2EA6865BA47D}" destId="{A7FEAF08-B201-4CCB-9803-7F6D88FF1358}" srcOrd="0" destOrd="0" parTransId="{C0D13E65-85A8-4140-9463-558C1D438982}" sibTransId="{578CB1F3-CD91-41E5-8B60-54A928A17BCE}"/>
    <dgm:cxn modelId="{FB2A6AC2-BC16-495A-A4DB-D45773900133}" srcId="{E41FFDB6-3277-4B17-9293-2EA6865BA47D}" destId="{96155C3F-7179-421A-B638-45163F74FBF5}" srcOrd="2" destOrd="0" parTransId="{ADDDD23F-FE29-4619-A5A6-F97E46485A32}" sibTransId="{2B07C67A-FB72-464E-AB8B-7D5DC42EFE36}"/>
    <dgm:cxn modelId="{07884ED5-ACD5-4A92-892B-6104D9090165}" type="presOf" srcId="{752C8A86-FD3B-4C82-86E1-96C859FDAA7F}" destId="{91ACDDF0-42E9-46F1-91A5-AD0C7A81FE2F}" srcOrd="0" destOrd="0" presId="urn:microsoft.com/office/officeart/2005/8/layout/default"/>
    <dgm:cxn modelId="{08C1FDE9-8485-44EC-9D47-3265749DBC99}" type="presParOf" srcId="{DE43B9BA-B7E2-418E-BC1B-7B8C153E2275}" destId="{DDDEBC3E-202A-4649-BBA9-ECBCA11D6A51}" srcOrd="0" destOrd="0" presId="urn:microsoft.com/office/officeart/2005/8/layout/default"/>
    <dgm:cxn modelId="{F402EF12-C90B-481C-9F2F-2FCB3DB4CC83}" type="presParOf" srcId="{DE43B9BA-B7E2-418E-BC1B-7B8C153E2275}" destId="{C37E53D2-2D33-41D3-B71F-0DC718D19084}" srcOrd="1" destOrd="0" presId="urn:microsoft.com/office/officeart/2005/8/layout/default"/>
    <dgm:cxn modelId="{4648D2F2-2E15-4C28-ABF5-E07076D2A869}" type="presParOf" srcId="{DE43B9BA-B7E2-418E-BC1B-7B8C153E2275}" destId="{1838DE42-A49D-4115-A67F-F2992BEF7873}" srcOrd="2" destOrd="0" presId="urn:microsoft.com/office/officeart/2005/8/layout/default"/>
    <dgm:cxn modelId="{FCD42A10-A74B-40C0-BA03-FA6422DFD342}" type="presParOf" srcId="{DE43B9BA-B7E2-418E-BC1B-7B8C153E2275}" destId="{B8367343-D402-4BA6-8F68-0C4BC5FC2349}" srcOrd="3" destOrd="0" presId="urn:microsoft.com/office/officeart/2005/8/layout/default"/>
    <dgm:cxn modelId="{9890B2CE-12BB-47B2-AD39-A8F9BF3BA77C}" type="presParOf" srcId="{DE43B9BA-B7E2-418E-BC1B-7B8C153E2275}" destId="{527D5774-7A32-4315-912A-ED0FB7CE92F9}" srcOrd="4" destOrd="0" presId="urn:microsoft.com/office/officeart/2005/8/layout/default"/>
    <dgm:cxn modelId="{2403CF12-67E8-4FA7-AFC4-DABD90421FF2}" type="presParOf" srcId="{DE43B9BA-B7E2-418E-BC1B-7B8C153E2275}" destId="{D9A4D38E-BC2D-4B47-B8F3-112DDD5C0695}" srcOrd="5" destOrd="0" presId="urn:microsoft.com/office/officeart/2005/8/layout/default"/>
    <dgm:cxn modelId="{708D9E73-CD31-492C-811A-A43AB885FF5D}" type="presParOf" srcId="{DE43B9BA-B7E2-418E-BC1B-7B8C153E2275}" destId="{28C33866-9ED5-4DA6-8759-E0BDA394EB23}" srcOrd="6" destOrd="0" presId="urn:microsoft.com/office/officeart/2005/8/layout/default"/>
    <dgm:cxn modelId="{477805F2-7532-4689-881C-530120EF4C33}" type="presParOf" srcId="{DE43B9BA-B7E2-418E-BC1B-7B8C153E2275}" destId="{42B97A05-1EBA-45B9-BD8D-8C4C1F574B2F}" srcOrd="7" destOrd="0" presId="urn:microsoft.com/office/officeart/2005/8/layout/default"/>
    <dgm:cxn modelId="{9D80DDA6-889E-41D3-9576-01F155945F7A}" type="presParOf" srcId="{DE43B9BA-B7E2-418E-BC1B-7B8C153E2275}" destId="{91ACDDF0-42E9-46F1-91A5-AD0C7A81FE2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5C299-BE58-49BB-80A4-66029DE25B87}">
      <dsp:nvSpPr>
        <dsp:cNvPr id="0" name=""/>
        <dsp:cNvSpPr/>
      </dsp:nvSpPr>
      <dsp:spPr>
        <a:xfrm>
          <a:off x="969" y="112411"/>
          <a:ext cx="3781781" cy="2269069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Arial"/>
              <a:ea typeface="ＭＳ Ｐゴシック"/>
            </a:rPr>
            <a:t>Supported living, DCAs, GP practices, management</a:t>
          </a:r>
          <a:r>
            <a:rPr lang="en-US" sz="2300" kern="1200">
              <a:latin typeface="Arial"/>
              <a:ea typeface="ＭＳ Ｐゴシック"/>
              <a:cs typeface="Arial"/>
            </a:rPr>
            <a:t> and supply of blood products, </a:t>
          </a:r>
          <a:r>
            <a:rPr lang="en-US" sz="2300" kern="1200">
              <a:latin typeface="Arial"/>
              <a:ea typeface="Calibri"/>
              <a:cs typeface="Calibri"/>
            </a:rPr>
            <a:t>transport services, remote triage and medical advice services</a:t>
          </a:r>
        </a:p>
      </dsp:txBody>
      <dsp:txXfrm>
        <a:off x="969" y="112411"/>
        <a:ext cx="3781781" cy="2269069"/>
      </dsp:txXfrm>
    </dsp:sp>
    <dsp:sp modelId="{115F6098-8CC9-4A82-A913-256715EECD56}">
      <dsp:nvSpPr>
        <dsp:cNvPr id="0" name=""/>
        <dsp:cNvSpPr/>
      </dsp:nvSpPr>
      <dsp:spPr>
        <a:xfrm>
          <a:off x="4160929" y="112411"/>
          <a:ext cx="3781781" cy="2269069"/>
        </a:xfrm>
        <a:prstGeom prst="rect">
          <a:avLst/>
        </a:prstGeom>
        <a:solidFill>
          <a:schemeClr val="accent2">
            <a:shade val="80000"/>
            <a:hueOff val="0"/>
            <a:satOff val="-9340"/>
            <a:lumOff val="105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Arial"/>
              <a:ea typeface="ＭＳ Ｐゴシック"/>
            </a:rPr>
            <a:t>Residential and/or detoxification services for substance misuse </a:t>
          </a:r>
          <a:endParaRPr lang="en-US" sz="2300" kern="1200"/>
        </a:p>
      </dsp:txBody>
      <dsp:txXfrm>
        <a:off x="4160929" y="112411"/>
        <a:ext cx="3781781" cy="2269069"/>
      </dsp:txXfrm>
    </dsp:sp>
    <dsp:sp modelId="{4F5195F7-81AD-44A7-A667-7E361FED0C63}">
      <dsp:nvSpPr>
        <dsp:cNvPr id="0" name=""/>
        <dsp:cNvSpPr/>
      </dsp:nvSpPr>
      <dsp:spPr>
        <a:xfrm>
          <a:off x="969" y="2759658"/>
          <a:ext cx="3781781" cy="2269069"/>
        </a:xfrm>
        <a:prstGeom prst="rect">
          <a:avLst/>
        </a:prstGeom>
        <a:solidFill>
          <a:schemeClr val="accent2">
            <a:shade val="80000"/>
            <a:hueOff val="0"/>
            <a:satOff val="-18679"/>
            <a:lumOff val="211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>
              <a:latin typeface="Arial"/>
              <a:ea typeface="ＭＳ Ｐゴシック"/>
            </a:rPr>
            <a:t>Detainees under the Immigration Acts</a:t>
          </a:r>
          <a:endParaRPr lang="en-US" sz="2300" kern="1200"/>
        </a:p>
      </dsp:txBody>
      <dsp:txXfrm>
        <a:off x="969" y="2759658"/>
        <a:ext cx="3781781" cy="2269069"/>
      </dsp:txXfrm>
    </dsp:sp>
    <dsp:sp modelId="{5500260B-F069-44E5-9928-98D2B75AE918}">
      <dsp:nvSpPr>
        <dsp:cNvPr id="0" name=""/>
        <dsp:cNvSpPr/>
      </dsp:nvSpPr>
      <dsp:spPr>
        <a:xfrm>
          <a:off x="4160929" y="2759658"/>
          <a:ext cx="3781781" cy="2269069"/>
        </a:xfrm>
        <a:prstGeom prst="rect">
          <a:avLst/>
        </a:prstGeom>
        <a:solidFill>
          <a:schemeClr val="accent2">
            <a:shade val="80000"/>
            <a:hueOff val="0"/>
            <a:satOff val="-28019"/>
            <a:lumOff val="31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kern="1200">
              <a:latin typeface="Arial"/>
              <a:ea typeface="Calibri"/>
              <a:cs typeface="Calibri"/>
            </a:rPr>
            <a:t>People detained in prison or other institution to which the Prison Act 1952 applies or the equivalent in Scotland and Northern Ireland</a:t>
          </a:r>
          <a:endParaRPr lang="en-US" sz="2300" b="0" kern="1200">
            <a:latin typeface="Arial"/>
          </a:endParaRPr>
        </a:p>
      </dsp:txBody>
      <dsp:txXfrm>
        <a:off x="4160929" y="2759658"/>
        <a:ext cx="3781781" cy="22690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E5730F-92BF-4AAA-90DC-DC06F1779AE2}">
      <dsp:nvSpPr>
        <dsp:cNvPr id="0" name=""/>
        <dsp:cNvSpPr/>
      </dsp:nvSpPr>
      <dsp:spPr>
        <a:xfrm>
          <a:off x="732962" y="1566"/>
          <a:ext cx="3117327" cy="187039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>
              <a:latin typeface="Arial"/>
              <a:ea typeface="ＭＳ Ｐゴシック"/>
            </a:rPr>
            <a:t>Consider the person's preferences and risk assess using human-rights based decision making</a:t>
          </a:r>
          <a:endParaRPr lang="en-GB" sz="2100" kern="1200" dirty="0"/>
        </a:p>
      </dsp:txBody>
      <dsp:txXfrm>
        <a:off x="732962" y="1566"/>
        <a:ext cx="3117327" cy="1870396"/>
      </dsp:txXfrm>
    </dsp:sp>
    <dsp:sp modelId="{B1BE81B0-C390-4E1B-B2FB-D53292A7668D}">
      <dsp:nvSpPr>
        <dsp:cNvPr id="0" name=""/>
        <dsp:cNvSpPr/>
      </dsp:nvSpPr>
      <dsp:spPr>
        <a:xfrm>
          <a:off x="4162022" y="1566"/>
          <a:ext cx="3117327" cy="1870396"/>
        </a:xfrm>
        <a:prstGeom prst="rect">
          <a:avLst/>
        </a:prstGeom>
        <a:solidFill>
          <a:schemeClr val="accent2">
            <a:shade val="80000"/>
            <a:hueOff val="0"/>
            <a:satOff val="-5604"/>
            <a:lumOff val="635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rial"/>
              <a:ea typeface="ＭＳ Ｐゴシック"/>
            </a:rPr>
            <a:t> Where needed, take  precautions (PPE etc) so the visit can go ahead</a:t>
          </a:r>
          <a:endParaRPr lang="en-GB" sz="2100" kern="1200"/>
        </a:p>
      </dsp:txBody>
      <dsp:txXfrm>
        <a:off x="4162022" y="1566"/>
        <a:ext cx="3117327" cy="1870396"/>
      </dsp:txXfrm>
    </dsp:sp>
    <dsp:sp modelId="{46F44435-65ED-4802-81B4-B3E566E481AC}">
      <dsp:nvSpPr>
        <dsp:cNvPr id="0" name=""/>
        <dsp:cNvSpPr/>
      </dsp:nvSpPr>
      <dsp:spPr>
        <a:xfrm>
          <a:off x="7591082" y="1566"/>
          <a:ext cx="3117327" cy="1870396"/>
        </a:xfrm>
        <a:prstGeom prst="rect">
          <a:avLst/>
        </a:prstGeom>
        <a:solidFill>
          <a:schemeClr val="accent2">
            <a:shade val="80000"/>
            <a:hueOff val="0"/>
            <a:satOff val="-11208"/>
            <a:lumOff val="1270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rial"/>
              <a:ea typeface="ＭＳ Ｐゴシック"/>
            </a:rPr>
            <a:t>Good communication with people and visitors (where appropriate)</a:t>
          </a:r>
          <a:endParaRPr lang="en-GB" sz="2100" kern="1200"/>
        </a:p>
      </dsp:txBody>
      <dsp:txXfrm>
        <a:off x="7591082" y="1566"/>
        <a:ext cx="3117327" cy="1870396"/>
      </dsp:txXfrm>
    </dsp:sp>
    <dsp:sp modelId="{2F86322E-9ED4-436B-82BA-27633794FB46}">
      <dsp:nvSpPr>
        <dsp:cNvPr id="0" name=""/>
        <dsp:cNvSpPr/>
      </dsp:nvSpPr>
      <dsp:spPr>
        <a:xfrm>
          <a:off x="732962" y="2183695"/>
          <a:ext cx="3117327" cy="1870396"/>
        </a:xfrm>
        <a:prstGeom prst="rect">
          <a:avLst/>
        </a:prstGeom>
        <a:solidFill>
          <a:schemeClr val="accent2">
            <a:shade val="80000"/>
            <a:hueOff val="0"/>
            <a:satOff val="-16811"/>
            <a:lumOff val="190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rial"/>
              <a:ea typeface="ＭＳ Ｐゴシック"/>
            </a:rPr>
            <a:t>Take the least restrictive option to mitigate any exceptional risks</a:t>
          </a:r>
          <a:endParaRPr lang="en-GB" sz="2100" kern="1200"/>
        </a:p>
      </dsp:txBody>
      <dsp:txXfrm>
        <a:off x="732962" y="2183695"/>
        <a:ext cx="3117327" cy="1870396"/>
      </dsp:txXfrm>
    </dsp:sp>
    <dsp:sp modelId="{917A0FB1-3D55-4920-85DD-A9B2CD2B44F7}">
      <dsp:nvSpPr>
        <dsp:cNvPr id="0" name=""/>
        <dsp:cNvSpPr/>
      </dsp:nvSpPr>
      <dsp:spPr>
        <a:xfrm>
          <a:off x="4162022" y="2183695"/>
          <a:ext cx="3117327" cy="1870396"/>
        </a:xfrm>
        <a:prstGeom prst="rect">
          <a:avLst/>
        </a:prstGeom>
        <a:solidFill>
          <a:schemeClr val="accent2">
            <a:shade val="80000"/>
            <a:hueOff val="0"/>
            <a:satOff val="-22415"/>
            <a:lumOff val="25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rial"/>
              <a:ea typeface="ＭＳ Ｐゴシック"/>
            </a:rPr>
            <a:t>Keep detailed records </a:t>
          </a:r>
          <a:endParaRPr lang="en-GB" sz="2100" kern="1200"/>
        </a:p>
      </dsp:txBody>
      <dsp:txXfrm>
        <a:off x="4162022" y="2183695"/>
        <a:ext cx="3117327" cy="1870396"/>
      </dsp:txXfrm>
    </dsp:sp>
    <dsp:sp modelId="{529C9132-20E5-4CBA-BE1C-929D0533EF89}">
      <dsp:nvSpPr>
        <dsp:cNvPr id="0" name=""/>
        <dsp:cNvSpPr/>
      </dsp:nvSpPr>
      <dsp:spPr>
        <a:xfrm>
          <a:off x="7591082" y="2183695"/>
          <a:ext cx="3117327" cy="1870396"/>
        </a:xfrm>
        <a:prstGeom prst="rect">
          <a:avLst/>
        </a:prstGeom>
        <a:solidFill>
          <a:schemeClr val="accent2">
            <a:shade val="80000"/>
            <a:hueOff val="0"/>
            <a:satOff val="-28019"/>
            <a:lumOff val="31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>
              <a:latin typeface="Arial"/>
              <a:ea typeface="ＭＳ Ｐゴシック"/>
            </a:rPr>
            <a:t>Any restrictions should be time limited and frequently reviewed. Keep the decision under review and reduced or removed asap.</a:t>
          </a:r>
        </a:p>
      </dsp:txBody>
      <dsp:txXfrm>
        <a:off x="7591082" y="2183695"/>
        <a:ext cx="3117327" cy="1870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800E8D-037B-45EE-9FDA-41DCA491F52F}">
      <dsp:nvSpPr>
        <dsp:cNvPr id="0" name=""/>
        <dsp:cNvSpPr/>
      </dsp:nvSpPr>
      <dsp:spPr>
        <a:xfrm>
          <a:off x="1137198" y="3049"/>
          <a:ext cx="3627250" cy="217635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latin typeface="Arial"/>
              <a:ea typeface="ＭＳ Ｐゴシック"/>
            </a:rPr>
            <a:t>Providers must not discourage visits out e.g – unreasonably long periods of isolation. </a:t>
          </a:r>
          <a:endParaRPr lang="en-GB" sz="2200" kern="1200"/>
        </a:p>
      </dsp:txBody>
      <dsp:txXfrm>
        <a:off x="1137198" y="3049"/>
        <a:ext cx="3627250" cy="2176350"/>
      </dsp:txXfrm>
    </dsp:sp>
    <dsp:sp modelId="{3507CCD3-D5DD-48E9-B905-8C439E7CAF42}">
      <dsp:nvSpPr>
        <dsp:cNvPr id="0" name=""/>
        <dsp:cNvSpPr/>
      </dsp:nvSpPr>
      <dsp:spPr>
        <a:xfrm>
          <a:off x="5127173" y="3049"/>
          <a:ext cx="3627250" cy="2176350"/>
        </a:xfrm>
        <a:prstGeom prst="rect">
          <a:avLst/>
        </a:prstGeom>
        <a:solidFill>
          <a:schemeClr val="accent2">
            <a:shade val="80000"/>
            <a:hueOff val="0"/>
            <a:satOff val="-9340"/>
            <a:lumOff val="105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>
              <a:latin typeface="Arial"/>
              <a:ea typeface="ＭＳ Ｐゴシック"/>
            </a:rPr>
            <a:t>Regulation 9 may be more appropriate regarding going out into the community generally</a:t>
          </a:r>
          <a:endParaRPr lang="en-GB" sz="2200" kern="1200"/>
        </a:p>
      </dsp:txBody>
      <dsp:txXfrm>
        <a:off x="5127173" y="3049"/>
        <a:ext cx="3627250" cy="2176350"/>
      </dsp:txXfrm>
    </dsp:sp>
    <dsp:sp modelId="{BACC5B14-56CB-4D3E-B97E-DAFBCC5A1C69}">
      <dsp:nvSpPr>
        <dsp:cNvPr id="0" name=""/>
        <dsp:cNvSpPr/>
      </dsp:nvSpPr>
      <dsp:spPr>
        <a:xfrm>
          <a:off x="1137198" y="2542125"/>
          <a:ext cx="3627250" cy="2176350"/>
        </a:xfrm>
        <a:prstGeom prst="rect">
          <a:avLst/>
        </a:prstGeom>
        <a:solidFill>
          <a:schemeClr val="accent2">
            <a:shade val="80000"/>
            <a:hueOff val="0"/>
            <a:satOff val="-18679"/>
            <a:lumOff val="211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latin typeface="Arial"/>
              <a:ea typeface="ＭＳ Ｐゴシック"/>
            </a:rPr>
            <a:t>Any restrictions must be the least restrictive option, risk assessed and recorded</a:t>
          </a:r>
          <a:endParaRPr lang="en-GB" sz="2200" kern="1200" dirty="0"/>
        </a:p>
      </dsp:txBody>
      <dsp:txXfrm>
        <a:off x="1137198" y="2542125"/>
        <a:ext cx="3627250" cy="2176350"/>
      </dsp:txXfrm>
    </dsp:sp>
    <dsp:sp modelId="{A83548EB-0AC1-4C36-9315-798052F03D55}">
      <dsp:nvSpPr>
        <dsp:cNvPr id="0" name=""/>
        <dsp:cNvSpPr/>
      </dsp:nvSpPr>
      <dsp:spPr>
        <a:xfrm>
          <a:off x="5127173" y="2542125"/>
          <a:ext cx="3627250" cy="2176350"/>
        </a:xfrm>
        <a:prstGeom prst="rect">
          <a:avLst/>
        </a:prstGeom>
        <a:solidFill>
          <a:schemeClr val="accent2">
            <a:shade val="80000"/>
            <a:hueOff val="0"/>
            <a:satOff val="-28019"/>
            <a:lumOff val="31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>
              <a:latin typeface="Arial"/>
              <a:ea typeface="ＭＳ Ｐゴシック"/>
            </a:rPr>
            <a:t>No additional requirement regarding staffing and transport - this regulation seeks to ensure providers enable and encourage people to be accompanied.</a:t>
          </a:r>
        </a:p>
      </dsp:txBody>
      <dsp:txXfrm>
        <a:off x="5127173" y="2542125"/>
        <a:ext cx="3627250" cy="21763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EBC3E-202A-4649-BBA9-ECBCA11D6A51}">
      <dsp:nvSpPr>
        <dsp:cNvPr id="0" name=""/>
        <dsp:cNvSpPr/>
      </dsp:nvSpPr>
      <dsp:spPr>
        <a:xfrm>
          <a:off x="173144" y="1649"/>
          <a:ext cx="3536928" cy="212215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rial"/>
              <a:ea typeface="ＭＳ Ｐゴシック"/>
            </a:rPr>
            <a:t>Business as usual processes</a:t>
          </a:r>
          <a:endParaRPr lang="en-US" sz="3000" kern="1200"/>
        </a:p>
      </dsp:txBody>
      <dsp:txXfrm>
        <a:off x="173144" y="1649"/>
        <a:ext cx="3536928" cy="2122157"/>
      </dsp:txXfrm>
    </dsp:sp>
    <dsp:sp modelId="{1838DE42-A49D-4115-A67F-F2992BEF7873}">
      <dsp:nvSpPr>
        <dsp:cNvPr id="0" name=""/>
        <dsp:cNvSpPr/>
      </dsp:nvSpPr>
      <dsp:spPr>
        <a:xfrm>
          <a:off x="4063766" y="1649"/>
          <a:ext cx="3536928" cy="212215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/>
              <a:ea typeface="ＭＳ Ｐゴシック"/>
            </a:rPr>
            <a:t>Monitor information we receive and assess risk</a:t>
          </a:r>
          <a:endParaRPr lang="en-US" sz="3000" kern="1200" dirty="0"/>
        </a:p>
      </dsp:txBody>
      <dsp:txXfrm>
        <a:off x="4063766" y="1649"/>
        <a:ext cx="3536928" cy="2122157"/>
      </dsp:txXfrm>
    </dsp:sp>
    <dsp:sp modelId="{527D5774-7A32-4315-912A-ED0FB7CE92F9}">
      <dsp:nvSpPr>
        <dsp:cNvPr id="0" name=""/>
        <dsp:cNvSpPr/>
      </dsp:nvSpPr>
      <dsp:spPr>
        <a:xfrm>
          <a:off x="7954387" y="1649"/>
          <a:ext cx="3536928" cy="212215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rial"/>
              <a:ea typeface="ＭＳ Ｐゴシック"/>
            </a:rPr>
            <a:t>No requirement to notify CQC</a:t>
          </a:r>
          <a:endParaRPr lang="en-US" sz="3000" kern="1200"/>
        </a:p>
      </dsp:txBody>
      <dsp:txXfrm>
        <a:off x="7954387" y="1649"/>
        <a:ext cx="3536928" cy="2122157"/>
      </dsp:txXfrm>
    </dsp:sp>
    <dsp:sp modelId="{28C33866-9ED5-4DA6-8759-E0BDA394EB23}">
      <dsp:nvSpPr>
        <dsp:cNvPr id="0" name=""/>
        <dsp:cNvSpPr/>
      </dsp:nvSpPr>
      <dsp:spPr>
        <a:xfrm>
          <a:off x="2118455" y="2477499"/>
          <a:ext cx="3536928" cy="212215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latin typeface="Arial"/>
              <a:ea typeface="ＭＳ Ｐゴシック"/>
            </a:rPr>
            <a:t>9A will be considered during any comprehensive assessment</a:t>
          </a:r>
          <a:endParaRPr lang="en-US" sz="3000" kern="1200" dirty="0"/>
        </a:p>
      </dsp:txBody>
      <dsp:txXfrm>
        <a:off x="2118455" y="2477499"/>
        <a:ext cx="3536928" cy="2122157"/>
      </dsp:txXfrm>
    </dsp:sp>
    <dsp:sp modelId="{91ACDDF0-42E9-46F1-91A5-AD0C7A81FE2F}">
      <dsp:nvSpPr>
        <dsp:cNvPr id="0" name=""/>
        <dsp:cNvSpPr/>
      </dsp:nvSpPr>
      <dsp:spPr>
        <a:xfrm>
          <a:off x="6009076" y="2477499"/>
          <a:ext cx="3536928" cy="2122157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>
              <a:latin typeface="Arial"/>
              <a:ea typeface="ＭＳ Ｐゴシック"/>
            </a:rPr>
            <a:t>Normal civil enforcement process</a:t>
          </a:r>
        </a:p>
      </dsp:txBody>
      <dsp:txXfrm>
        <a:off x="6009076" y="2477499"/>
        <a:ext cx="3536928" cy="21221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75C30-306A-4D3F-A20E-E053491DEB5C}" type="datetimeFigureOut">
              <a:rPr lang="en-GB" smtClean="0"/>
              <a:t>11/05/2026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783E1-6908-4E5C-BC56-5C6E0E89C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9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776868" y="9285003"/>
            <a:ext cx="2890665" cy="489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90" tIns="45344" rIns="90690" bIns="45344" anchor="b"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ヒラギノ角ゴ Pro W3"/>
                <a:cs typeface="ヒラギノ角ゴ Pro W3"/>
              </a:defRPr>
            </a:lvl9pPr>
          </a:lstStyle>
          <a:p>
            <a:pPr marL="0" marR="0" lvl="0" indent="0" algn="r" defTabSz="9080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9AFEB8B-64B6-4985-8894-85A7C824B3EC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ヒラギノ角ゴ Pro W3"/>
                <a:cs typeface="Arial" pitchFamily="34" charset="0"/>
              </a:rPr>
              <a:pPr marL="0" marR="0" lvl="0" indent="0" algn="r" defTabSz="9080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ヒラギノ角ゴ Pro W3"/>
              <a:cs typeface="Arial" pitchFamily="34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4613" y="730250"/>
            <a:ext cx="6524625" cy="367030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90" tIns="45344" rIns="90690" bIns="45344"/>
          <a:lstStyle/>
          <a:p>
            <a:pPr>
              <a:lnSpc>
                <a:spcPct val="90000"/>
              </a:lnSpc>
            </a:pPr>
            <a:endParaRPr lang="en-GB" altLang="en-US" dirty="0">
              <a:latin typeface="Arial"/>
              <a:ea typeface="ヒラギノ角ゴ Pro W3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75523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 </a:t>
            </a:r>
          </a:p>
          <a:p>
            <a:pPr>
              <a:defRPr/>
            </a:pPr>
            <a:endParaRPr lang="en-US" dirty="0">
              <a:ea typeface="MS PGothic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Calibri"/>
              <a:ea typeface="MS PGothic"/>
              <a:cs typeface="Calibri"/>
            </a:endParaRPr>
          </a:p>
          <a:p>
            <a:pPr>
              <a:defRPr/>
            </a:pPr>
            <a:endParaRPr lang="en-US" dirty="0">
              <a:latin typeface="Calibri"/>
              <a:ea typeface="MS PGothic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ea typeface="MS PGothic"/>
              <a:cs typeface="Calibri"/>
            </a:endParaRPr>
          </a:p>
          <a:p>
            <a:pPr>
              <a:buFont typeface="Arial" panose="020B0604020202020204" pitchFamily="34" charset="0"/>
              <a:defRPr/>
            </a:pPr>
            <a:endParaRPr lang="en-US" b="0" i="0" dirty="0">
              <a:solidFill>
                <a:srgbClr val="212121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175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97180-E097-48CE-802B-A662322B1D8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8580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0" i="0">
              <a:solidFill>
                <a:srgbClr val="212121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894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044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997180-E097-48CE-802B-A662322B1D8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655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sz="1200" b="0" cap="none" dirty="0">
              <a:solidFill>
                <a:srgbClr val="060C0C"/>
              </a:solidFill>
              <a:ea typeface="MS PGothic"/>
              <a:cs typeface="Arial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GB" sz="1200" b="0" cap="none" dirty="0">
              <a:solidFill>
                <a:srgbClr val="060C0C"/>
              </a:solidFill>
              <a:ea typeface="MS PGothic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41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rgbClr val="212121"/>
              </a:solidFill>
              <a:effectLst/>
              <a:latin typeface="Open Sans" panose="020B0606030504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646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598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GB" sz="1200" dirty="0">
              <a:latin typeface="Calibri"/>
              <a:ea typeface="MS PGothic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8811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08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,Sans-Serif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986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MS PGothic"/>
              <a:cs typeface="Calibri"/>
            </a:endParaRPr>
          </a:p>
          <a:p>
            <a:endParaRPr lang="en-GB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F783E1-6908-4E5C-BC56-5C6E0E89C29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584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AE29E-1597-4A94-8CEE-81C720C2A132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57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02134" y="485776"/>
            <a:ext cx="2578100" cy="563086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3600" y="485776"/>
            <a:ext cx="7535333" cy="563086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0BF33-E66E-44DC-98D2-C3F0C6B1696F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0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63601" y="485776"/>
            <a:ext cx="10316633" cy="563086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ED6A1-E046-4690-8309-0F3023FFEC77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723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85775"/>
            <a:ext cx="7437967" cy="9064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63601" y="1798638"/>
            <a:ext cx="10316633" cy="43180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2936B-5854-4EFF-915A-3D3B2FDA7D59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981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3601" y="485775"/>
            <a:ext cx="7437967" cy="9064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63600" y="1798638"/>
            <a:ext cx="5056717" cy="4318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3518" y="1798638"/>
            <a:ext cx="5056716" cy="43180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1A9C0-EEAF-4180-A95D-C9CA90BA486A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8341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60E04-5FFD-4463-840C-477DD78649D1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4462256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BEBA1-7E28-4A1B-8C9C-8CBE1B2310FD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127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3600" y="1798638"/>
            <a:ext cx="5056717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3518" y="1798638"/>
            <a:ext cx="5056716" cy="431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D241E-7381-46B2-B169-53B73000782E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096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F4FF62-8ECD-441E-8F95-479126AF6D6F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41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8230F-66C0-4BD5-82FE-3D6D99FE410B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23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0C2E7-7B68-4ED7-9E85-46C0632ECF7A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6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4FB43-AF01-4AB7-9385-56F04F2578C8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3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B2AA7-5090-4ED1-9604-5FACBEDED40D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05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CC180-9630-4CE9-B0BE-27EC308A08AE}" type="slidenum">
              <a:rPr lang="en-US"/>
              <a:pPr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091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599018" y="449263"/>
            <a:ext cx="11036300" cy="990600"/>
          </a:xfrm>
          <a:prstGeom prst="roundRect">
            <a:avLst>
              <a:gd name="adj" fmla="val 7213"/>
            </a:avLst>
          </a:prstGeom>
          <a:solidFill>
            <a:srgbClr val="5F286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/>
                <a:cs typeface="ヒラギノ角ゴ Pro W3"/>
              </a:defRPr>
            </a:lvl9pPr>
          </a:lstStyle>
          <a:p>
            <a:pPr eaLnBrk="0" hangingPunct="0">
              <a:defRPr/>
            </a:pPr>
            <a:endParaRPr lang="en-GB" altLang="en-US" sz="240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63601" y="485775"/>
            <a:ext cx="7437967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3601" y="1798638"/>
            <a:ext cx="10316633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95317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5F286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 eaLnBrk="0" hangingPunct="0">
              <a:defRPr/>
            </a:pPr>
            <a:fld id="{E677F28E-CCA1-4655-A438-CE0930E82F28}" type="slidenum">
              <a:rPr lang="en-US"/>
              <a:pPr eaLnBrk="0" hangingPunct="0">
                <a:defRPr/>
              </a:pPr>
              <a:t>‹#›</a:t>
            </a:fld>
            <a:endParaRPr lang="en-US" sz="1400">
              <a:solidFill>
                <a:srgbClr val="6D2E69"/>
              </a:solidFill>
            </a:endParaRPr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flipH="1">
            <a:off x="599018" y="6505575"/>
            <a:ext cx="11036300" cy="0"/>
          </a:xfrm>
          <a:prstGeom prst="line">
            <a:avLst/>
          </a:prstGeom>
          <a:noFill/>
          <a:ln w="12700">
            <a:solidFill>
              <a:srgbClr val="5F286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GB" sz="240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pic>
        <p:nvPicPr>
          <p:cNvPr id="1031" name="Picture 4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266"/>
          <a:stretch>
            <a:fillRect/>
          </a:stretch>
        </p:blipFill>
        <p:spPr bwMode="auto">
          <a:xfrm>
            <a:off x="8707967" y="620713"/>
            <a:ext cx="2662767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348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>
    <p:fade/>
  </p:transition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MS PGothic" pitchFamily="34" charset="-128"/>
          <a:cs typeface="ＭＳ Ｐゴシック" pitchFamily="1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MS PGothic" pitchFamily="34" charset="-128"/>
          <a:cs typeface="ＭＳ Ｐゴシック" pitchFamily="1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MS PGothic" pitchFamily="34" charset="-128"/>
          <a:cs typeface="ＭＳ Ｐゴシック" pitchFamily="1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MS PGothic" pitchFamily="34" charset="-128"/>
          <a:cs typeface="ＭＳ Ｐゴシック" pitchFamily="1" charset="-128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5F2861"/>
        </a:buClr>
        <a:buSzPct val="120000"/>
        <a:tabLst>
          <a:tab pos="261938" algn="l"/>
        </a:tabLst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00088" indent="-258763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5F2861"/>
        </a:buClr>
        <a:buSzPct val="120000"/>
        <a:buChar char="•"/>
        <a:tabLst>
          <a:tab pos="261938" algn="l"/>
        </a:tabLst>
        <a:defRPr sz="2000">
          <a:solidFill>
            <a:schemeClr val="tx1"/>
          </a:solidFill>
          <a:latin typeface="+mn-lt"/>
          <a:ea typeface="MS PGothic" pitchFamily="34" charset="-128"/>
        </a:defRPr>
      </a:lvl2pPr>
      <a:lvl3pPr marL="1162050" indent="-282575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Font typeface="Arial" pitchFamily="34" charset="0"/>
        <a:buChar char="-"/>
        <a:tabLst>
          <a:tab pos="261938" algn="l"/>
        </a:tabLst>
        <a:defRPr sz="2000">
          <a:solidFill>
            <a:schemeClr val="tx1"/>
          </a:solidFill>
          <a:latin typeface="+mn-lt"/>
          <a:ea typeface="MS PGothic" pitchFamily="34" charset="-128"/>
        </a:defRPr>
      </a:lvl3pPr>
      <a:lvl4pPr marL="1627188" indent="-28575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Font typeface="Wingdings 2" pitchFamily="18" charset="2"/>
        <a:buChar char=""/>
        <a:tabLst>
          <a:tab pos="261938" algn="l"/>
        </a:tabLst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87563" indent="-280988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Font typeface="Wingdings 2" pitchFamily="18" charset="2"/>
        <a:buChar char=""/>
        <a:tabLst>
          <a:tab pos="261938" algn="l"/>
        </a:tabLst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44763" indent="-280988" algn="l" rtl="0" fontAlgn="base">
        <a:lnSpc>
          <a:spcPct val="90000"/>
        </a:lnSpc>
        <a:spcBef>
          <a:spcPct val="50000"/>
        </a:spcBef>
        <a:spcAft>
          <a:spcPct val="0"/>
        </a:spcAft>
        <a:buFont typeface="Wingdings 2" pitchFamily="1" charset="2"/>
        <a:buChar char=""/>
        <a:tabLst>
          <a:tab pos="261938" algn="l"/>
        </a:tabLst>
        <a:defRPr sz="2000">
          <a:solidFill>
            <a:schemeClr val="tx1"/>
          </a:solidFill>
          <a:latin typeface="+mn-lt"/>
          <a:ea typeface="+mn-ea"/>
        </a:defRPr>
      </a:lvl6pPr>
      <a:lvl7pPr marL="3001963" indent="-280988" algn="l" rtl="0" fontAlgn="base">
        <a:lnSpc>
          <a:spcPct val="90000"/>
        </a:lnSpc>
        <a:spcBef>
          <a:spcPct val="50000"/>
        </a:spcBef>
        <a:spcAft>
          <a:spcPct val="0"/>
        </a:spcAft>
        <a:buFont typeface="Wingdings 2" pitchFamily="1" charset="2"/>
        <a:buChar char=""/>
        <a:tabLst>
          <a:tab pos="261938" algn="l"/>
        </a:tabLst>
        <a:defRPr sz="2000">
          <a:solidFill>
            <a:schemeClr val="tx1"/>
          </a:solidFill>
          <a:latin typeface="+mn-lt"/>
          <a:ea typeface="+mn-ea"/>
        </a:defRPr>
      </a:lvl7pPr>
      <a:lvl8pPr marL="3459163" indent="-280988" algn="l" rtl="0" fontAlgn="base">
        <a:lnSpc>
          <a:spcPct val="90000"/>
        </a:lnSpc>
        <a:spcBef>
          <a:spcPct val="50000"/>
        </a:spcBef>
        <a:spcAft>
          <a:spcPct val="0"/>
        </a:spcAft>
        <a:buFont typeface="Wingdings 2" pitchFamily="1" charset="2"/>
        <a:buChar char=""/>
        <a:tabLst>
          <a:tab pos="261938" algn="l"/>
        </a:tabLst>
        <a:defRPr sz="2000">
          <a:solidFill>
            <a:schemeClr val="tx1"/>
          </a:solidFill>
          <a:latin typeface="+mn-lt"/>
          <a:ea typeface="+mn-ea"/>
        </a:defRPr>
      </a:lvl8pPr>
      <a:lvl9pPr marL="3916363" indent="-280988" algn="l" rtl="0" fontAlgn="base">
        <a:lnSpc>
          <a:spcPct val="90000"/>
        </a:lnSpc>
        <a:spcBef>
          <a:spcPct val="50000"/>
        </a:spcBef>
        <a:spcAft>
          <a:spcPct val="0"/>
        </a:spcAft>
        <a:buFont typeface="Wingdings 2" pitchFamily="1" charset="2"/>
        <a:buChar char=""/>
        <a:tabLst>
          <a:tab pos="261938" algn="l"/>
        </a:tabLst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://durak.org/photos/seandreilinger/3839387168/sequoia-crying-his-grandmas-shoulder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egislation.gov.uk/ukpga/2005/9/contents" TargetMode="External"/><Relationship Id="rId3" Type="http://schemas.openxmlformats.org/officeDocument/2006/relationships/hyperlink" Target="https://www.gov.uk/government/calls-for-evidence/review-of-cqc-regulation-9a-visiting-and-accompanying-in-care-homes-hospitals-and-hospices/outcome/review-of-regulation-9a-visiting-and-accompanying-in-care-homes-hospitals-and-hospices#executive-summary" TargetMode="External"/><Relationship Id="rId7" Type="http://schemas.openxmlformats.org/officeDocument/2006/relationships/hyperlink" Target="https://www.cqc.org.uk/about-us/our-updated-human-rights-approach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qc.org.uk/guidance-regulation/providers/regulations-service-providers-and-managers/health-social-care-act/regulation-9a" TargetMode="External"/><Relationship Id="rId5" Type="http://schemas.openxmlformats.org/officeDocument/2006/relationships/hyperlink" Target="https://www.cqc.org.uk/about-us/how-we-involve-you/consultations/consultation-our-guidance-visiting-care-homes-hospitals-and-hospices/draft-guidance-consultation-regulation-9a-visiting-and-accompaniment" TargetMode="External"/><Relationship Id="rId10" Type="http://schemas.openxmlformats.org/officeDocument/2006/relationships/hyperlink" Target="https://www.cqc.org.uk/sites/default/files/2022-06/900582%20Right%20support%20right%20care%20right%20culture_v5_0.pdf" TargetMode="External"/><Relationship Id="rId4" Type="http://schemas.openxmlformats.org/officeDocument/2006/relationships/hyperlink" Target="https://www.legislation.gov.uk/uksi/2023/1402/made" TargetMode="External"/><Relationship Id="rId9" Type="http://schemas.openxmlformats.org/officeDocument/2006/relationships/hyperlink" Target="https://assets.publishing.service.gov.uk/media/5a80a774e5274a2e87dbb0f0/MHA_Code_of_Practice.PD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45560" y="626970"/>
            <a:ext cx="5578475" cy="906463"/>
          </a:xfrm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defTabSz="685800">
              <a:defRPr/>
            </a:pPr>
            <a:r>
              <a:rPr lang="en-GB" sz="3600" b="1" kern="1200" dirty="0">
                <a:ea typeface="MS PGothic"/>
              </a:rPr>
              <a:t>Regulation 9A - Visiting</a:t>
            </a:r>
            <a:br>
              <a:rPr lang="en-GB" sz="2200" b="1" kern="1200" dirty="0"/>
            </a:br>
            <a:endParaRPr lang="en-GB" sz="2200" b="1" kern="12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FBC327-A905-D13A-8BEC-232DE813F27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95317" y="6248400"/>
            <a:ext cx="2540000" cy="457200"/>
          </a:xfrm>
        </p:spPr>
        <p:txBody>
          <a:bodyPr/>
          <a:lstStyle/>
          <a:p>
            <a:pPr defTabSz="457200">
              <a:defRPr/>
            </a:pPr>
            <a:fld id="{1A360E04-5FFD-4463-840C-477DD78649D1}" type="slidenum">
              <a:rPr lang="en-US"/>
              <a:pPr defTabSz="457200">
                <a:defRPr/>
              </a:pPr>
              <a:t>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D9479D-9624-4754-26BC-F931548B7E18}"/>
              </a:ext>
            </a:extLst>
          </p:cNvPr>
          <p:cNvSpPr txBox="1"/>
          <p:nvPr/>
        </p:nvSpPr>
        <p:spPr>
          <a:xfrm>
            <a:off x="114230" y="1735142"/>
            <a:ext cx="395471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defTabSz="457200"/>
            <a:r>
              <a:rPr lang="en-GB" sz="2800" b="1" dirty="0">
                <a:solidFill>
                  <a:srgbClr val="000000"/>
                </a:solidFill>
                <a:latin typeface="Arial"/>
                <a:ea typeface="ＭＳ Ｐゴシック"/>
              </a:rPr>
              <a:t>Gavin Bainbridge, Tracey Airey, CQC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28F203-20D0-4F1A-104A-87C10EBAF9AC}"/>
              </a:ext>
            </a:extLst>
          </p:cNvPr>
          <p:cNvSpPr txBox="1"/>
          <p:nvPr/>
        </p:nvSpPr>
        <p:spPr>
          <a:xfrm>
            <a:off x="390329" y="4914669"/>
            <a:ext cx="3954719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defTabSz="457200"/>
            <a:r>
              <a:rPr lang="en-GB" sz="2800" b="1" dirty="0">
                <a:solidFill>
                  <a:srgbClr val="000000"/>
                </a:solidFill>
                <a:latin typeface="Arial"/>
                <a:ea typeface="ＭＳ Ｐゴシック"/>
              </a:rPr>
              <a:t>April 2026</a:t>
            </a:r>
            <a:endParaRPr lang="en-GB" sz="280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pic>
        <p:nvPicPr>
          <p:cNvPr id="10" name="Picture 9" descr="A person hugging a child&#10;&#10;Description automatically generated">
            <a:extLst>
              <a:ext uri="{FF2B5EF4-FFF2-40B4-BE49-F238E27FC236}">
                <a16:creationId xmlns:a16="http://schemas.microsoft.com/office/drawing/2014/main" id="{A7F5957B-763F-F4A3-C23F-CA31D590B3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857751" y="1667099"/>
            <a:ext cx="6383758" cy="42541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8A63942-2A88-5632-1382-36BAA6DE66FC}"/>
              </a:ext>
            </a:extLst>
          </p:cNvPr>
          <p:cNvSpPr txBox="1"/>
          <p:nvPr/>
        </p:nvSpPr>
        <p:spPr>
          <a:xfrm>
            <a:off x="6600824" y="6973416"/>
            <a:ext cx="46406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4" tooltip="http://durak.org/photos/seandreilinger/3839387168/sequoia-crying-his-grandmas-shoulder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5" tooltip="https://creativecommons.org/licenses/by-nc-sa/3.0/"/>
              </a:rPr>
              <a:t>CC BY-SA-NC</a:t>
            </a:r>
            <a:endParaRPr lang="en-GB" sz="900"/>
          </a:p>
        </p:txBody>
      </p:sp>
    </p:spTree>
    <p:extLst>
      <p:ext uri="{BB962C8B-B14F-4D97-AF65-F5344CB8AC3E}">
        <p14:creationId xmlns:p14="http://schemas.microsoft.com/office/powerpoint/2010/main" val="9942376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9ACB0-FDDC-70A2-72B6-E17486E16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>
                <a:ea typeface="MS PGothic"/>
                <a:cs typeface="Arial"/>
              </a:rPr>
              <a:t>Ongoing assessment against Regulation 9A </a:t>
            </a:r>
            <a:endParaRPr lang="en-US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46770-B8EB-BDA3-8631-06F188D100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F1A9C0-EEAF-4180-A95D-C9CA90BA486A}" type="slidenum">
              <a:rPr lang="en-US"/>
              <a:pPr>
                <a:defRPr/>
              </a:pPr>
              <a:t>10</a:t>
            </a:fld>
            <a:endParaRPr lang="en-US" sz="1400">
              <a:solidFill>
                <a:srgbClr val="6D2E69"/>
              </a:solidFill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7DCC7CAE-E4EB-F313-D0C6-6FE304A336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0457765"/>
              </p:ext>
            </p:extLst>
          </p:nvPr>
        </p:nvGraphicFramePr>
        <p:xfrm>
          <a:off x="265823" y="1717045"/>
          <a:ext cx="11664461" cy="4601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49147084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1B9E433-FD81-4FDA-8DB9-D4EB061EB88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225118" y="483745"/>
            <a:ext cx="6426837" cy="5232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ea typeface="MS PGothic"/>
                <a:cs typeface="Arial"/>
              </a:rPr>
              <a:t>Registering against Regulation 9A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1117BC-CAF2-4D3B-86C7-85A0EA6BD00E}"/>
              </a:ext>
            </a:extLst>
          </p:cNvPr>
          <p:cNvSpPr txBox="1"/>
          <p:nvPr/>
        </p:nvSpPr>
        <p:spPr>
          <a:xfrm>
            <a:off x="724171" y="1712432"/>
            <a:ext cx="10833214" cy="295465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endParaRPr lang="en-GB" sz="1800" dirty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sz="2800" dirty="0"/>
              <a:t>Registration will need assurance the applicant is aware of the requirement, understands their responsibilities, and has processes in place to meet Regulation 9A</a:t>
            </a:r>
            <a:endParaRPr lang="en-US" sz="2800" dirty="0"/>
          </a:p>
          <a:p>
            <a:endParaRPr lang="en-GB" sz="2800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sz="2800" dirty="0"/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91534480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9ACB0-FDDC-70A2-72B6-E17486E16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Review and </a:t>
            </a:r>
            <a:r>
              <a:rPr lang="en-GB" sz="3200" kern="1200" dirty="0">
                <a:latin typeface="+mn-lt"/>
                <a:ea typeface="+mn-ea"/>
                <a:cs typeface="+mn-cs"/>
              </a:rPr>
              <a:t>u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seful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Links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B4439-5788-2D78-F408-6B27C899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906" y="1256519"/>
            <a:ext cx="11078634" cy="5220329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>
                <a:ea typeface="MS PGothic"/>
              </a:rPr>
              <a:t> </a:t>
            </a:r>
          </a:p>
          <a:p>
            <a:pPr marL="0" indent="0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hlinkClick r:id="rId3"/>
              </a:rPr>
              <a:t>Review of Regulation 9A: visiting and accompanying in care homes, hospitals and hospices - GOV.UK</a:t>
            </a:r>
            <a:endParaRPr lang="en-US" sz="2800" kern="1200" dirty="0">
              <a:solidFill>
                <a:srgbClr val="1E1E1E"/>
              </a:solidFill>
              <a:ea typeface="MS PGothic"/>
              <a:hlinkClick r:id="rId4"/>
            </a:endParaRPr>
          </a:p>
          <a:p>
            <a:pPr marL="0" indent="0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kern="1200" dirty="0">
              <a:solidFill>
                <a:srgbClr val="1E1E1E"/>
              </a:solidFill>
              <a:ea typeface="MS PGothic"/>
              <a:hlinkClick r:id="rId4"/>
            </a:endParaRPr>
          </a:p>
          <a:p>
            <a:pPr marL="0" indent="0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kern="1200" dirty="0">
                <a:solidFill>
                  <a:srgbClr val="1E1E1E"/>
                </a:solidFill>
                <a:ea typeface="ＭＳ Ｐゴシック"/>
                <a:hlinkClick r:id="rId4"/>
              </a:rPr>
              <a:t>The Health and Social Care Act 2008 (Regulated Activities) (Amendment) Regulations 2023</a:t>
            </a:r>
            <a:endParaRPr lang="en-US" sz="2400" kern="1200" dirty="0">
              <a:solidFill>
                <a:srgbClr val="000000"/>
              </a:solidFill>
              <a:ea typeface="ＭＳ Ｐゴシック"/>
            </a:endParaRPr>
          </a:p>
          <a:p>
            <a:pPr marL="0" lvl="0" indent="0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400" kern="1200" dirty="0">
                <a:solidFill>
                  <a:srgbClr val="1E1E1E"/>
                </a:solidFill>
                <a:ea typeface="ＭＳ Ｐゴシック"/>
                <a:hlinkClick r:id="rId5"/>
              </a:rPr>
              <a:t> </a:t>
            </a:r>
            <a:r>
              <a:rPr lang="en-GB" sz="2400" dirty="0">
                <a:hlinkClick r:id="rId6"/>
              </a:rPr>
              <a:t>Regulation 9A: Visiting and accompanying in care homes, hospitals and hospices - Care Quality Commission</a:t>
            </a:r>
            <a:endParaRPr lang="en-GB" sz="2400" kern="1200" dirty="0">
              <a:solidFill>
                <a:srgbClr val="1E1E1E"/>
              </a:solidFill>
              <a:ea typeface="ＭＳ Ｐゴシック"/>
            </a:endParaRPr>
          </a:p>
          <a:p>
            <a:pPr marL="0" lvl="0" indent="0" defTabSz="45720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>
                <a:ea typeface="MS PGothic"/>
                <a:hlinkClick r:id="rId7"/>
              </a:rPr>
              <a:t>Our updated human rights approach - Care Quality Commission (cqc.org.uk)</a:t>
            </a:r>
            <a:endParaRPr lang="en-US" sz="2400" dirty="0">
              <a:ea typeface="MS PGothic"/>
            </a:endParaRPr>
          </a:p>
          <a:p>
            <a:r>
              <a:rPr lang="en-US" sz="2400" dirty="0">
                <a:ea typeface="+mn-lt"/>
                <a:cs typeface="+mn-lt"/>
                <a:hlinkClick r:id="rId8"/>
              </a:rPr>
              <a:t>Mental Capacity Act 2005 (legislation.gov.uk)</a:t>
            </a:r>
            <a:endParaRPr lang="en-US" sz="2400" dirty="0">
              <a:cs typeface="Arial"/>
            </a:endParaRPr>
          </a:p>
          <a:p>
            <a:r>
              <a:rPr lang="en-US" sz="2400" dirty="0">
                <a:latin typeface="Arial"/>
                <a:ea typeface="MS PGothic"/>
                <a:cs typeface="Arial"/>
              </a:rPr>
              <a:t>Mental Health Act code of practice </a:t>
            </a:r>
            <a:r>
              <a:rPr lang="en-US" sz="2400" dirty="0">
                <a:latin typeface="Arial"/>
                <a:ea typeface="MS PGothic"/>
                <a:cs typeface="Arial"/>
                <a:hlinkClick r:id="rId9"/>
              </a:rPr>
              <a:t>here</a:t>
            </a:r>
          </a:p>
          <a:p>
            <a:r>
              <a:rPr lang="en-US" sz="2400" dirty="0">
                <a:latin typeface="Arial"/>
                <a:ea typeface="MS PGothic"/>
                <a:cs typeface="Arial"/>
              </a:rPr>
              <a:t>Right Support, Right Care, Right Culture </a:t>
            </a:r>
            <a:r>
              <a:rPr lang="en-US" sz="2400" dirty="0">
                <a:latin typeface="Arial"/>
                <a:ea typeface="MS PGothic"/>
                <a:cs typeface="Arial"/>
                <a:hlinkClick r:id="rId10"/>
              </a:rPr>
              <a:t>guidance</a:t>
            </a:r>
            <a:endParaRPr lang="en-US" sz="2400" dirty="0">
              <a:latin typeface="Arial"/>
              <a:ea typeface="MS PGothic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46770-B8EB-BDA3-8631-06F188D100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F1A9C0-EEAF-4180-A95D-C9CA90BA486A}" type="slidenum">
              <a:rPr lang="en-US"/>
              <a:pPr>
                <a:defRPr/>
              </a:pPr>
              <a:t>12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96199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6A923-721E-99E1-0F99-40205658F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1" y="485775"/>
            <a:ext cx="7437967" cy="906463"/>
          </a:xfrm>
        </p:spPr>
        <p:txBody>
          <a:bodyPr wrap="square" anchor="ctr">
            <a:normAutofit/>
          </a:bodyPr>
          <a:lstStyle/>
          <a:p>
            <a:r>
              <a:rPr lang="en-GB" sz="3200"/>
              <a:t>Questions</a:t>
            </a:r>
          </a:p>
        </p:txBody>
      </p:sp>
      <p:pic>
        <p:nvPicPr>
          <p:cNvPr id="6" name="Content Placeholder 5" descr="Quizzical burrowing owl looking forward">
            <a:extLst>
              <a:ext uri="{FF2B5EF4-FFF2-40B4-BE49-F238E27FC236}">
                <a16:creationId xmlns:a16="http://schemas.microsoft.com/office/drawing/2014/main" id="{2C8E2316-D44F-EA72-8C98-6F9886435D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50" r="2" b="25228"/>
          <a:stretch/>
        </p:blipFill>
        <p:spPr>
          <a:xfrm>
            <a:off x="863601" y="1798638"/>
            <a:ext cx="10316633" cy="4318000"/>
          </a:xfr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F9F5C5-20EB-8D31-8942-100D7CA0AE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95317" y="6248400"/>
            <a:ext cx="2540000" cy="457200"/>
          </a:xfrm>
        </p:spPr>
        <p:txBody>
          <a:bodyPr wrap="square" anchor="b">
            <a:normAutofit/>
          </a:bodyPr>
          <a:lstStyle/>
          <a:p>
            <a:pPr>
              <a:spcAft>
                <a:spcPts val="600"/>
              </a:spcAft>
              <a:defRPr/>
            </a:pPr>
            <a:fld id="{258AE29E-1597-4A94-8CEE-81C720C2A132}" type="slidenum">
              <a:rPr lang="en-US" smtClean="0"/>
              <a:pPr>
                <a:spcAft>
                  <a:spcPts val="60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71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2596417D-A2CB-4D8C-A08E-C88DA0DC0E5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95082" y="678698"/>
            <a:ext cx="6804211" cy="51090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457200" eaLnBrk="1" hangingPunct="1">
              <a:defRPr/>
            </a:pPr>
            <a:r>
              <a:rPr lang="en-US" altLang="en-US" sz="3200" b="1" kern="1200">
                <a:solidFill>
                  <a:srgbClr val="FFFFFF"/>
                </a:solidFill>
                <a:latin typeface="+mn-lt"/>
                <a:ea typeface="ヒラギノ角ゴ Pro W3"/>
                <a:cs typeface="+mn-cs"/>
              </a:rPr>
              <a:t>Timeline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0B59DBF-B4A4-7B17-855C-78F054F88C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68078" y="3610242"/>
            <a:ext cx="9655844" cy="818969"/>
            <a:chOff x="1187762" y="4087700"/>
            <a:chExt cx="9655844" cy="64877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52486AE-5260-4168-90A9-D7CFCA2BE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>
              <a:off x="1382011" y="4414597"/>
              <a:ext cx="9267347" cy="160615"/>
            </a:xfrm>
            <a:prstGeom prst="rect">
              <a:avLst/>
            </a:prstGeom>
            <a:solidFill>
              <a:srgbClr val="F7ADA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Arial" pitchFamily="1" charset="0"/>
                <a:ea typeface="ヒラギノ角ゴ Pro W3" pitchFamily="1" charset="-128"/>
                <a:cs typeface="ヒラギノ角ゴ Pro W3" pitchFamily="1" charset="-128"/>
              </a:endParaRPr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8847CA1-20BD-484C-A699-FA7D91C47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>
              <a:off x="1596697" y="4459373"/>
              <a:ext cx="8837974" cy="6824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Arial" pitchFamily="1" charset="0"/>
                <a:ea typeface="ヒラギノ角ゴ Pro W3" pitchFamily="1" charset="-128"/>
                <a:cs typeface="ヒラギノ角ゴ Pro W3" pitchFamily="1" charset="-128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4A4D080-D91F-4289-AB34-F137AF9C8F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>
              <a:off x="1187762" y="4092719"/>
              <a:ext cx="603185" cy="643754"/>
            </a:xfrm>
            <a:prstGeom prst="ellipse">
              <a:avLst/>
            </a:prstGeom>
            <a:solidFill>
              <a:srgbClr val="D0BDD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Arial" pitchFamily="1" charset="0"/>
                <a:ea typeface="ヒラギノ角ゴ Pro W3" pitchFamily="1" charset="-128"/>
                <a:cs typeface="ヒラギノ角ゴ Pro W3" pitchFamily="1" charset="-128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80CB9379-2376-4AED-B1CB-51ADC71328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>
              <a:off x="4284182" y="4087700"/>
              <a:ext cx="603185" cy="643754"/>
            </a:xfrm>
            <a:prstGeom prst="ellipse">
              <a:avLst/>
            </a:prstGeom>
            <a:solidFill>
              <a:srgbClr val="D5D9D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Arial" pitchFamily="1" charset="0"/>
                <a:ea typeface="ヒラギノ角ゴ Pro W3" pitchFamily="1" charset="-128"/>
                <a:cs typeface="ヒラギノ角ゴ Pro W3" pitchFamily="1" charset="-128"/>
              </a:endParaRP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6C821B1-94D4-4A92-80C6-C23C91D48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>
              <a:off x="7262743" y="4087700"/>
              <a:ext cx="603185" cy="643754"/>
            </a:xfrm>
            <a:prstGeom prst="ellipse">
              <a:avLst/>
            </a:prstGeom>
            <a:solidFill>
              <a:srgbClr val="DFEBF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Arial" pitchFamily="1" charset="0"/>
                <a:ea typeface="ヒラギノ角ゴ Pro W3" pitchFamily="1" charset="-128"/>
                <a:cs typeface="ヒラギノ角ゴ Pro W3" pitchFamily="1" charset="-128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F4A94D9-2507-4A47-9332-A8FA540AE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 bwMode="auto">
            <a:xfrm>
              <a:off x="10240421" y="4092719"/>
              <a:ext cx="603185" cy="643754"/>
            </a:xfrm>
            <a:prstGeom prst="ellipse">
              <a:avLst/>
            </a:prstGeom>
            <a:solidFill>
              <a:srgbClr val="C2E0D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2400">
                <a:solidFill>
                  <a:srgbClr val="000000"/>
                </a:solidFill>
                <a:latin typeface="Arial" pitchFamily="1" charset="0"/>
                <a:ea typeface="ヒラギノ角ゴ Pro W3" pitchFamily="1" charset="-128"/>
                <a:cs typeface="ヒラギノ角ゴ Pro W3" pitchFamily="1" charset="-128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4B154B1-CC5B-92FB-40A1-BF75C9DFDC3C}"/>
              </a:ext>
            </a:extLst>
          </p:cNvPr>
          <p:cNvSpPr txBox="1"/>
          <p:nvPr/>
        </p:nvSpPr>
        <p:spPr>
          <a:xfrm>
            <a:off x="-9459" y="1850109"/>
            <a:ext cx="395471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>
                <a:solidFill>
                  <a:srgbClr val="000000"/>
                </a:solidFill>
                <a:latin typeface="Arial"/>
                <a:ea typeface="ＭＳ Ｐゴシック"/>
              </a:rPr>
              <a:t>19 December 2023 </a:t>
            </a:r>
            <a:r>
              <a:rPr lang="en-GB" sz="2800">
                <a:solidFill>
                  <a:srgbClr val="000000"/>
                </a:solidFill>
                <a:latin typeface="Arial"/>
                <a:ea typeface="ＭＳ Ｐゴシック"/>
              </a:rPr>
              <a:t>Regulation agreed by Parliament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927828-2DD2-4E0F-8AFC-3FC898F4CA38}"/>
              </a:ext>
            </a:extLst>
          </p:cNvPr>
          <p:cNvSpPr txBox="1"/>
          <p:nvPr/>
        </p:nvSpPr>
        <p:spPr>
          <a:xfrm>
            <a:off x="2582839" y="4599815"/>
            <a:ext cx="41665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>
                <a:solidFill>
                  <a:srgbClr val="000000"/>
                </a:solidFill>
                <a:latin typeface="Arial"/>
                <a:ea typeface="ＭＳ Ｐゴシック"/>
              </a:rPr>
              <a:t>January – Mid February 2024</a:t>
            </a:r>
          </a:p>
          <a:p>
            <a:pPr algn="ctr" defTabSz="457200"/>
            <a:r>
              <a:rPr lang="en-GB" sz="2800">
                <a:solidFill>
                  <a:srgbClr val="000000"/>
                </a:solidFill>
                <a:latin typeface="Arial"/>
                <a:ea typeface="ＭＳ Ｐゴシック"/>
              </a:rPr>
              <a:t>CQC consultation on the guidance for providers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E35D7B-1948-4E34-B98C-3755558F443B}"/>
              </a:ext>
            </a:extLst>
          </p:cNvPr>
          <p:cNvSpPr txBox="1"/>
          <p:nvPr/>
        </p:nvSpPr>
        <p:spPr>
          <a:xfrm>
            <a:off x="5807162" y="1482874"/>
            <a:ext cx="395471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defTabSz="457200"/>
            <a:r>
              <a:rPr lang="en-GB" sz="2800" b="1">
                <a:solidFill>
                  <a:srgbClr val="000000"/>
                </a:solidFill>
                <a:latin typeface="Arial"/>
                <a:ea typeface="ＭＳ Ｐゴシック"/>
              </a:rPr>
              <a:t>Late March 2024</a:t>
            </a:r>
            <a:br>
              <a:rPr lang="en-GB" sz="2800" b="1">
                <a:solidFill>
                  <a:srgbClr val="000000"/>
                </a:solidFill>
                <a:latin typeface="Arial"/>
                <a:ea typeface="ＭＳ Ｐゴシック"/>
              </a:rPr>
            </a:br>
            <a:r>
              <a:rPr lang="en-GB" sz="2800">
                <a:solidFill>
                  <a:srgbClr val="000000"/>
                </a:solidFill>
                <a:latin typeface="Arial"/>
                <a:ea typeface="ＭＳ Ｐゴシック"/>
              </a:rPr>
              <a:t>Guidance for providers agreed by ET and the Board and published on our website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E015E0B-77D4-4F61-AF20-CCA814819162}"/>
              </a:ext>
            </a:extLst>
          </p:cNvPr>
          <p:cNvSpPr txBox="1"/>
          <p:nvPr/>
        </p:nvSpPr>
        <p:spPr>
          <a:xfrm>
            <a:off x="8970174" y="4751104"/>
            <a:ext cx="30896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>
                <a:solidFill>
                  <a:srgbClr val="000000"/>
                </a:solidFill>
                <a:latin typeface="Arial"/>
                <a:ea typeface="ＭＳ Ｐゴシック"/>
              </a:rPr>
              <a:t>6 April 2024</a:t>
            </a:r>
          </a:p>
          <a:p>
            <a:pPr algn="ctr" defTabSz="457200"/>
            <a:r>
              <a:rPr lang="en-GB" sz="2800">
                <a:solidFill>
                  <a:srgbClr val="000000"/>
                </a:solidFill>
                <a:latin typeface="Arial"/>
                <a:ea typeface="ＭＳ Ｐゴシック"/>
              </a:rPr>
              <a:t>Regulation comes into force</a:t>
            </a: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AEDEC7A6-699C-6684-2420-0B792E4829D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95317" y="6248400"/>
            <a:ext cx="2540000" cy="457200"/>
          </a:xfrm>
        </p:spPr>
        <p:txBody>
          <a:bodyPr/>
          <a:lstStyle/>
          <a:p>
            <a:pPr defTabSz="457200">
              <a:defRPr/>
            </a:pPr>
            <a:fld id="{1A360E04-5FFD-4463-840C-477DD78649D1}" type="slidenum">
              <a:rPr lang="en-US"/>
              <a:pPr defTabSz="457200"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48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61E1E328-614B-442E-DF2D-70ECF59E02A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3601" y="485775"/>
            <a:ext cx="7437967" cy="906463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defTabSz="457200"/>
            <a:br>
              <a:rPr lang="en-GB" sz="2400" b="1" dirty="0">
                <a:ea typeface="MS PGothic"/>
                <a:cs typeface="Arial"/>
              </a:rPr>
            </a:br>
            <a:r>
              <a:rPr lang="en-US" b="1" dirty="0">
                <a:ea typeface="MS PGothic"/>
              </a:rPr>
              <a:t>The Legislation</a:t>
            </a:r>
            <a:endParaRPr lang="en-US" dirty="0">
              <a:ea typeface="MS PGothic"/>
            </a:endParaRP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6BAB4446-B53C-EFD2-EAA7-B9F9F719EC4A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62317" y="1798638"/>
            <a:ext cx="5430528" cy="4318000"/>
          </a:xfrm>
        </p:spPr>
        <p:txBody>
          <a:bodyPr wrap="square" anchor="t">
            <a:normAutofit/>
          </a:bodyPr>
          <a:lstStyle/>
          <a:p>
            <a:pPr marL="0" indent="12700"/>
            <a:r>
              <a:rPr lang="en-GB" b="1" dirty="0">
                <a:ea typeface="MS PGothic"/>
              </a:rPr>
              <a:t>The Health and Social Care Act 2008 (Regulated Activities) (Amendment) Regulations 2023</a:t>
            </a:r>
            <a:endParaRPr lang="en-US" dirty="0">
              <a:ea typeface="MS PGothic"/>
            </a:endParaRPr>
          </a:p>
          <a:p>
            <a:r>
              <a:rPr lang="en-GB" dirty="0">
                <a:ea typeface="MS PGothic"/>
              </a:rPr>
              <a:t>                                </a:t>
            </a:r>
            <a:endParaRPr lang="en-GB" dirty="0"/>
          </a:p>
          <a:p>
            <a:pPr marL="177800" indent="0">
              <a:tabLst>
                <a:tab pos="88900" algn="l"/>
              </a:tabLst>
            </a:pPr>
            <a:r>
              <a:rPr lang="en-GB" sz="2800" dirty="0">
                <a:ea typeface="MS PGothic"/>
              </a:rPr>
              <a:t>Introduction of the new Fundamental Standard Regulation 9A 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F18B97-F64D-D811-D920-0F88EE3E6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4092" y="1798638"/>
            <a:ext cx="5035568" cy="4318000"/>
          </a:xfrm>
          <a:prstGeom prst="rect">
            <a:avLst/>
          </a:prstGeom>
          <a:noFill/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E26367-195C-C5E2-9FC5-9ED0C70F40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95317" y="6248400"/>
            <a:ext cx="2540000" cy="457200"/>
          </a:xfrm>
        </p:spPr>
        <p:txBody>
          <a:bodyPr wrap="square" anchor="b">
            <a:normAutofit/>
          </a:bodyPr>
          <a:lstStyle/>
          <a:p>
            <a:pPr defTabSz="457200">
              <a:spcAft>
                <a:spcPts val="600"/>
              </a:spcAft>
              <a:defRPr/>
            </a:pPr>
            <a:fld id="{1A360E04-5FFD-4463-840C-477DD78649D1}" type="slidenum">
              <a:rPr lang="en-US"/>
              <a:pPr defTabSz="457200">
                <a:spcAft>
                  <a:spcPts val="60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926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C99EE-1432-2D25-5784-35C6B48B6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>
                <a:cs typeface="Arial"/>
              </a:rPr>
              <a:t>  </a:t>
            </a:r>
            <a:r>
              <a:rPr lang="en-US" sz="2800" b="1">
                <a:cs typeface="Arial"/>
              </a:rPr>
              <a:t>Aims of the Regulation</a:t>
            </a:r>
            <a:endParaRPr lang="en-US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C0AE8-ABA8-C48E-1878-19049C940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8907" y="1674813"/>
            <a:ext cx="10976410" cy="4697412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800">
                <a:solidFill>
                  <a:srgbClr val="060C0C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The regulation aims to ensure: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800">
              <a:solidFill>
                <a:srgbClr val="060C0C"/>
              </a:solidFill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2800">
                <a:solidFill>
                  <a:srgbClr val="060C0C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people staying in a care home, hospital or hospice can receive visits from people they want to see 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endParaRPr lang="en-GB" sz="2800">
              <a:solidFill>
                <a:srgbClr val="060C0C"/>
              </a:solidFill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2800">
                <a:solidFill>
                  <a:srgbClr val="060C0C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people living in a care home are not discouraged from making social visits outside the home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GB" sz="2800">
              <a:solidFill>
                <a:srgbClr val="060C0C"/>
              </a:solidFill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,Sans-Serif"/>
              <a:buChar char="•"/>
            </a:pPr>
            <a:r>
              <a:rPr lang="en-GB" sz="2800">
                <a:solidFill>
                  <a:srgbClr val="060C0C"/>
                </a:solidFill>
                <a:latin typeface="Arial" panose="020B0604020202020204" pitchFamily="34" charset="0"/>
                <a:ea typeface="MS PGothic"/>
                <a:cs typeface="Arial" panose="020B0604020202020204" pitchFamily="34" charset="0"/>
              </a:rPr>
              <a:t>people attending appointments in a hospital or hospice, which do not require an overnight stay, can be accompanied by a family member, friend or advocate if they want someone with them. </a:t>
            </a:r>
            <a:endParaRPr lang="en-US" sz="2800"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6725A-B79A-DA01-4DD6-B183FDB0D9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8AE29E-1597-4A94-8CEE-81C720C2A132}" type="slidenum">
              <a:rPr lang="en-US"/>
              <a:pPr>
                <a:defRPr/>
              </a:pPr>
              <a:t>4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8262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5EBD4-96AC-C8F6-8310-040EDEEAA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MS PGothic"/>
              </a:rPr>
              <a:t>Exemptions 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5454FB-19E6-5592-3E30-37AF22181A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48230F-66C0-4BD5-82FE-3D6D99FE410B}" type="slidenum">
              <a:rPr lang="en-US"/>
              <a:pPr>
                <a:defRPr/>
              </a:pPr>
              <a:t>5</a:t>
            </a:fld>
            <a:endParaRPr lang="en-US" sz="1400">
              <a:solidFill>
                <a:srgbClr val="6D2E69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A51C7725-C3E0-0822-66AF-A61AC7DBC8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4660667"/>
              </p:ext>
            </p:extLst>
          </p:nvPr>
        </p:nvGraphicFramePr>
        <p:xfrm>
          <a:off x="2016265" y="1397899"/>
          <a:ext cx="7943681" cy="5141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1651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9ACB0-FDDC-70A2-72B6-E17486E16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>
                <a:cs typeface="Arial"/>
              </a:rPr>
              <a:t>Exceptional circumstances</a:t>
            </a:r>
            <a:endParaRPr lang="en-US" sz="28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B4439-5788-2D78-F408-6B27C899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353" y="1798638"/>
            <a:ext cx="10824882" cy="4318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marL="0" indent="0"/>
            <a:endParaRPr lang="en-GB" sz="3200">
              <a:latin typeface="Calibri"/>
              <a:ea typeface="MS PGothic"/>
              <a:cs typeface="Calibri"/>
            </a:endParaRPr>
          </a:p>
          <a:p>
            <a:pPr marL="814070" lvl="1" indent="-457200"/>
            <a:r>
              <a:rPr lang="en-GB" sz="2800">
                <a:latin typeface="Arial"/>
                <a:ea typeface="MS PGothic"/>
                <a:cs typeface="Arial"/>
              </a:rPr>
              <a:t>Visiting / accompaniment should only be restricted in exceptional circumstances, such as where a visit would pose a serious risk to the health, safety or welfare of the person using the service or other people on the premises.</a:t>
            </a:r>
          </a:p>
          <a:p>
            <a:pPr marL="814070" lvl="1" indent="-457200"/>
            <a:r>
              <a:rPr lang="en-GB" sz="2800">
                <a:latin typeface="Arial"/>
                <a:ea typeface="MS PGothic"/>
                <a:cs typeface="Arial"/>
              </a:rPr>
              <a:t>It should be exceptional and will be rare  </a:t>
            </a:r>
          </a:p>
          <a:p>
            <a:pPr marL="814070" lvl="1" indent="-457200"/>
            <a:r>
              <a:rPr lang="en-GB" sz="2800">
                <a:latin typeface="Arial"/>
                <a:ea typeface="MS PGothic"/>
                <a:cs typeface="Arial"/>
              </a:rPr>
              <a:t>At the heart of the guidance is our Human Rights approach</a:t>
            </a:r>
            <a:endParaRPr lang="en-US" sz="2800">
              <a:latin typeface="Arial" panose="020B0604020202020204" pitchFamily="34" charset="0"/>
              <a:ea typeface="MS PGothic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46770-B8EB-BDA3-8631-06F188D100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F1A9C0-EEAF-4180-A95D-C9CA90BA486A}" type="slidenum">
              <a:rPr lang="en-US"/>
              <a:pPr>
                <a:defRPr/>
              </a:pPr>
              <a:t>6</a:t>
            </a:fld>
            <a:endParaRPr lang="en-US" sz="1400">
              <a:solidFill>
                <a:srgbClr val="6D2E6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15657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3CADE-170F-DEAE-9117-B042BA389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b="1" dirty="0">
                <a:ea typeface="MS PGothic"/>
                <a:cs typeface="Arial"/>
              </a:rPr>
              <a:t>What does this mean for different service providers?</a:t>
            </a:r>
            <a:br>
              <a:rPr lang="en-US" sz="1800" b="1" dirty="0">
                <a:cs typeface="Arial"/>
              </a:rPr>
            </a:br>
            <a:r>
              <a:rPr lang="en-US" sz="1800" b="1" dirty="0">
                <a:ea typeface="MS PGothic"/>
                <a:cs typeface="Arial"/>
              </a:rPr>
              <a:t>Care Homes – visiting in </a:t>
            </a:r>
            <a:endParaRPr lang="en-US" dirty="0">
              <a:ea typeface="MS PGothic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31F4F8-23E4-06B4-50F1-F1D2CE19C8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D241E-7381-46B2-B169-53B73000782E}" type="slidenum">
              <a:rPr lang="en-US"/>
              <a:pPr>
                <a:defRPr/>
              </a:pPr>
              <a:t>7</a:t>
            </a:fld>
            <a:endParaRPr lang="en-US" sz="1400">
              <a:solidFill>
                <a:srgbClr val="6D2E69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1C599E8-BBA8-4C7C-3298-54115C852A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5617247"/>
              </p:ext>
            </p:extLst>
          </p:nvPr>
        </p:nvGraphicFramePr>
        <p:xfrm>
          <a:off x="489045" y="1936888"/>
          <a:ext cx="11441373" cy="40556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03504844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0506B-5C3B-8C38-37B9-F678B74D5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1800" b="1">
                <a:cs typeface="Arial"/>
              </a:rPr>
            </a:br>
            <a:r>
              <a:rPr lang="en-US" sz="2400" b="1">
                <a:ea typeface="MS PGothic"/>
                <a:cs typeface="Arial"/>
              </a:rPr>
              <a:t>Care Homes – visiting out</a:t>
            </a:r>
            <a:endParaRPr lang="en-US" sz="240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EA340A-D70A-D6F0-D975-3002C1F9AE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B9D241E-7381-46B2-B169-53B73000782E}" type="slidenum">
              <a:rPr lang="en-US"/>
              <a:pPr>
                <a:defRPr/>
              </a:pPr>
              <a:t>8</a:t>
            </a:fld>
            <a:endParaRPr lang="en-US" sz="1400">
              <a:solidFill>
                <a:srgbClr val="6D2E69"/>
              </a:solidFill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8CB86390-6061-779E-FF66-CE6DAA39E6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0275183"/>
              </p:ext>
            </p:extLst>
          </p:nvPr>
        </p:nvGraphicFramePr>
        <p:xfrm>
          <a:off x="1193321" y="1557068"/>
          <a:ext cx="9891622" cy="472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6914007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E350C-54D2-87BB-3ADD-7ED62ACC1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>
                <a:ea typeface="MS PGothic"/>
                <a:cs typeface="Arial"/>
              </a:rPr>
              <a:t>Applying Regulation 9A using the Single Assessment Framework 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AD457B-89CC-7488-B715-5C13692183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48230F-66C0-4BD5-82FE-3D6D99FE410B}" type="slidenum">
              <a:rPr lang="en-US"/>
              <a:pPr>
                <a:defRPr/>
              </a:pPr>
              <a:t>9</a:t>
            </a:fld>
            <a:endParaRPr lang="en-US" sz="1400">
              <a:solidFill>
                <a:srgbClr val="6D2E69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A2D6C6-E70F-4314-4B8D-0FFCF1F219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576854"/>
              </p:ext>
            </p:extLst>
          </p:nvPr>
        </p:nvGraphicFramePr>
        <p:xfrm>
          <a:off x="863602" y="1889759"/>
          <a:ext cx="10499164" cy="418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9164">
                  <a:extLst>
                    <a:ext uri="{9D8B030D-6E8A-4147-A177-3AD203B41FA5}">
                      <a16:colId xmlns:a16="http://schemas.microsoft.com/office/drawing/2014/main" val="2463627526"/>
                    </a:ext>
                  </a:extLst>
                </a:gridCol>
              </a:tblGrid>
              <a:tr h="20941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800" b="0" i="0" u="none" strike="noStrike" noProof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Use a proportionate and measured approach to assessing the independence, choice and control Quality Statement</a:t>
                      </a:r>
                      <a:endParaRPr lang="en-US" sz="2800"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498761"/>
                  </a:ext>
                </a:extLst>
              </a:tr>
              <a:tr h="2094156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2800" b="0" i="0" u="none" strike="noStrik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Specific breach of Regulation 9A most likely under the ‘Caring’ key question</a:t>
                      </a:r>
                      <a:endParaRPr lang="en-US" sz="2800" dirty="0">
                        <a:latin typeface="Arial"/>
                        <a:cs typeface="Arial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77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860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3_20205_CQC_Template">
  <a:themeElements>
    <a:clrScheme name="20205_CQC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205_CQC_Templat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1" charset="0"/>
            <a:ea typeface="ヒラギノ角ゴ Pro W3" pitchFamily="1" charset="-128"/>
            <a:cs typeface="ヒラギノ角ゴ Pro W3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1" charset="0"/>
            <a:ea typeface="ヒラギノ角ゴ Pro W3" pitchFamily="1" charset="-128"/>
            <a:cs typeface="ヒラギノ角ゴ Pro W3" pitchFamily="1" charset="-128"/>
          </a:defRPr>
        </a:defPPr>
      </a:lstStyle>
    </a:lnDef>
  </a:objectDefaults>
  <a:extraClrSchemeLst>
    <a:extraClrScheme>
      <a:clrScheme name="20205_CQC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5_CQC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5_CQC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5_CQC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5_CQC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205_CQC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5_CQC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5_CQC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5_CQC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5_CQC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5_CQC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205_CQC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5de215e-a67e-41e0-9c11-2a9ef236ffe8">
      <Terms xmlns="http://schemas.microsoft.com/office/infopath/2007/PartnerControls"/>
    </lcf76f155ced4ddcb4097134ff3c332f>
    <TaxCatchAll xmlns="c5b81edf-0cc6-4f6c-9a2a-81702a247a7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86DF8C94BEE4A99FC548A2C514B3A" ma:contentTypeVersion="12" ma:contentTypeDescription="Create a new document." ma:contentTypeScope="" ma:versionID="b5e78d0e4e40653f00b0e7e628a19751">
  <xsd:schema xmlns:xsd="http://www.w3.org/2001/XMLSchema" xmlns:xs="http://www.w3.org/2001/XMLSchema" xmlns:p="http://schemas.microsoft.com/office/2006/metadata/properties" xmlns:ns2="f5de215e-a67e-41e0-9c11-2a9ef236ffe8" xmlns:ns3="c5b81edf-0cc6-4f6c-9a2a-81702a247a7b" targetNamespace="http://schemas.microsoft.com/office/2006/metadata/properties" ma:root="true" ma:fieldsID="b9e52bd8dbfedb8831a5ed3ea5b2674a" ns2:_="" ns3:_="">
    <xsd:import namespace="f5de215e-a67e-41e0-9c11-2a9ef236ffe8"/>
    <xsd:import namespace="c5b81edf-0cc6-4f6c-9a2a-81702a247a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de215e-a67e-41e0-9c11-2a9ef236ff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6bfaf0b-f29b-4ed2-8d75-892493c0d2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b81edf-0cc6-4f6c-9a2a-81702a247a7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bccd274-7f53-4b8d-a4e9-8a52b1059d05}" ma:internalName="TaxCatchAll" ma:showField="CatchAllData" ma:web="c5b81edf-0cc6-4f6c-9a2a-81702a247a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DB8138-6281-4CE4-B8C2-ADE8D28E70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B71DF3-E7FC-4C85-89CF-D318D3AC4E70}">
  <ds:schemaRefs>
    <ds:schemaRef ds:uri="http://purl.org/dc/terms/"/>
    <ds:schemaRef ds:uri="f5de215e-a67e-41e0-9c11-2a9ef236ffe8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c5b81edf-0cc6-4f6c-9a2a-81702a247a7b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D99B761-DCE3-485C-9E11-BD587A457F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de215e-a67e-41e0-9c11-2a9ef236ffe8"/>
    <ds:schemaRef ds:uri="c5b81edf-0cc6-4f6c-9a2a-81702a247a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f683e26-d8b9-4609-9ec4-e1a36e4bb4d2}" enabled="0" method="" siteId="{9f683e26-d8b9-4609-9ec4-e1a36e4bb4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686</Words>
  <Application>Microsoft Office PowerPoint</Application>
  <PresentationFormat>Widescreen</PresentationFormat>
  <Paragraphs>98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ＭＳ Ｐゴシック</vt:lpstr>
      <vt:lpstr>ＭＳ Ｐゴシック</vt:lpstr>
      <vt:lpstr>Arial</vt:lpstr>
      <vt:lpstr>Arial,Sans-Serif</vt:lpstr>
      <vt:lpstr>Calibri</vt:lpstr>
      <vt:lpstr>Courier New</vt:lpstr>
      <vt:lpstr>Open Sans</vt:lpstr>
      <vt:lpstr>Wingdings 2</vt:lpstr>
      <vt:lpstr>3_20205_CQC_Template</vt:lpstr>
      <vt:lpstr>Regulation 9A - Visiting </vt:lpstr>
      <vt:lpstr>Timeline</vt:lpstr>
      <vt:lpstr> The Legislation</vt:lpstr>
      <vt:lpstr>  Aims of the Regulation</vt:lpstr>
      <vt:lpstr>Exemptions </vt:lpstr>
      <vt:lpstr>Exceptional circumstances</vt:lpstr>
      <vt:lpstr>What does this mean for different service providers? Care Homes – visiting in </vt:lpstr>
      <vt:lpstr> Care Homes – visiting out</vt:lpstr>
      <vt:lpstr>Applying Regulation 9A using the Single Assessment Framework </vt:lpstr>
      <vt:lpstr>Ongoing assessment against Regulation 9A </vt:lpstr>
      <vt:lpstr>Registering against Regulation 9A </vt:lpstr>
      <vt:lpstr>Review and useful Links</vt:lpstr>
      <vt:lpstr>Questions</vt:lpstr>
    </vt:vector>
  </TitlesOfParts>
  <Company>Care Quality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Fundamental Standard – Regulation 9A Visiting</dc:title>
  <dc:creator>Sears, Lee</dc:creator>
  <cp:lastModifiedBy>Kinsey, Rachel</cp:lastModifiedBy>
  <cp:revision>8</cp:revision>
  <dcterms:created xsi:type="dcterms:W3CDTF">2024-01-12T11:19:48Z</dcterms:created>
  <dcterms:modified xsi:type="dcterms:W3CDTF">2026-05-11T15:40:08Z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0x01010091786DF8C94BEE4A99FC548A2C514B3A</vt:lpwstr>
  </property>
  <property fmtid="{D5CDD505-2E9C-101B-9397-08002B2CF9AE}" pid="3" name="MediaServiceImageTags">
    <vt:lpwstr/>
  </property>
</Properties>
</file>