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76" r:id="rId4"/>
    <p:sldId id="259" r:id="rId5"/>
    <p:sldId id="261" r:id="rId6"/>
    <p:sldId id="258" r:id="rId7"/>
    <p:sldId id="275" r:id="rId8"/>
    <p:sldId id="271" r:id="rId9"/>
    <p:sldId id="257" r:id="rId10"/>
    <p:sldId id="262" r:id="rId11"/>
    <p:sldId id="266" r:id="rId12"/>
    <p:sldId id="268" r:id="rId13"/>
    <p:sldId id="260" r:id="rId14"/>
    <p:sldId id="263" r:id="rId15"/>
    <p:sldId id="264" r:id="rId16"/>
    <p:sldId id="267" r:id="rId17"/>
    <p:sldId id="273" r:id="rId18"/>
    <p:sldId id="274" r:id="rId19"/>
    <p:sldId id="26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5050"/>
    <a:srgbClr val="FFFF99"/>
    <a:srgbClr val="FFFF66"/>
    <a:srgbClr val="99FF99"/>
    <a:srgbClr val="006C31"/>
    <a:srgbClr val="004C22"/>
    <a:srgbClr val="820000"/>
    <a:srgbClr val="FFB3B3"/>
    <a:srgbClr val="003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29" d="100"/>
          <a:sy n="29" d="100"/>
        </p:scale>
        <p:origin x="64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ED1E7-AA87-4C47-8797-1E00F8AB2450}" type="datetimeFigureOut">
              <a:rPr lang="en-US" smtClean="0"/>
              <a:pPr/>
              <a:t>3/9/2026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9D3B5-C7C0-45F4-A44B-475D35BC17A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://classroomclipart.com/cgi-bin/kids/imageFolio.cgi?action=view&amp;link=Clipart/Flags&amp;image=wq-lgflag.jpg&amp;img=&amp;tt=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lassroomclipart.com/cgi-bin/kids/imageFolio.cgi?action=view&amp;link=Clipart/World_Flags&amp;image=European_Union_flag.jpg&amp;img=0&amp;search=eu%20flag&amp;cat=Clipart&amp;tt=&amp;bool=and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hyperlink" Target="http://classroomclipart.com/cgi-bin/kids/imageFolio.cgi?action=view&amp;link=Clipart/Flags&amp;image=uk-lgflag.jpg&amp;img=18&amp;tt=" TargetMode="External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blogs.reuters.com/uknews/files/2009/02/royal-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957" cy="6858000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86050" y="1643050"/>
          <a:ext cx="3899535" cy="4541520"/>
        </p:xfrm>
        <a:graphic>
          <a:graphicData uri="http://schemas.openxmlformats.org/drawingml/2006/table">
            <a:tbl>
              <a:tblPr/>
              <a:tblGrid>
                <a:gridCol w="228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Maximum </a:t>
                      </a:r>
                    </a:p>
                    <a:p>
                      <a:pPr algn="ctr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weight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Price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2kg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£4.41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4kg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£7.06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6kg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£9.58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8kg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£11.74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10kg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£12.61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320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20kg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£14.69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90840" y="571480"/>
            <a:ext cx="335758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Parcel Post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Body mass index 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42" y="0"/>
            <a:ext cx="90857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2844" y="1142984"/>
          <a:ext cx="8858280" cy="2870227"/>
        </p:xfrm>
        <a:graphic>
          <a:graphicData uri="http://schemas.openxmlformats.org/drawingml/2006/table">
            <a:tbl>
              <a:tblPr/>
              <a:tblGrid>
                <a:gridCol w="2318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5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7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99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Number of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copies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A3 size</a:t>
                      </a:r>
                      <a:endParaRPr lang="en-GB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A2 size</a:t>
                      </a:r>
                      <a:endParaRPr lang="en-GB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A1 size</a:t>
                      </a:r>
                      <a:r>
                        <a:rPr lang="en-GB" sz="28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en-GB" sz="28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to 5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£3.75 each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£7.50 each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£15.00 each</a:t>
                      </a:r>
                      <a:endParaRPr lang="en-GB" sz="2800" b="1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7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to 10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£3.50 each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£7.00 each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£14.00 each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 and over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£3.25 each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£6.50 each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£13.00 each</a:t>
                      </a:r>
                      <a:endParaRPr lang="en-GB" sz="28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500166" y="4262437"/>
            <a:ext cx="608692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 and Packing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A3  </a:t>
            </a: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£2.75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+ 75p for each copy. 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A2  </a:t>
            </a: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£2.95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+ 85p for each copy. 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A1  </a:t>
            </a:r>
            <a:r>
              <a:rPr kumimoji="0" lang="en-GB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£3.50 </a:t>
            </a:r>
            <a:r>
              <a:rPr kumimoji="0" lang="en-GB" sz="32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+ £1.00 for each copy.</a:t>
            </a:r>
            <a:endParaRPr kumimoji="0" lang="en-GB" sz="32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64" y="428604"/>
            <a:ext cx="3493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36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Poster Pri</a:t>
            </a:r>
            <a:r>
              <a:rPr lang="en-GB" sz="3600" b="1" dirty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nting</a:t>
            </a:r>
            <a:endParaRPr kumimoji="0" lang="en-GB" sz="3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3515" t="18750" r="28515" b="10000"/>
          <a:stretch>
            <a:fillRect/>
          </a:stretch>
        </p:blipFill>
        <p:spPr bwMode="auto">
          <a:xfrm>
            <a:off x="0" y="0"/>
            <a:ext cx="9050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57158" y="1643050"/>
            <a:ext cx="8358246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itchFamily="34" charset="0"/>
                <a:cs typeface="Arial" pitchFamily="34" charset="0"/>
              </a:rPr>
              <a:t>Naismith's Rule</a:t>
            </a:r>
          </a:p>
          <a:p>
            <a:r>
              <a:rPr lang="en-GB" sz="3200" dirty="0">
                <a:latin typeface="Arial" pitchFamily="34" charset="0"/>
                <a:cs typeface="Arial" pitchFamily="34" charset="0"/>
              </a:rPr>
              <a:t>Allow 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hour for every 3 miles (5 km) walked,</a:t>
            </a:r>
            <a:r>
              <a:rPr lang="en-GB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GB" sz="3200" dirty="0">
                <a:latin typeface="Arial" pitchFamily="34" charset="0"/>
                <a:cs typeface="Arial" pitchFamily="34" charset="0"/>
              </a:rPr>
              <a:t>plus </a:t>
            </a:r>
          </a:p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½ hour for every 1000 feet (300 metres) of ascent.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98133" y="1500174"/>
          <a:ext cx="8845867" cy="3030860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2786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0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4380">
                <a:tc gridSpan="2"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Area covered by 1 litre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Price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97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Matt Emulsion 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12.5 -16 m</a:t>
                      </a:r>
                      <a:r>
                        <a:rPr lang="en-GB" sz="3200" baseline="30000" dirty="0"/>
                        <a:t>2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2.5 litres for £7.50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Silk Emulsion 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11-16 m</a:t>
                      </a:r>
                      <a:r>
                        <a:rPr lang="en-GB" sz="3200" baseline="30000" dirty="0"/>
                        <a:t>2</a:t>
                      </a:r>
                      <a:endParaRPr lang="en-GB" sz="3200" baseline="30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dirty="0"/>
                        <a:t>2.5 litres for £7.50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265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Eggshell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15 -16 m</a:t>
                      </a:r>
                      <a:r>
                        <a:rPr lang="en-GB" sz="3200" baseline="30000" dirty="0"/>
                        <a:t>2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750 ml  for £9.00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265">
                <a:tc>
                  <a:txBody>
                    <a:bodyPr/>
                    <a:lstStyle/>
                    <a:p>
                      <a:pPr algn="ctr"/>
                      <a:r>
                        <a:rPr lang="en-GB" sz="3200"/>
                        <a:t>Gloss </a:t>
                      </a:r>
                      <a:endParaRPr lang="en-GB" sz="32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15 -16 m</a:t>
                      </a:r>
                      <a:r>
                        <a:rPr lang="en-GB" sz="3200" baseline="30000" dirty="0"/>
                        <a:t>2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750 ml  for £9.90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929058" y="428604"/>
            <a:ext cx="14382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Paint</a:t>
            </a:r>
          </a:p>
        </p:txBody>
      </p:sp>
      <p:pic>
        <p:nvPicPr>
          <p:cNvPr id="16387" name="Picture 3" descr="C:\Users\Mary\AppData\Local\Microsoft\Windows\Temporary Internet Files\Content.IE5\IARE1JX7\MCj04403820000[1]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4114800"/>
            <a:ext cx="27432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Mary\AppData\Local\Microsoft\Windows\Temporary Internet Files\Content.IE5\IARE1JX7\MCj044038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3500430" y="4114800"/>
            <a:ext cx="2743200" cy="2743200"/>
          </a:xfrm>
          <a:prstGeom prst="rect">
            <a:avLst/>
          </a:prstGeom>
          <a:noFill/>
        </p:spPr>
      </p:pic>
      <p:pic>
        <p:nvPicPr>
          <p:cNvPr id="12" name="Picture 3" descr="C:\Users\Mary\AppData\Local\Microsoft\Windows\Temporary Internet Files\Content.IE5\IARE1JX7\MCj04403820000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51000"/>
          </a:blip>
          <a:srcRect/>
          <a:stretch>
            <a:fillRect/>
          </a:stretch>
        </p:blipFill>
        <p:spPr bwMode="auto">
          <a:xfrm>
            <a:off x="6400800" y="4114800"/>
            <a:ext cx="2743200" cy="2743200"/>
          </a:xfrm>
          <a:prstGeom prst="rect">
            <a:avLst/>
          </a:prstGeom>
          <a:noFill/>
        </p:spPr>
      </p:pic>
      <p:pic>
        <p:nvPicPr>
          <p:cNvPr id="16388" name="Picture 4" descr="C:\Users\Mary\AppData\Local\Microsoft\Windows\Temporary Internet Files\Content.IE5\IARE1JX7\MCj04412830000[1]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lum contrast="69000"/>
          </a:blip>
          <a:srcRect/>
          <a:stretch>
            <a:fillRect/>
          </a:stretch>
        </p:blipFill>
        <p:spPr bwMode="auto">
          <a:xfrm flipH="1">
            <a:off x="0" y="-214338"/>
            <a:ext cx="2357454" cy="2357454"/>
          </a:xfrm>
          <a:prstGeom prst="rect">
            <a:avLst/>
          </a:prstGeom>
          <a:noFill/>
        </p:spPr>
      </p:pic>
      <p:pic>
        <p:nvPicPr>
          <p:cNvPr id="16389" name="Picture 5" descr="C:\Users\Mary\AppData\Local\Microsoft\Windows\Temporary Internet Files\Content.IE5\IARE1JX7\MCj04412830000[1].png"/>
          <p:cNvPicPr>
            <a:picLocks noChangeAspect="1" noChangeArrowheads="1"/>
          </p:cNvPicPr>
          <p:nvPr/>
        </p:nvPicPr>
        <p:blipFill>
          <a:blip r:embed="rId3" cstate="print"/>
          <a:srcRect t="11977"/>
          <a:stretch>
            <a:fillRect/>
          </a:stretch>
        </p:blipFill>
        <p:spPr bwMode="auto">
          <a:xfrm>
            <a:off x="6757966" y="0"/>
            <a:ext cx="2386034" cy="2100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2" cstate="print"/>
          <a:srcRect l="17129" t="14744" r="16818" b="16526"/>
          <a:stretch>
            <a:fillRect/>
          </a:stretch>
        </p:blipFill>
        <p:spPr bwMode="auto">
          <a:xfrm>
            <a:off x="2571736" y="1071546"/>
            <a:ext cx="4286280" cy="44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2714612" y="5288340"/>
            <a:ext cx="434766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 = 5 ( F – 32 )</a:t>
            </a:r>
          </a:p>
          <a:p>
            <a:r>
              <a:rPr lang="en-GB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9</a:t>
            </a:r>
            <a:endParaRPr lang="en-GB" sz="4800" b="1" dirty="0">
              <a:solidFill>
                <a:srgbClr val="FFFF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5752" y="500042"/>
            <a:ext cx="85010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Changing </a:t>
            </a:r>
            <a:r>
              <a:rPr lang="en-GB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  <a:sym typeface="Symbol"/>
              </a:rPr>
              <a:t>Fahrenheit to Celsius</a:t>
            </a:r>
            <a:endParaRPr lang="en-GB" sz="4000" b="1" dirty="0">
              <a:solidFill>
                <a:srgbClr val="FFFF0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52870" y="6143644"/>
            <a:ext cx="2928958" cy="0"/>
          </a:xfrm>
          <a:prstGeom prst="line">
            <a:avLst/>
          </a:prstGeom>
          <a:ln w="508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6" name="Picture 6" descr="C:\Users\Mary\AppData\Local\Microsoft\Windows\Temporary Internet Files\Content.IE5\8W88SX52\MCj043977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14554"/>
            <a:ext cx="2100258" cy="2100258"/>
          </a:xfrm>
          <a:prstGeom prst="rect">
            <a:avLst/>
          </a:prstGeom>
          <a:noFill/>
        </p:spPr>
      </p:pic>
      <p:pic>
        <p:nvPicPr>
          <p:cNvPr id="20487" name="Picture 7" descr="C:\Users\Mary\AppData\Local\Microsoft\Windows\Temporary Internet Files\Content.IE5\HM2495DF\MCj0440405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285992"/>
            <a:ext cx="2171696" cy="2171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50" y="4960025"/>
            <a:ext cx="89297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Cook for 20 minutes, plus 20 minutes for every 500g (1lb) of the bird’s weight </a:t>
            </a:r>
          </a:p>
        </p:txBody>
      </p:sp>
      <p:pic>
        <p:nvPicPr>
          <p:cNvPr id="21506" name="Picture 2" descr="C:\Users\Mary\AppData\Local\Microsoft\Windows\Temporary Internet Files\Content.IE5\8W88SX52\MCj043978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5786478" cy="5786478"/>
          </a:xfrm>
          <a:prstGeom prst="rect">
            <a:avLst/>
          </a:prstGeom>
          <a:noFill/>
        </p:spPr>
      </p:pic>
      <p:pic>
        <p:nvPicPr>
          <p:cNvPr id="21511" name="Picture 7" descr="C:\Users\Mary\AppData\Local\Microsoft\Windows\Temporary Internet Files\Content.IE5\IARE1JX7\MCj0439776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00000">
            <a:off x="5826621" y="1040283"/>
            <a:ext cx="3643314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 l="18945" t="45312" r="45898" b="29375"/>
          <a:stretch>
            <a:fillRect/>
          </a:stretch>
        </p:blipFill>
        <p:spPr bwMode="auto">
          <a:xfrm>
            <a:off x="0" y="1857364"/>
            <a:ext cx="457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l="18750" t="46875" r="44922" b="28750"/>
          <a:stretch>
            <a:fillRect/>
          </a:stretch>
        </p:blipFill>
        <p:spPr bwMode="auto">
          <a:xfrm>
            <a:off x="0" y="0"/>
            <a:ext cx="442915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l="18945" t="44375" r="44141" b="27500"/>
          <a:stretch>
            <a:fillRect/>
          </a:stretch>
        </p:blipFill>
        <p:spPr bwMode="auto">
          <a:xfrm>
            <a:off x="4429124" y="0"/>
            <a:ext cx="471487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5" cstate="print"/>
          <a:srcRect l="17773" t="44375" r="44141" b="28437"/>
          <a:stretch>
            <a:fillRect/>
          </a:stretch>
        </p:blipFill>
        <p:spPr bwMode="auto">
          <a:xfrm>
            <a:off x="4424330" y="2143116"/>
            <a:ext cx="471967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4795897"/>
            <a:ext cx="2500298" cy="2062103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Cookies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£0.49 each</a:t>
            </a:r>
          </a:p>
          <a:p>
            <a:pPr lvl="0"/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for £1.19</a:t>
            </a:r>
          </a:p>
          <a:p>
            <a:pPr lvl="0"/>
            <a:r>
              <a:rPr lang="en-GB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for £3.99</a:t>
            </a:r>
          </a:p>
        </p:txBody>
      </p:sp>
      <p:pic>
        <p:nvPicPr>
          <p:cNvPr id="24589" name="Picture 13" descr="http://www.leraconteur.com/wp-content/themes/tma/images/main/subwaycooki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44158"/>
            <a:ext cx="2571736" cy="1407227"/>
          </a:xfrm>
          <a:prstGeom prst="rect">
            <a:avLst/>
          </a:prstGeom>
          <a:noFill/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500296" y="3857628"/>
          <a:ext cx="6667317" cy="30003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3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9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9038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Small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Regular 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Large</a:t>
                      </a:r>
                    </a:p>
                  </a:txBody>
                  <a:tcPr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61"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Soft Drink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£1.09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£1.29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£1.49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661"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kern="1200" dirty="0">
                        <a:solidFill>
                          <a:srgbClr val="FF5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£1.49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£1.79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661"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b="1" kern="1200" dirty="0">
                        <a:solidFill>
                          <a:srgbClr val="FF5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£0.99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rgbClr val="FF5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£0.99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1857364"/>
            <a:ext cx="8072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latin typeface="Arial" pitchFamily="34" charset="0"/>
                <a:cs typeface="Arial" pitchFamily="34" charset="0"/>
              </a:rPr>
              <a:t>Adults: 	Balcony   £5.50   Stalls 	£4.50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3200" dirty="0">
                <a:latin typeface="Arial" pitchFamily="34" charset="0"/>
                <a:cs typeface="Arial" pitchFamily="34" charset="0"/>
              </a:rPr>
              <a:t>Children: 	Balcony   £4.50   Stalls 	£3.50.</a:t>
            </a:r>
          </a:p>
          <a:p>
            <a:endParaRPr lang="en-GB" sz="3200" dirty="0">
              <a:latin typeface="Arial" pitchFamily="34" charset="0"/>
              <a:cs typeface="Arial" pitchFamily="34" charset="0"/>
            </a:endParaRPr>
          </a:p>
          <a:p>
            <a:r>
              <a:rPr lang="en-GB" sz="3200" dirty="0">
                <a:latin typeface="Arial" pitchFamily="34" charset="0"/>
                <a:cs typeface="Arial" pitchFamily="34" charset="0"/>
              </a:rPr>
              <a:t>Family      2 Adults, 2 children 		£14 ,00</a:t>
            </a:r>
          </a:p>
          <a:p>
            <a:r>
              <a:rPr lang="en-GB" sz="3200" dirty="0">
                <a:latin typeface="Arial" pitchFamily="34" charset="0"/>
                <a:cs typeface="Arial" pitchFamily="34" charset="0"/>
              </a:rPr>
              <a:t>             	or 1 Adult, 3 children</a:t>
            </a:r>
          </a:p>
        </p:txBody>
      </p:sp>
      <p:pic>
        <p:nvPicPr>
          <p:cNvPr id="30726" name="Picture 6" descr="C:\Users\Mary\AppData\Local\Microsoft\Windows\Temporary Internet Files\Content.IE5\UFN9EOBH\MCj043265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1489">
            <a:off x="6502325" y="4216326"/>
            <a:ext cx="2285714" cy="2285714"/>
          </a:xfrm>
          <a:prstGeom prst="rect">
            <a:avLst/>
          </a:prstGeom>
          <a:noFill/>
        </p:spPr>
      </p:pic>
      <p:pic>
        <p:nvPicPr>
          <p:cNvPr id="30728" name="Picture 8" descr="C:\Users\Mary\AppData\Local\Microsoft\Windows\Temporary Internet Files\Content.IE5\HM2495DF\MCj023896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786322"/>
            <a:ext cx="2503861" cy="1866701"/>
          </a:xfrm>
          <a:prstGeom prst="rect">
            <a:avLst/>
          </a:prstGeom>
          <a:noFill/>
        </p:spPr>
      </p:pic>
      <p:pic>
        <p:nvPicPr>
          <p:cNvPr id="13" name="Picture 6" descr="C:\Users\Mary\AppData\Local\Microsoft\Windows\Temporary Internet Files\Content.IE5\UFN9EOBH\MCj0432653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427478">
            <a:off x="354378" y="-2836"/>
            <a:ext cx="2285714" cy="2285714"/>
          </a:xfrm>
          <a:prstGeom prst="rect">
            <a:avLst/>
          </a:prstGeom>
          <a:noFill/>
        </p:spPr>
      </p:pic>
      <p:pic>
        <p:nvPicPr>
          <p:cNvPr id="14" name="Picture 8" descr="C:\Users\Mary\AppData\Local\Microsoft\Windows\Temporary Internet Files\Content.IE5\HM2495DF\MCj023896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0"/>
            <a:ext cx="2503861" cy="186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www.etftrends.com/wp-content/uploads/2009/08/gasstovevi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1357290" cy="1017523"/>
          </a:xfrm>
          <a:prstGeom prst="rect">
            <a:avLst/>
          </a:prstGeom>
          <a:noFill/>
        </p:spPr>
      </p:pic>
      <p:pic>
        <p:nvPicPr>
          <p:cNvPr id="12" name="Picture 4" descr="http://www.etftrends.com/wp-content/uploads/2009/08/gasstovevi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00372"/>
            <a:ext cx="1334092" cy="1000132"/>
          </a:xfrm>
          <a:prstGeom prst="rect">
            <a:avLst/>
          </a:prstGeom>
          <a:noFill/>
        </p:spPr>
      </p:pic>
      <p:pic>
        <p:nvPicPr>
          <p:cNvPr id="10" name="Picture 4" descr="http://www.etftrends.com/wp-content/uploads/2009/08/gasstovevi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000372"/>
            <a:ext cx="1428760" cy="1071102"/>
          </a:xfrm>
          <a:prstGeom prst="rect">
            <a:avLst/>
          </a:prstGeom>
          <a:noFill/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" y="1"/>
          <a:ext cx="9143999" cy="29746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118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1611"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Gas Prices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itchFamily="34" charset="0"/>
                          <a:cs typeface="Arial" pitchFamily="34" charset="0"/>
                        </a:rPr>
                        <a:t>Cost per unit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Arial" pitchFamily="34" charset="0"/>
                          <a:cs typeface="Arial" pitchFamily="34" charset="0"/>
                        </a:rPr>
                        <a:t>Daily standing</a:t>
                      </a:r>
                      <a:r>
                        <a:rPr lang="en-GB" sz="3200" baseline="0" dirty="0">
                          <a:latin typeface="Arial" pitchFamily="34" charset="0"/>
                          <a:cs typeface="Arial" pitchFamily="34" charset="0"/>
                        </a:rPr>
                        <a:t> charge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532"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With standing charge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2.97p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26.85p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532">
                <a:tc>
                  <a:txBody>
                    <a:bodyPr/>
                    <a:lstStyle/>
                    <a:p>
                      <a:pPr algn="l"/>
                      <a:r>
                        <a:rPr lang="en-GB" sz="3200" b="1" kern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Without standing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5.08p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0.0p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4033818"/>
          <a:ext cx="9144000" cy="27860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50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200" kern="1200" dirty="0"/>
                        <a:t>Electricity Prices</a:t>
                      </a:r>
                      <a:endParaRPr lang="en-GB" sz="32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Cost per unit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Daily standing</a:t>
                      </a:r>
                      <a:r>
                        <a:rPr lang="en-GB" sz="3200" baseline="0" dirty="0"/>
                        <a:t> charge</a:t>
                      </a:r>
                      <a:endParaRPr lang="en-GB" sz="3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With standing charge</a:t>
                      </a:r>
                      <a:endParaRPr lang="en-GB" sz="3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12.04p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7.03p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482">
                <a:tc>
                  <a:txBody>
                    <a:bodyPr/>
                    <a:lstStyle/>
                    <a:p>
                      <a:pPr algn="l"/>
                      <a:r>
                        <a:rPr lang="en-GB" sz="3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Without standing charge</a:t>
                      </a:r>
                      <a:endParaRPr lang="en-GB" sz="3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14.85p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0.0p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745" name="Picture 1" descr="C:\Users\Mary\AppData\Local\Microsoft\Windows\Temporary Internet Files\Content.IE5\IARE1JX7\MCj044173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643182"/>
            <a:ext cx="1714512" cy="1714512"/>
          </a:xfrm>
          <a:prstGeom prst="rect">
            <a:avLst/>
          </a:prstGeom>
          <a:noFill/>
        </p:spPr>
      </p:pic>
      <p:pic>
        <p:nvPicPr>
          <p:cNvPr id="11" name="Picture 1" descr="C:\Users\Mary\AppData\Local\Microsoft\Windows\Temporary Internet Files\Content.IE5\IARE1JX7\MCj044173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714620"/>
            <a:ext cx="1714512" cy="1714512"/>
          </a:xfrm>
          <a:prstGeom prst="rect">
            <a:avLst/>
          </a:prstGeom>
          <a:noFill/>
        </p:spPr>
      </p:pic>
      <p:pic>
        <p:nvPicPr>
          <p:cNvPr id="14" name="Picture 1" descr="C:\Users\Mary\AppData\Local\Microsoft\Windows\Temporary Internet Files\Content.IE5\IARE1JX7\MCj0441735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488" y="2714620"/>
            <a:ext cx="171451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rgbClr val="FFFF00"/>
            </a:gs>
            <a:gs pos="48000">
              <a:srgbClr val="FFFF66"/>
            </a:gs>
            <a:gs pos="48000">
              <a:srgbClr val="FFFF99"/>
            </a:gs>
            <a:gs pos="48000">
              <a:srgbClr val="FFFF99"/>
            </a:gs>
            <a:gs pos="48000">
              <a:srgbClr val="FFFFCC"/>
            </a:gs>
            <a:gs pos="0">
              <a:srgbClr val="DDEBCF"/>
            </a:gs>
            <a:gs pos="0">
              <a:srgbClr val="FFFF00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571736" y="0"/>
          <a:ext cx="6572264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5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4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7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10 Pin Bowling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i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Off Peak – before</a:t>
                      </a:r>
                      <a:r>
                        <a:rPr lang="en-GB" sz="2400" b="1" i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6pm on any weekday</a:t>
                      </a:r>
                      <a:endParaRPr lang="en-GB" sz="2400" b="1" i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£4.50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Off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£2.75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Junior  (Under 16's)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£3.50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Off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Family Ticket (1 Game)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£14.00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Off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£8.00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Family Ticket (2 Games)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£22.00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Off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£12.00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Over 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Off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£1.80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Student (Aged</a:t>
                      </a:r>
                      <a:r>
                        <a:rPr lang="en-GB" sz="2400" b="1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16 – 19)</a:t>
                      </a:r>
                      <a:endParaRPr lang="en-GB" sz="2400" b="1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Off Peak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£1.95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7652" name="Picture 4" descr="C:\Users\Mary\AppData\Local\Microsoft\Windows\Temporary Internet Files\Content.IE5\IARE1JX7\MCj03358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0790">
            <a:off x="99543" y="2294716"/>
            <a:ext cx="2508795" cy="307183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571736" y="5657671"/>
            <a:ext cx="65722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Opening Times</a:t>
            </a:r>
            <a:b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Sunday to Thursday 10am - 11.30pm</a:t>
            </a:r>
            <a:b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GB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Friday - Saturday 10am - Midnight</a:t>
            </a:r>
            <a:endParaRPr lang="en-GB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s.littlewoods.com/is/image/Littlewoods/prodDetailMainT?$prodDetailMain$&amp;$prod_img=A912_SP324_03_KU360i&amp;$p1_img=Littlewoods/saleredroundel"/>
          <p:cNvPicPr>
            <a:picLocks noChangeAspect="1" noChangeArrowheads="1"/>
          </p:cNvPicPr>
          <p:nvPr/>
        </p:nvPicPr>
        <p:blipFill>
          <a:blip r:embed="rId2" cstate="print"/>
          <a:srcRect t="26786" b="21874"/>
          <a:stretch>
            <a:fillRect/>
          </a:stretch>
        </p:blipFill>
        <p:spPr bwMode="auto">
          <a:xfrm>
            <a:off x="0" y="428604"/>
            <a:ext cx="5948570" cy="4071966"/>
          </a:xfrm>
          <a:prstGeom prst="rect">
            <a:avLst/>
          </a:prstGeom>
          <a:noFill/>
        </p:spPr>
      </p:pic>
      <p:sp>
        <p:nvSpPr>
          <p:cNvPr id="7" name="6-Point Star 6"/>
          <p:cNvSpPr/>
          <p:nvPr/>
        </p:nvSpPr>
        <p:spPr>
          <a:xfrm>
            <a:off x="5357818" y="214290"/>
            <a:ext cx="3429024" cy="35719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929322" y="1214422"/>
            <a:ext cx="257176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  <a:latin typeface="Comic Sans MS" pitchFamily="66" charset="0"/>
              </a:rPr>
              <a:t>  SALE</a:t>
            </a:r>
          </a:p>
          <a:p>
            <a:r>
              <a:rPr lang="en-GB" sz="3200" b="1" dirty="0">
                <a:latin typeface="Comic Sans MS" pitchFamily="66" charset="0"/>
              </a:rPr>
              <a:t>was  </a:t>
            </a:r>
            <a:r>
              <a:rPr lang="en-GB" sz="3200" b="1" strike="sngStrike" dirty="0">
                <a:latin typeface="Comic Sans MS" pitchFamily="66" charset="0"/>
              </a:rPr>
              <a:t>£129 </a:t>
            </a:r>
            <a:r>
              <a:rPr lang="en-GB" sz="3200" b="1" dirty="0">
                <a:latin typeface="Comic Sans MS" pitchFamily="66" charset="0"/>
              </a:rPr>
              <a:t>now  £115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7290" y="4357694"/>
            <a:ext cx="6786642" cy="2062103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latin typeface="Comic Sans MS" pitchFamily="66" charset="0"/>
              </a:rPr>
              <a:t>or pay</a:t>
            </a:r>
          </a:p>
          <a:p>
            <a:r>
              <a:rPr lang="en-GB" sz="3200" b="1" dirty="0">
                <a:latin typeface="Comic Sans MS" pitchFamily="66" charset="0"/>
              </a:rPr>
              <a:t>£1.42 per week for 104 weeks</a:t>
            </a:r>
          </a:p>
          <a:p>
            <a:pPr algn="ctr"/>
            <a:r>
              <a:rPr lang="en-GB" sz="3200" b="1" dirty="0">
                <a:latin typeface="Comic Sans MS" pitchFamily="66" charset="0"/>
              </a:rPr>
              <a:t>or</a:t>
            </a:r>
          </a:p>
          <a:p>
            <a:r>
              <a:rPr lang="en-GB" sz="3200" b="1" dirty="0">
                <a:latin typeface="Comic Sans MS" pitchFamily="66" charset="0"/>
              </a:rPr>
              <a:t>£2.39 per week for 52 weeks </a:t>
            </a:r>
            <a:endParaRPr lang="en-GB" sz="32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951" y="928670"/>
            <a:ext cx="86100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Body Mass Index =  Mass in kilograms</a:t>
            </a:r>
          </a:p>
          <a:p>
            <a:r>
              <a:rPr lang="en-GB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(Height in metres)</a:t>
            </a:r>
            <a:r>
              <a:rPr lang="en-GB" sz="36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29699" name="Picture 3" descr="C:\Users\Mary\AppData\Local\Microsoft\Windows\Temporary Internet Files\Content.IE5\UFN9EOBH\MCj0237935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428868"/>
            <a:ext cx="3286148" cy="2163449"/>
          </a:xfrm>
          <a:prstGeom prst="rect">
            <a:avLst/>
          </a:prstGeom>
          <a:noFill/>
        </p:spPr>
      </p:pic>
      <p:pic>
        <p:nvPicPr>
          <p:cNvPr id="29700" name="Picture 4" descr="C:\Users\Mary\AppData\Local\Microsoft\Windows\Temporary Internet Files\Content.IE5\UFN9EOBH\MCj0433845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643050"/>
            <a:ext cx="3500462" cy="350046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071670" y="5000636"/>
            <a:ext cx="582403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inch </a:t>
            </a:r>
            <a:r>
              <a:rPr lang="en-GB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 2.54 centimetres</a:t>
            </a:r>
          </a:p>
          <a:p>
            <a:r>
              <a:rPr lang="en-GB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1 pound  0.54 kilograms </a:t>
            </a:r>
            <a:endParaRPr lang="en-GB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00628" y="1500174"/>
            <a:ext cx="38576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2" cstate="print"/>
          <a:srcRect l="1597" t="44062" r="74805" b="26875"/>
          <a:stretch>
            <a:fillRect/>
          </a:stretch>
        </p:blipFill>
        <p:spPr bwMode="auto">
          <a:xfrm>
            <a:off x="0" y="0"/>
            <a:ext cx="9144000" cy="7038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zfoodgeek.files.wordpress.com/2008/04/scone1.jpg"/>
          <p:cNvPicPr>
            <a:picLocks noChangeAspect="1" noChangeArrowheads="1"/>
          </p:cNvPicPr>
          <p:nvPr/>
        </p:nvPicPr>
        <p:blipFill>
          <a:blip r:embed="rId2" cstate="print">
            <a:lum bright="20000" contrast="-40000"/>
          </a:blip>
          <a:stretch>
            <a:fillRect/>
          </a:stretch>
        </p:blipFill>
        <p:spPr bwMode="auto">
          <a:xfrm>
            <a:off x="0" y="0"/>
            <a:ext cx="9144000" cy="684241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57158" y="917912"/>
            <a:ext cx="807246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Arial" pitchFamily="34" charset="0"/>
                <a:cs typeface="Arial" pitchFamily="34" charset="0"/>
              </a:rPr>
              <a:t>225g / 8oz self raising flour</a:t>
            </a:r>
          </a:p>
          <a:p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4000" dirty="0">
                <a:latin typeface="Arial" pitchFamily="34" charset="0"/>
                <a:cs typeface="Arial" pitchFamily="34" charset="0"/>
              </a:rPr>
              <a:t>pinch of salt</a:t>
            </a:r>
          </a:p>
          <a:p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4000" dirty="0">
                <a:latin typeface="Arial" pitchFamily="34" charset="0"/>
                <a:cs typeface="Arial" pitchFamily="34" charset="0"/>
              </a:rPr>
              <a:t>55g  /  2oz butter </a:t>
            </a:r>
          </a:p>
          <a:p>
            <a:br>
              <a:rPr lang="en-GB" sz="2800" dirty="0">
                <a:latin typeface="Arial" pitchFamily="34" charset="0"/>
                <a:cs typeface="Arial" pitchFamily="34" charset="0"/>
              </a:rPr>
            </a:br>
            <a:r>
              <a:rPr lang="en-GB" sz="4000" dirty="0">
                <a:latin typeface="Arial" pitchFamily="34" charset="0"/>
                <a:cs typeface="Arial" pitchFamily="34" charset="0"/>
              </a:rPr>
              <a:t>25g  /  1oz  grated cheddar cheese </a:t>
            </a:r>
            <a:br>
              <a:rPr lang="en-GB" sz="4000" dirty="0">
                <a:latin typeface="Arial" pitchFamily="34" charset="0"/>
                <a:cs typeface="Arial" pitchFamily="34" charset="0"/>
              </a:rPr>
            </a:br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4000" dirty="0">
                <a:latin typeface="Arial" pitchFamily="34" charset="0"/>
                <a:cs typeface="Arial" pitchFamily="34" charset="0"/>
              </a:rPr>
              <a:t>150ml  /  5fl oz milk</a:t>
            </a:r>
          </a:p>
          <a:p>
            <a:endParaRPr lang="en-GB" sz="2800" dirty="0">
              <a:latin typeface="Arial" pitchFamily="34" charset="0"/>
              <a:cs typeface="Arial" pitchFamily="34" charset="0"/>
            </a:endParaRPr>
          </a:p>
          <a:p>
            <a:r>
              <a:rPr lang="en-GB" sz="4000" b="1" i="1" dirty="0">
                <a:latin typeface="Arial" pitchFamily="34" charset="0"/>
                <a:cs typeface="Arial" pitchFamily="34" charset="0"/>
              </a:rPr>
              <a:t>Makes 10 scones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1472" y="214290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rial" pitchFamily="34" charset="0"/>
                <a:cs typeface="Arial" pitchFamily="34" charset="0"/>
              </a:rPr>
              <a:t>Ingredients for Cheese Scones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228" y="1214422"/>
          <a:ext cx="8879228" cy="3845398"/>
        </p:xfrm>
        <a:graphic>
          <a:graphicData uri="http://schemas.openxmlformats.org/drawingml/2006/table">
            <a:tbl>
              <a:tblPr/>
              <a:tblGrid>
                <a:gridCol w="1299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9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92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96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Coniston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Pier</a:t>
                      </a:r>
                      <a:endParaRPr lang="en-GB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09" marR="28909" marT="28909" marB="289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Brantwood</a:t>
                      </a:r>
                      <a:endParaRPr lang="en-GB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09" marR="28909" marT="28909" marB="289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Monk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Coniston</a:t>
                      </a:r>
                      <a:endParaRPr lang="en-GB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09" marR="28909" marT="28909" marB="289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Coniston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Pier</a:t>
                      </a:r>
                      <a:endParaRPr lang="en-GB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09" marR="28909" marT="28909" marB="2890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Sailing days</a:t>
                      </a:r>
                      <a:endParaRPr lang="en-GB" sz="2000" b="1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28909" marR="28909" marT="28909" marB="2890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10.30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10.55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11.05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11.15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Daily except Sunday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11.30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11.55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12.05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12.15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Daily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9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13.30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14.30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13.55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14.55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14.05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15.05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14.15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15.15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Saturday, Sunday, Tuesday,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Wednesday and Friday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7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15.30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15.55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16.05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16.15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Daily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16.30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16.55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17.05</a:t>
                      </a:r>
                      <a:endParaRPr lang="en-GB" sz="2000" b="1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17.15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Daily in June, July and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August only.</a:t>
                      </a:r>
                      <a:endParaRPr lang="en-GB" sz="2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72272" marR="72272" marT="50590" marB="505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00214" y="5099112"/>
          <a:ext cx="8800943" cy="1744980"/>
        </p:xfrm>
        <a:graphic>
          <a:graphicData uri="http://schemas.openxmlformats.org/drawingml/2006/table">
            <a:tbl>
              <a:tblPr/>
              <a:tblGrid>
                <a:gridCol w="920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2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8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84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21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GB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Full Fare for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round trip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Con.</a:t>
                      </a:r>
                      <a:r>
                        <a:rPr lang="en-GB" sz="20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to 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Brant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Brant . to Con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</a:t>
                      </a:r>
                      <a:r>
                        <a:rPr lang="en-GB" sz="20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to 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MC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Brant to</a:t>
                      </a:r>
                      <a:r>
                        <a:rPr lang="en-GB" sz="2000" b="1" baseline="0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MC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MC to Con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MC to Brant</a:t>
                      </a:r>
                      <a:endParaRPr lang="en-GB" sz="2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8100" marR="381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Adult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£8.50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£5.00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£5.00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£7.50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£3.00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£3.00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£7.50</a:t>
                      </a:r>
                      <a:endParaRPr lang="en-GB" sz="2000" b="1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Child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£4.50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£3.00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£3.00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£3.00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Free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Free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£3.00</a:t>
                      </a:r>
                      <a:endParaRPr lang="en-GB" sz="20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95250" marR="95250" marT="66675" marB="666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4500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Coniston Steam Yacht </a:t>
            </a:r>
          </a:p>
          <a:p>
            <a:r>
              <a:rPr lang="en-GB" sz="32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Timetable and Fares</a:t>
            </a:r>
          </a:p>
        </p:txBody>
      </p:sp>
      <p:pic>
        <p:nvPicPr>
          <p:cNvPr id="18434" name="Picture 2" descr="http://www.visitcumbria.com/julian/gondola-n5124.jpg"/>
          <p:cNvPicPr>
            <a:picLocks noChangeAspect="1" noChangeArrowheads="1"/>
          </p:cNvPicPr>
          <p:nvPr/>
        </p:nvPicPr>
        <p:blipFill>
          <a:blip r:embed="rId2" cstate="print"/>
          <a:srcRect t="41992" r="9829" b="28001"/>
          <a:stretch>
            <a:fillRect/>
          </a:stretch>
        </p:blipFill>
        <p:spPr bwMode="auto">
          <a:xfrm>
            <a:off x="4515728" y="28136"/>
            <a:ext cx="4581582" cy="1142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428728" y="1928802"/>
          <a:ext cx="6596711" cy="3306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0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869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6C31"/>
                          </a:solidFill>
                          <a:latin typeface="Arial" pitchFamily="34" charset="0"/>
                          <a:cs typeface="Arial" pitchFamily="34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6C31"/>
                          </a:solidFill>
                          <a:latin typeface="Arial" pitchFamily="34" charset="0"/>
                          <a:cs typeface="Arial" pitchFamily="34" charset="0"/>
                        </a:rPr>
                        <a:t>£1.00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6C31"/>
                          </a:solidFill>
                          <a:latin typeface="Arial" pitchFamily="34" charset="0"/>
                          <a:cs typeface="Arial" pitchFamily="34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6C31"/>
                          </a:solidFill>
                          <a:latin typeface="Arial" pitchFamily="34" charset="0"/>
                          <a:cs typeface="Arial" pitchFamily="34" charset="0"/>
                        </a:rPr>
                        <a:t>$1.52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6C31"/>
                          </a:solidFill>
                          <a:latin typeface="Arial" pitchFamily="34" charset="0"/>
                          <a:cs typeface="Arial" pitchFamily="34" charset="0"/>
                        </a:rPr>
                        <a:t>European Union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006C31"/>
                          </a:solidFill>
                          <a:latin typeface="Arial" pitchFamily="34" charset="0"/>
                          <a:cs typeface="Arial" pitchFamily="34" charset="0"/>
                        </a:rPr>
                        <a:t>€1.13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1500166" y="2071678"/>
            <a:ext cx="1643074" cy="3192170"/>
            <a:chOff x="1142976" y="857232"/>
            <a:chExt cx="1643074" cy="3192170"/>
          </a:xfrm>
        </p:grpSpPr>
        <p:pic>
          <p:nvPicPr>
            <p:cNvPr id="15367" name="Picture 7" descr="Click to view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2976" y="1857364"/>
              <a:ext cx="1623588" cy="857256"/>
            </a:xfrm>
            <a:prstGeom prst="rect">
              <a:avLst/>
            </a:prstGeom>
            <a:noFill/>
          </p:spPr>
        </p:pic>
        <p:pic>
          <p:nvPicPr>
            <p:cNvPr id="15369" name="Picture 9" descr="Click to view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4414" y="857232"/>
              <a:ext cx="1571636" cy="792106"/>
            </a:xfrm>
            <a:prstGeom prst="rect">
              <a:avLst/>
            </a:prstGeom>
            <a:noFill/>
          </p:spPr>
        </p:pic>
        <p:pic>
          <p:nvPicPr>
            <p:cNvPr id="15373" name="Picture 13" descr="Click to view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42976" y="2973076"/>
              <a:ext cx="1619250" cy="1076326"/>
            </a:xfrm>
            <a:prstGeom prst="rect">
              <a:avLst/>
            </a:prstGeom>
            <a:noFill/>
          </p:spPr>
        </p:pic>
      </p:grpSp>
      <p:pic>
        <p:nvPicPr>
          <p:cNvPr id="15375" name="Picture 15" descr="C:\Users\Mary\AppData\Local\Microsoft\Windows\Temporary Internet Files\Content.IE5\HM2495DF\MCj0431552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85784" y="4714884"/>
            <a:ext cx="2285714" cy="2285714"/>
          </a:xfrm>
          <a:prstGeom prst="rect">
            <a:avLst/>
          </a:prstGeom>
          <a:noFill/>
        </p:spPr>
      </p:pic>
      <p:pic>
        <p:nvPicPr>
          <p:cNvPr id="15376" name="Picture 16" descr="C:\Users\Mary\AppData\Local\Microsoft\Windows\Temporary Internet Files\Content.IE5\HM2495DF\MCj0431553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1857364" cy="1857364"/>
          </a:xfrm>
          <a:prstGeom prst="rect">
            <a:avLst/>
          </a:prstGeom>
          <a:noFill/>
        </p:spPr>
      </p:pic>
      <p:pic>
        <p:nvPicPr>
          <p:cNvPr id="15378" name="Picture 18" descr="C:\Users\Mary\AppData\Local\Microsoft\Windows\Temporary Internet Files\Content.IE5\UFN9EOBH\MCj04315540000[1]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29520" y="214290"/>
            <a:ext cx="1428760" cy="142876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643174" y="571480"/>
            <a:ext cx="40005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6C31"/>
                </a:solidFill>
                <a:latin typeface="Arial" pitchFamily="34" charset="0"/>
                <a:cs typeface="Arial" pitchFamily="34" charset="0"/>
              </a:rPr>
              <a:t>Exchange Rates</a:t>
            </a:r>
          </a:p>
        </p:txBody>
      </p:sp>
      <p:pic>
        <p:nvPicPr>
          <p:cNvPr id="19" name="Picture 16" descr="C:\Users\Mary\AppData\Local\Microsoft\Windows\Temporary Internet Files\Content.IE5\HM2495DF\MCj0431553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3834" y="5072352"/>
            <a:ext cx="1785648" cy="1785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44782" y="-2"/>
          <a:ext cx="7199218" cy="685800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846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12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Weekdays after 5.00pm and weekends</a:t>
                      </a:r>
                    </a:p>
                  </a:txBody>
                  <a:tcPr marL="32774" marR="32774" marT="16387" marB="16387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Badminton Court </a:t>
                      </a:r>
                      <a:r>
                        <a:rPr lang="en-GB" sz="2800" b="1" baseline="0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per hour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£ 8.30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Bowls per lane per hour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£ 7.20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Full Sports Hall per hour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£ 80.00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Half Sports Hall per hour 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£ 40.00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Table Tennis per person per hour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£ 2.60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0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Squash Courts per 40minutes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£ 7.00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1265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Weekdays 10am - 5pm</a:t>
                      </a:r>
                    </a:p>
                  </a:txBody>
                  <a:tcPr marL="32774" marR="32774" marT="16387" marB="16387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Half Sports Hall per hour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£ 28.00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Practice Hall per hour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£ 20.00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Table Tennis per person per hour,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£ 2.20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1265"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Squash Courts per 40minutes </a:t>
                      </a:r>
                    </a:p>
                  </a:txBody>
                  <a:tcPr marL="32774" marR="32774" marT="16387" marB="1638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£ 6.00</a:t>
                      </a:r>
                    </a:p>
                  </a:txBody>
                  <a:tcPr marL="32774" marR="32774" marT="16387" marB="16387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2769" name="Picture 1" descr="C:\Users\Mary\AppData\Local\Microsoft\Windows\Temporary Internet Files\Content.IE5\UFN9EOBH\MCj0437068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1714500" cy="1714500"/>
          </a:xfrm>
          <a:prstGeom prst="rect">
            <a:avLst/>
          </a:prstGeom>
          <a:noFill/>
        </p:spPr>
      </p:pic>
      <p:pic>
        <p:nvPicPr>
          <p:cNvPr id="32770" name="Picture 2" descr="C:\Users\Mary\AppData\Local\Microsoft\Windows\Temporary Internet Files\Content.IE5\8W88SX52\MCj0437046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43050"/>
            <a:ext cx="1785950" cy="1785950"/>
          </a:xfrm>
          <a:prstGeom prst="rect">
            <a:avLst/>
          </a:prstGeom>
          <a:noFill/>
        </p:spPr>
      </p:pic>
      <p:pic>
        <p:nvPicPr>
          <p:cNvPr id="32771" name="Picture 3" descr="C:\Users\Mary\AppData\Local\Microsoft\Windows\Temporary Internet Files\Content.IE5\HM2495DF\MCj0437047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496"/>
            <a:ext cx="500066" cy="500066"/>
          </a:xfrm>
          <a:prstGeom prst="rect">
            <a:avLst/>
          </a:prstGeom>
          <a:noFill/>
        </p:spPr>
      </p:pic>
      <p:pic>
        <p:nvPicPr>
          <p:cNvPr id="32773" name="Picture 5" descr="C:\Users\Mary\AppData\Local\Microsoft\Windows\Temporary Internet Files\Content.IE5\8W88SX52\MCj0433881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29428"/>
            <a:ext cx="1828572" cy="1828572"/>
          </a:xfrm>
          <a:prstGeom prst="rect">
            <a:avLst/>
          </a:prstGeom>
          <a:noFill/>
        </p:spPr>
      </p:pic>
      <p:pic>
        <p:nvPicPr>
          <p:cNvPr id="32774" name="Picture 6" descr="C:\Users\Mary\AppData\Local\Microsoft\Windows\Temporary Internet Files\Content.IE5\IARE1JX7\MCj0305643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1816913" cy="152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bahiablanca.co.uk/gfx/climate/climate-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21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472" y="3069614"/>
          <a:ext cx="7859709" cy="1740448"/>
        </p:xfrm>
        <a:graphic>
          <a:graphicData uri="http://schemas.openxmlformats.org/drawingml/2006/table">
            <a:tbl>
              <a:tblPr/>
              <a:tblGrid>
                <a:gridCol w="327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7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0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70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70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70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601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Embsay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(depart)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10.30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11.10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Arial" pitchFamily="34" charset="0"/>
                          <a:cs typeface="Arial" pitchFamily="34" charset="0"/>
                        </a:rPr>
                        <a:t>12.40</a:t>
                      </a:r>
                      <a:endParaRPr lang="en-GB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itchFamily="34" charset="0"/>
                          <a:cs typeface="Arial" pitchFamily="34" charset="0"/>
                        </a:rPr>
                        <a:t>13.30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Bolton Abbey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(arrive)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10.45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11.25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12.15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12.55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itchFamily="34" charset="0"/>
                          <a:cs typeface="Arial" pitchFamily="34" charset="0"/>
                        </a:rPr>
                        <a:t>13.45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9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Bolton Abbey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(depart)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11.10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12.00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12.40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13.30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14.10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Embsay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(arrive)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11.25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Arial" pitchFamily="34" charset="0"/>
                          <a:cs typeface="Arial" pitchFamily="34" charset="0"/>
                        </a:rPr>
                        <a:t>12.15</a:t>
                      </a:r>
                      <a:endParaRPr lang="en-GB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12.55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13.45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14.25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2" y="982746"/>
          <a:ext cx="8755234" cy="1962784"/>
        </p:xfrm>
        <a:graphic>
          <a:graphicData uri="http://schemas.openxmlformats.org/drawingml/2006/table">
            <a:tbl>
              <a:tblPr/>
              <a:tblGrid>
                <a:gridCol w="4377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7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012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First Class </a:t>
                      </a:r>
                    </a:p>
                  </a:txBody>
                  <a:tcPr marL="30602" marR="30602" marT="30602" marB="30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B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Standard Class </a:t>
                      </a:r>
                    </a:p>
                  </a:txBody>
                  <a:tcPr marL="30602" marR="30602" marT="30602" marB="30602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003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itchFamily="34" charset="0"/>
                          <a:cs typeface="Arial" pitchFamily="34" charset="0"/>
                        </a:rPr>
                        <a:t>Adult Return £ 10.00 </a:t>
                      </a:r>
                    </a:p>
                  </a:txBody>
                  <a:tcPr marL="30602" marR="30602" marT="30602" marB="30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itchFamily="34" charset="0"/>
                          <a:cs typeface="Arial" pitchFamily="34" charset="0"/>
                        </a:rPr>
                        <a:t>Adult Return £ 8.00 </a:t>
                      </a:r>
                    </a:p>
                  </a:txBody>
                  <a:tcPr marL="30602" marR="30602" marT="30602" marB="30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itchFamily="34" charset="0"/>
                          <a:cs typeface="Arial" pitchFamily="34" charset="0"/>
                        </a:rPr>
                        <a:t>Child Return £ 5.00 </a:t>
                      </a:r>
                    </a:p>
                  </a:txBody>
                  <a:tcPr marL="30602" marR="30602" marT="30602" marB="30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itchFamily="34" charset="0"/>
                          <a:cs typeface="Arial" pitchFamily="34" charset="0"/>
                        </a:rPr>
                        <a:t>Child Return £ 4.00 </a:t>
                      </a:r>
                    </a:p>
                  </a:txBody>
                  <a:tcPr marL="30602" marR="30602" marT="30602" marB="30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875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itchFamily="34" charset="0"/>
                          <a:cs typeface="Arial" pitchFamily="34" charset="0"/>
                        </a:rPr>
                        <a:t>Concession Return £ 9.00 </a:t>
                      </a:r>
                    </a:p>
                  </a:txBody>
                  <a:tcPr marL="30602" marR="30602" marT="30602" marB="30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itchFamily="34" charset="0"/>
                          <a:cs typeface="Arial" pitchFamily="34" charset="0"/>
                        </a:rPr>
                        <a:t>Concession Return £ 7.00 </a:t>
                      </a:r>
                    </a:p>
                  </a:txBody>
                  <a:tcPr marL="30602" marR="30602" marT="30602" marB="3060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51" name="Picture 11" descr="http://www.disneyclips.com/imagesnewb6/imageslwrakr01/oct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543509" cy="128586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071670" y="21429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Steam Train Trips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71472" y="5005008"/>
          <a:ext cx="6666172" cy="1740448"/>
        </p:xfrm>
        <a:graphic>
          <a:graphicData uri="http://schemas.openxmlformats.org/drawingml/2006/table">
            <a:tbl>
              <a:tblPr/>
              <a:tblGrid>
                <a:gridCol w="327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7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7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01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Embsay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(depart)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14.10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15.00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>
                          <a:latin typeface="Arial" pitchFamily="34" charset="0"/>
                          <a:cs typeface="Arial" pitchFamily="34" charset="0"/>
                        </a:rPr>
                        <a:t>15.40</a:t>
                      </a:r>
                      <a:endParaRPr lang="en-GB" sz="24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itchFamily="34" charset="0"/>
                          <a:cs typeface="Arial" pitchFamily="34" charset="0"/>
                        </a:rPr>
                        <a:t>16.30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845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Bolton Abbey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(arrive)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14.25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15.15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15.55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>
                          <a:latin typeface="Arial" pitchFamily="34" charset="0"/>
                          <a:cs typeface="Arial" pitchFamily="34" charset="0"/>
                        </a:rPr>
                        <a:t>16.45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391"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Bolton Abbey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(depart)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15.00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15.40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16.30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17.00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Embsay</a:t>
                      </a:r>
                      <a:r>
                        <a:rPr lang="en-GB" sz="24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(arrive)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2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15.15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15.55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itchFamily="34" charset="0"/>
                          <a:cs typeface="Arial" pitchFamily="34" charset="0"/>
                        </a:rPr>
                        <a:t>16.45</a:t>
                      </a:r>
                      <a:endParaRPr lang="en-GB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itchFamily="34" charset="0"/>
                          <a:cs typeface="Arial" pitchFamily="34" charset="0"/>
                        </a:rPr>
                        <a:t>17.20</a:t>
                      </a:r>
                    </a:p>
                  </a:txBody>
                  <a:tcPr marL="34676" marR="34676" marT="34676" marB="34676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B3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Picture 11" descr="http://www.disneyclips.com/imagesnewb6/imageslwrakr01/oct6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768" y="4786322"/>
            <a:ext cx="2229555" cy="1857388"/>
          </a:xfrm>
          <a:prstGeom prst="rect">
            <a:avLst/>
          </a:prstGeom>
          <a:noFill/>
        </p:spPr>
      </p:pic>
      <p:pic>
        <p:nvPicPr>
          <p:cNvPr id="10253" name="Picture 13" descr="Body mass index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9413" y="-1431925"/>
            <a:ext cx="3962400" cy="299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11365</TotalTime>
  <Words>805</Words>
  <Application>Microsoft Office PowerPoint</Application>
  <PresentationFormat>On-screen Show (4:3)</PresentationFormat>
  <Paragraphs>304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</dc:creator>
  <cp:lastModifiedBy>Riley, Izzy</cp:lastModifiedBy>
  <cp:revision>21</cp:revision>
  <dcterms:created xsi:type="dcterms:W3CDTF">2010-04-03T06:35:06Z</dcterms:created>
  <dcterms:modified xsi:type="dcterms:W3CDTF">2026-03-09T15:32:44Z</dcterms:modified>
</cp:coreProperties>
</file>