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4"/>
  </p:sldMasterIdLst>
  <p:notesMasterIdLst>
    <p:notesMasterId r:id="rId16"/>
  </p:notesMasterIdLst>
  <p:sldIdLst>
    <p:sldId id="260" r:id="rId5"/>
    <p:sldId id="833" r:id="rId6"/>
    <p:sldId id="834" r:id="rId7"/>
    <p:sldId id="835" r:id="rId8"/>
    <p:sldId id="826" r:id="rId9"/>
    <p:sldId id="830" r:id="rId10"/>
    <p:sldId id="831" r:id="rId11"/>
    <p:sldId id="832" r:id="rId12"/>
    <p:sldId id="824" r:id="rId13"/>
    <p:sldId id="825" r:id="rId14"/>
    <p:sldId id="79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D087CF-0A0B-4A1D-BCA5-83A749DDC41D}" v="14" dt="2025-06-20T11:09:00.3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18"/>
    <p:restoredTop sz="94789"/>
  </p:normalViewPr>
  <p:slideViewPr>
    <p:cSldViewPr snapToGrid="0" snapToObjects="1">
      <p:cViewPr varScale="1">
        <p:scale>
          <a:sx n="70" d="100"/>
          <a:sy n="70" d="100"/>
        </p:scale>
        <p:origin x="124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7F6A4-0CE5-4A61-A968-BB429A39B221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BA317-B5CE-4088-BA28-45FBA8D5B0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757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 descr="A picture containing chart&#10;&#10;Description automatically generated">
            <a:extLst>
              <a:ext uri="{FF2B5EF4-FFF2-40B4-BE49-F238E27FC236}">
                <a16:creationId xmlns:a16="http://schemas.microsoft.com/office/drawing/2014/main" id="{C3F7FF84-6FC4-423A-AF5C-8B89D32BA2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3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21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9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A857394C-4F6F-4628-BF9F-88898004A9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64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83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4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1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82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6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9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51DFA-7B3A-8049-BB09-57C98F640145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D9A92-4958-8C4D-8032-41E0D1EC65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37731"/>
            <a:ext cx="7772400" cy="2387600"/>
          </a:xfrm>
        </p:spPr>
        <p:txBody>
          <a:bodyPr/>
          <a:lstStyle/>
          <a:p>
            <a:br>
              <a:rPr lang="en-US" b="1" dirty="0"/>
            </a:br>
            <a:r>
              <a:rPr lang="en-US" sz="5400" b="1" dirty="0">
                <a:latin typeface="Montserrat" panose="00000500000000000000" pitchFamily="2" charset="0"/>
              </a:rPr>
              <a:t>2025 KS1 Reading</a:t>
            </a:r>
            <a:endParaRPr lang="en-US" b="1" dirty="0">
              <a:latin typeface="Montserrat" panose="000005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8CF9A3-84DD-174D-99B0-20F3780B6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24633"/>
            <a:ext cx="6858000" cy="1655762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Montserrat" panose="00000500000000000000" pitchFamily="2" charset="0"/>
              </a:rPr>
              <a:t>Non-statutory</a:t>
            </a:r>
          </a:p>
        </p:txBody>
      </p:sp>
    </p:spTree>
    <p:extLst>
      <p:ext uri="{BB962C8B-B14F-4D97-AF65-F5344CB8AC3E}">
        <p14:creationId xmlns:p14="http://schemas.microsoft.com/office/powerpoint/2010/main" val="3923704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>
            <a:extLst>
              <a:ext uri="{FF2B5EF4-FFF2-40B4-BE49-F238E27FC236}">
                <a16:creationId xmlns:a16="http://schemas.microsoft.com/office/drawing/2014/main" id="{DD3F77EF-C7A4-23F3-07A5-0DDA02674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4" t="34567" r="19505" b="27423"/>
          <a:stretch>
            <a:fillRect/>
          </a:stretch>
        </p:blipFill>
        <p:spPr bwMode="auto">
          <a:xfrm>
            <a:off x="0" y="806450"/>
            <a:ext cx="9144000" cy="28225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84323" name="Group 3">
            <a:extLst>
              <a:ext uri="{FF2B5EF4-FFF2-40B4-BE49-F238E27FC236}">
                <a16:creationId xmlns:a16="http://schemas.microsoft.com/office/drawing/2014/main" id="{8BC3589D-B099-5C91-DABF-E60C8FB85670}"/>
              </a:ext>
            </a:extLst>
          </p:cNvPr>
          <p:cNvGraphicFramePr>
            <a:graphicFrameLocks noGrp="1"/>
          </p:cNvGraphicFramePr>
          <p:nvPr/>
        </p:nvGraphicFramePr>
        <p:xfrm>
          <a:off x="0" y="3559175"/>
          <a:ext cx="9144000" cy="1041400"/>
        </p:xfrm>
        <a:graphic>
          <a:graphicData uri="http://schemas.openxmlformats.org/drawingml/2006/table">
            <a:tbl>
              <a:tblPr/>
              <a:tblGrid>
                <a:gridCol w="1907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5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3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12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3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15%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60%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4343" name="Oval 23">
            <a:extLst>
              <a:ext uri="{FF2B5EF4-FFF2-40B4-BE49-F238E27FC236}">
                <a16:creationId xmlns:a16="http://schemas.microsoft.com/office/drawing/2014/main" id="{839C625D-F559-52AE-475F-2ED6CDC12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138613"/>
            <a:ext cx="971550" cy="473075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184344" name="Oval 24">
            <a:extLst>
              <a:ext uri="{FF2B5EF4-FFF2-40B4-BE49-F238E27FC236}">
                <a16:creationId xmlns:a16="http://schemas.microsoft.com/office/drawing/2014/main" id="{3423DE21-942F-E07F-7F73-79A04B9E8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4070350"/>
            <a:ext cx="1223963" cy="6096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31769" name="Text Box 27">
            <a:extLst>
              <a:ext uri="{FF2B5EF4-FFF2-40B4-BE49-F238E27FC236}">
                <a16:creationId xmlns:a16="http://schemas.microsoft.com/office/drawing/2014/main" id="{8BB1B378-E88A-B00A-5A0C-BB82C3535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488" y="5051425"/>
            <a:ext cx="3995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13338" name="Text Box 28">
            <a:extLst>
              <a:ext uri="{FF2B5EF4-FFF2-40B4-BE49-F238E27FC236}">
                <a16:creationId xmlns:a16="http://schemas.microsoft.com/office/drawing/2014/main" id="{ED290333-17CD-4DC0-9927-1E0031603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1"/>
            <a:ext cx="9144000" cy="9239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2023</a:t>
            </a:r>
            <a:r>
              <a:rPr lang="en-GB" altLang="en-US" sz="2400" b="1" dirty="0">
                <a:latin typeface="Montserrat" panose="00000500000000000000" pitchFamily="2" charset="0"/>
                <a:cs typeface="Arial" panose="020B0604020202020204" pitchFamily="34" charset="0"/>
              </a:rPr>
              <a:t> Reading Test Key Stage 1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000" b="1" dirty="0">
                <a:latin typeface="Montserrat" panose="00000500000000000000" pitchFamily="2" charset="0"/>
                <a:cs typeface="Arial" panose="020B0604020202020204" pitchFamily="34" charset="0"/>
              </a:rPr>
              <a:t>Content Domain Coverage - </a:t>
            </a:r>
            <a:r>
              <a:rPr lang="en-GB" altLang="en-US" sz="2000" b="1" dirty="0">
                <a:highlight>
                  <a:srgbClr val="00FF00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Paper 2 only</a:t>
            </a:r>
            <a:endParaRPr lang="en-GB" altLang="en-US" sz="2000" b="1" u="sng" dirty="0">
              <a:highlight>
                <a:srgbClr val="00FF00"/>
              </a:highlight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4350" name="Text Box 30">
            <a:extLst>
              <a:ext uri="{FF2B5EF4-FFF2-40B4-BE49-F238E27FC236}">
                <a16:creationId xmlns:a16="http://schemas.microsoft.com/office/drawing/2014/main" id="{2EB69E4B-93F9-C7B3-5909-D31B2B0B7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92663"/>
            <a:ext cx="9144000" cy="461962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cs typeface="Arial" panose="020B0604020202020204" pitchFamily="34" charset="0"/>
              </a:rPr>
              <a:t>75% </a:t>
            </a:r>
            <a:r>
              <a:rPr lang="en-GB" altLang="en-US" sz="2400" dirty="0">
                <a:cs typeface="Arial" panose="020B0604020202020204" pitchFamily="34" charset="0"/>
              </a:rPr>
              <a:t>of questions assessed retrieval and inference.</a:t>
            </a:r>
          </a:p>
        </p:txBody>
      </p:sp>
      <p:sp>
        <p:nvSpPr>
          <p:cNvPr id="31772" name="Rectangle 1">
            <a:extLst>
              <a:ext uri="{FF2B5EF4-FFF2-40B4-BE49-F238E27FC236}">
                <a16:creationId xmlns:a16="http://schemas.microsoft.com/office/drawing/2014/main" id="{227B2ED9-986B-0FFC-68B2-1519BAD96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87975"/>
            <a:ext cx="9144000" cy="12811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 dirty="0"/>
              <a:t>Note: </a:t>
            </a:r>
            <a:r>
              <a:rPr lang="en-US" altLang="en-US" sz="1800" dirty="0"/>
              <a:t>Some questions assess more than one area of the content domain. Any secondary content domain references are indicated in the mark schemes.</a:t>
            </a:r>
            <a:endParaRPr lang="en-GB" altLang="en-US" sz="1800" b="1" i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/>
              <a:t>(2023 KS1 English Reading Test Mark Schemes, STA, p4)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3" grpId="0" animBg="1"/>
      <p:bldP spid="184344" grpId="0" animBg="1"/>
      <p:bldP spid="1843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>
            <a:extLst>
              <a:ext uri="{FF2B5EF4-FFF2-40B4-BE49-F238E27FC236}">
                <a16:creationId xmlns:a16="http://schemas.microsoft.com/office/drawing/2014/main" id="{E6E5AB8D-65D0-CC64-D96F-8AC1C5A1F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4" t="34567" r="19505" b="27423"/>
          <a:stretch>
            <a:fillRect/>
          </a:stretch>
        </p:blipFill>
        <p:spPr bwMode="auto">
          <a:xfrm>
            <a:off x="0" y="806450"/>
            <a:ext cx="9144000" cy="28225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84323" name="Group 3">
            <a:extLst>
              <a:ext uri="{FF2B5EF4-FFF2-40B4-BE49-F238E27FC236}">
                <a16:creationId xmlns:a16="http://schemas.microsoft.com/office/drawing/2014/main" id="{0A3A0CE6-5E3B-5C11-EFEF-8C8BC8BB99D7}"/>
              </a:ext>
            </a:extLst>
          </p:cNvPr>
          <p:cNvGraphicFramePr>
            <a:graphicFrameLocks noGrp="1"/>
          </p:cNvGraphicFramePr>
          <p:nvPr/>
        </p:nvGraphicFramePr>
        <p:xfrm>
          <a:off x="0" y="3559175"/>
          <a:ext cx="9144000" cy="1041400"/>
        </p:xfrm>
        <a:graphic>
          <a:graphicData uri="http://schemas.openxmlformats.org/drawingml/2006/table">
            <a:tbl>
              <a:tblPr/>
              <a:tblGrid>
                <a:gridCol w="1907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5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5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25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8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12.5%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62.5%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2.5%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2.5%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4343" name="Oval 23">
            <a:extLst>
              <a:ext uri="{FF2B5EF4-FFF2-40B4-BE49-F238E27FC236}">
                <a16:creationId xmlns:a16="http://schemas.microsoft.com/office/drawing/2014/main" id="{B73A89EA-51ED-36E5-B034-244131B1C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138613"/>
            <a:ext cx="971550" cy="473075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184344" name="Oval 24">
            <a:extLst>
              <a:ext uri="{FF2B5EF4-FFF2-40B4-BE49-F238E27FC236}">
                <a16:creationId xmlns:a16="http://schemas.microsoft.com/office/drawing/2014/main" id="{25D08E09-3B19-0B32-6191-D2B269312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4070350"/>
            <a:ext cx="1223963" cy="6096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32793" name="Text Box 27">
            <a:extLst>
              <a:ext uri="{FF2B5EF4-FFF2-40B4-BE49-F238E27FC236}">
                <a16:creationId xmlns:a16="http://schemas.microsoft.com/office/drawing/2014/main" id="{A084191D-9FA5-D115-5654-71F0A4A93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488" y="5051425"/>
            <a:ext cx="3995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13338" name="Text Box 28">
            <a:extLst>
              <a:ext uri="{FF2B5EF4-FFF2-40B4-BE49-F238E27FC236}">
                <a16:creationId xmlns:a16="http://schemas.microsoft.com/office/drawing/2014/main" id="{A01E0E9A-FD64-33DB-6821-AAC7B175F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1"/>
            <a:ext cx="9144000" cy="9239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2023</a:t>
            </a:r>
            <a:r>
              <a:rPr lang="en-GB" altLang="en-US" sz="2400" b="1" dirty="0">
                <a:latin typeface="Montserrat" panose="00000500000000000000" pitchFamily="2" charset="0"/>
                <a:cs typeface="Arial" panose="020B0604020202020204" pitchFamily="34" charset="0"/>
              </a:rPr>
              <a:t> Reading Tests Key Stage 1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000" b="1" dirty="0">
                <a:latin typeface="Montserrat" panose="00000500000000000000" pitchFamily="2" charset="0"/>
                <a:cs typeface="Arial" panose="020B0604020202020204" pitchFamily="34" charset="0"/>
              </a:rPr>
              <a:t>Content Domain Coverage - </a:t>
            </a:r>
            <a:r>
              <a:rPr lang="en-GB" altLang="en-US" sz="2000" b="1" dirty="0">
                <a:highlight>
                  <a:srgbClr val="00FFFF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Papers 1 and 2 </a:t>
            </a:r>
            <a:r>
              <a:rPr lang="en-GB" altLang="en-US" sz="2000" b="1" u="sng" dirty="0">
                <a:highlight>
                  <a:srgbClr val="00FFFF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combined</a:t>
            </a:r>
          </a:p>
        </p:txBody>
      </p:sp>
      <p:sp>
        <p:nvSpPr>
          <p:cNvPr id="184350" name="Text Box 30">
            <a:extLst>
              <a:ext uri="{FF2B5EF4-FFF2-40B4-BE49-F238E27FC236}">
                <a16:creationId xmlns:a16="http://schemas.microsoft.com/office/drawing/2014/main" id="{1C83E311-8EB4-01EA-FB6B-8048FC57A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92663"/>
            <a:ext cx="9144000" cy="461962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cs typeface="Arial" panose="020B0604020202020204" pitchFamily="34" charset="0"/>
              </a:rPr>
              <a:t>82.5% </a:t>
            </a:r>
            <a:r>
              <a:rPr lang="en-GB" altLang="en-US" sz="2400" dirty="0">
                <a:cs typeface="Arial" panose="020B0604020202020204" pitchFamily="34" charset="0"/>
              </a:rPr>
              <a:t>of questions assessed retrieval and inference.</a:t>
            </a:r>
          </a:p>
        </p:txBody>
      </p:sp>
      <p:sp>
        <p:nvSpPr>
          <p:cNvPr id="32796" name="Rectangle 1">
            <a:extLst>
              <a:ext uri="{FF2B5EF4-FFF2-40B4-BE49-F238E27FC236}">
                <a16:creationId xmlns:a16="http://schemas.microsoft.com/office/drawing/2014/main" id="{737CE887-8474-71D7-F50B-0A9D3D444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87975"/>
            <a:ext cx="9144000" cy="12811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 dirty="0"/>
              <a:t>Note: </a:t>
            </a:r>
            <a:r>
              <a:rPr lang="en-US" altLang="en-US" sz="1800" dirty="0"/>
              <a:t>Some questions assess more than one area of the content domain. Any secondary content domain references are indicated in the mark schemes.</a:t>
            </a:r>
            <a:endParaRPr lang="en-GB" altLang="en-US" sz="1800" b="1" i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/>
              <a:t>(2023 KS1 English Reading Test Mark Schemes, STA, p4)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3" grpId="0" animBg="1"/>
      <p:bldP spid="184344" grpId="0" animBg="1"/>
      <p:bldP spid="1843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0538E-FA36-3385-BA5A-4A48607EF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>
            <a:extLst>
              <a:ext uri="{FF2B5EF4-FFF2-40B4-BE49-F238E27FC236}">
                <a16:creationId xmlns:a16="http://schemas.microsoft.com/office/drawing/2014/main" id="{6987BCC3-B6ED-FDED-0BAA-A40D7D77D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4" t="34567" r="19505" b="27423"/>
          <a:stretch>
            <a:fillRect/>
          </a:stretch>
        </p:blipFill>
        <p:spPr bwMode="auto">
          <a:xfrm>
            <a:off x="0" y="806450"/>
            <a:ext cx="9144000" cy="28225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84323" name="Group 3">
            <a:extLst>
              <a:ext uri="{FF2B5EF4-FFF2-40B4-BE49-F238E27FC236}">
                <a16:creationId xmlns:a16="http://schemas.microsoft.com/office/drawing/2014/main" id="{3425CA42-229C-E349-81B2-C5DC51E711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222900"/>
              </p:ext>
            </p:extLst>
          </p:nvPr>
        </p:nvGraphicFramePr>
        <p:xfrm>
          <a:off x="0" y="3559175"/>
          <a:ext cx="9144000" cy="1041400"/>
        </p:xfrm>
        <a:graphic>
          <a:graphicData uri="http://schemas.openxmlformats.org/drawingml/2006/table">
            <a:tbl>
              <a:tblPr/>
              <a:tblGrid>
                <a:gridCol w="1907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5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3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10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7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15%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50%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35%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4343" name="Oval 23">
            <a:extLst>
              <a:ext uri="{FF2B5EF4-FFF2-40B4-BE49-F238E27FC236}">
                <a16:creationId xmlns:a16="http://schemas.microsoft.com/office/drawing/2014/main" id="{A75A8881-AC67-F2FA-F664-BF64D1644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138613"/>
            <a:ext cx="971550" cy="473075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184344" name="Oval 24">
            <a:extLst>
              <a:ext uri="{FF2B5EF4-FFF2-40B4-BE49-F238E27FC236}">
                <a16:creationId xmlns:a16="http://schemas.microsoft.com/office/drawing/2014/main" id="{6D3B4E89-DDBD-85DF-6181-B25DD68F1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4070350"/>
            <a:ext cx="1223963" cy="6096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30745" name="Text Box 27">
            <a:extLst>
              <a:ext uri="{FF2B5EF4-FFF2-40B4-BE49-F238E27FC236}">
                <a16:creationId xmlns:a16="http://schemas.microsoft.com/office/drawing/2014/main" id="{EFBCBB68-6CCE-FEC0-D95A-8F7A4A266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488" y="5051425"/>
            <a:ext cx="3995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13338" name="Text Box 28">
            <a:extLst>
              <a:ext uri="{FF2B5EF4-FFF2-40B4-BE49-F238E27FC236}">
                <a16:creationId xmlns:a16="http://schemas.microsoft.com/office/drawing/2014/main" id="{CA52801A-D231-C544-BA00-B4C0303AC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1"/>
            <a:ext cx="9144000" cy="9239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2025 Non-statutory </a:t>
            </a:r>
            <a:r>
              <a:rPr lang="en-GB" altLang="en-US" sz="2400" b="1" dirty="0">
                <a:latin typeface="Montserrat" panose="00000500000000000000" pitchFamily="2" charset="0"/>
                <a:cs typeface="Arial" panose="020B0604020202020204" pitchFamily="34" charset="0"/>
              </a:rPr>
              <a:t>Reading Test Key Stage 1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000" b="1" dirty="0">
                <a:latin typeface="Montserrat" panose="00000500000000000000" pitchFamily="2" charset="0"/>
                <a:cs typeface="Arial" panose="020B0604020202020204" pitchFamily="34" charset="0"/>
              </a:rPr>
              <a:t>Content Domain Coverage - </a:t>
            </a:r>
            <a:r>
              <a:rPr lang="en-GB" altLang="en-US" sz="2000" b="1" dirty="0">
                <a:highlight>
                  <a:srgbClr val="FF0000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Paper 1 only</a:t>
            </a:r>
            <a:endParaRPr lang="en-GB" altLang="en-US" sz="2000" b="1" u="sng" dirty="0">
              <a:highlight>
                <a:srgbClr val="FF0000"/>
              </a:highlight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4350" name="Text Box 30">
            <a:extLst>
              <a:ext uri="{FF2B5EF4-FFF2-40B4-BE49-F238E27FC236}">
                <a16:creationId xmlns:a16="http://schemas.microsoft.com/office/drawing/2014/main" id="{D91AE4D2-9653-DF77-98A9-D49B1E846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92663"/>
            <a:ext cx="9144000" cy="461962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cs typeface="Arial" panose="020B0604020202020204" pitchFamily="34" charset="0"/>
              </a:rPr>
              <a:t>85% </a:t>
            </a:r>
            <a:r>
              <a:rPr lang="en-GB" altLang="en-US" sz="2400" dirty="0">
                <a:cs typeface="Arial" panose="020B0604020202020204" pitchFamily="34" charset="0"/>
              </a:rPr>
              <a:t>of questions assessed retrieval and inference.</a:t>
            </a:r>
          </a:p>
        </p:txBody>
      </p:sp>
      <p:sp>
        <p:nvSpPr>
          <p:cNvPr id="30748" name="Rectangle 1">
            <a:extLst>
              <a:ext uri="{FF2B5EF4-FFF2-40B4-BE49-F238E27FC236}">
                <a16:creationId xmlns:a16="http://schemas.microsoft.com/office/drawing/2014/main" id="{52F17B7E-6566-02B2-BB7C-C853359CB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87975"/>
            <a:ext cx="9144000" cy="12811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 dirty="0"/>
              <a:t>Note: </a:t>
            </a:r>
            <a:r>
              <a:rPr lang="en-US" altLang="en-US" sz="1800" dirty="0"/>
              <a:t>Some questions assess more than one area of the content domain. Any secondary content domain references are indicated in the mark schemes.</a:t>
            </a:r>
            <a:endParaRPr lang="en-GB" altLang="en-US" sz="1800" b="1" i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/>
              <a:t>(2025 KS1 English Reading Test Mark Schemes, STA, pp4-5)</a:t>
            </a:r>
          </a:p>
        </p:txBody>
      </p:sp>
    </p:spTree>
    <p:extLst>
      <p:ext uri="{BB962C8B-B14F-4D97-AF65-F5344CB8AC3E}">
        <p14:creationId xmlns:p14="http://schemas.microsoft.com/office/powerpoint/2010/main" val="5287212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3" grpId="0" animBg="1"/>
      <p:bldP spid="184344" grpId="0" animBg="1"/>
      <p:bldP spid="1843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16FFB-83DD-FEF2-E932-11872EADF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>
            <a:extLst>
              <a:ext uri="{FF2B5EF4-FFF2-40B4-BE49-F238E27FC236}">
                <a16:creationId xmlns:a16="http://schemas.microsoft.com/office/drawing/2014/main" id="{747CBC12-17DB-6CAC-191A-B168F2840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4" t="34567" r="19505" b="27423"/>
          <a:stretch>
            <a:fillRect/>
          </a:stretch>
        </p:blipFill>
        <p:spPr bwMode="auto">
          <a:xfrm>
            <a:off x="0" y="806450"/>
            <a:ext cx="9144000" cy="28225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84323" name="Group 3">
            <a:extLst>
              <a:ext uri="{FF2B5EF4-FFF2-40B4-BE49-F238E27FC236}">
                <a16:creationId xmlns:a16="http://schemas.microsoft.com/office/drawing/2014/main" id="{330CB0C5-C98E-AE08-0546-E3E7F7B36E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520019"/>
              </p:ext>
            </p:extLst>
          </p:nvPr>
        </p:nvGraphicFramePr>
        <p:xfrm>
          <a:off x="0" y="3559175"/>
          <a:ext cx="9144000" cy="1041400"/>
        </p:xfrm>
        <a:graphic>
          <a:graphicData uri="http://schemas.openxmlformats.org/drawingml/2006/table">
            <a:tbl>
              <a:tblPr/>
              <a:tblGrid>
                <a:gridCol w="1907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5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3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13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4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15%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65%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4343" name="Oval 23">
            <a:extLst>
              <a:ext uri="{FF2B5EF4-FFF2-40B4-BE49-F238E27FC236}">
                <a16:creationId xmlns:a16="http://schemas.microsoft.com/office/drawing/2014/main" id="{C0CBBD2B-5948-14D3-E4BE-74A39C705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138613"/>
            <a:ext cx="971550" cy="473075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184344" name="Oval 24">
            <a:extLst>
              <a:ext uri="{FF2B5EF4-FFF2-40B4-BE49-F238E27FC236}">
                <a16:creationId xmlns:a16="http://schemas.microsoft.com/office/drawing/2014/main" id="{9BA7BF65-B634-3792-9D12-AB994500B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4070350"/>
            <a:ext cx="1223963" cy="6096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31769" name="Text Box 27">
            <a:extLst>
              <a:ext uri="{FF2B5EF4-FFF2-40B4-BE49-F238E27FC236}">
                <a16:creationId xmlns:a16="http://schemas.microsoft.com/office/drawing/2014/main" id="{4B0DED83-B52E-BB66-BE56-494093975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488" y="5051425"/>
            <a:ext cx="3995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13338" name="Text Box 28">
            <a:extLst>
              <a:ext uri="{FF2B5EF4-FFF2-40B4-BE49-F238E27FC236}">
                <a16:creationId xmlns:a16="http://schemas.microsoft.com/office/drawing/2014/main" id="{C9869505-55AF-4920-7A87-F7644C55F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1"/>
            <a:ext cx="9144000" cy="9239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2025 Non-statutory</a:t>
            </a:r>
            <a:r>
              <a:rPr lang="en-GB" altLang="en-US" sz="2400" b="1" dirty="0">
                <a:latin typeface="Montserrat" panose="00000500000000000000" pitchFamily="2" charset="0"/>
                <a:cs typeface="Arial" panose="020B0604020202020204" pitchFamily="34" charset="0"/>
              </a:rPr>
              <a:t> Reading Test Key Stage 1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000" b="1" dirty="0">
                <a:latin typeface="Montserrat" panose="00000500000000000000" pitchFamily="2" charset="0"/>
                <a:cs typeface="Arial" panose="020B0604020202020204" pitchFamily="34" charset="0"/>
              </a:rPr>
              <a:t>Content Domain Coverage - </a:t>
            </a:r>
            <a:r>
              <a:rPr lang="en-GB" altLang="en-US" sz="2000" b="1" dirty="0">
                <a:highlight>
                  <a:srgbClr val="00FF00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Paper 2 only</a:t>
            </a:r>
            <a:endParaRPr lang="en-GB" altLang="en-US" sz="2000" b="1" u="sng" dirty="0">
              <a:highlight>
                <a:srgbClr val="00FF00"/>
              </a:highlight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4350" name="Text Box 30">
            <a:extLst>
              <a:ext uri="{FF2B5EF4-FFF2-40B4-BE49-F238E27FC236}">
                <a16:creationId xmlns:a16="http://schemas.microsoft.com/office/drawing/2014/main" id="{DF271C27-0026-40EF-1337-E720B6844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92663"/>
            <a:ext cx="9144000" cy="461962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cs typeface="Arial" panose="020B0604020202020204" pitchFamily="34" charset="0"/>
              </a:rPr>
              <a:t>85% </a:t>
            </a:r>
            <a:r>
              <a:rPr lang="en-GB" altLang="en-US" sz="2400" dirty="0">
                <a:cs typeface="Arial" panose="020B0604020202020204" pitchFamily="34" charset="0"/>
              </a:rPr>
              <a:t>of questions assessed retrieval and inference.</a:t>
            </a:r>
          </a:p>
        </p:txBody>
      </p:sp>
      <p:sp>
        <p:nvSpPr>
          <p:cNvPr id="31772" name="Rectangle 1">
            <a:extLst>
              <a:ext uri="{FF2B5EF4-FFF2-40B4-BE49-F238E27FC236}">
                <a16:creationId xmlns:a16="http://schemas.microsoft.com/office/drawing/2014/main" id="{33334A5C-DF8A-9836-C768-29C17D1C8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87975"/>
            <a:ext cx="9144000" cy="12811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 dirty="0"/>
              <a:t>Note: </a:t>
            </a:r>
            <a:r>
              <a:rPr lang="en-US" altLang="en-US" sz="1800" dirty="0"/>
              <a:t>Some questions assess more than one area of the content domain. Any secondary content domain references are indicated in the mark schemes.</a:t>
            </a:r>
            <a:endParaRPr lang="en-GB" altLang="en-US" sz="1800" b="1" i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/>
              <a:t>(2025 KS1 English Reading Test Mark Schemes, STA, pp4-5)</a:t>
            </a:r>
          </a:p>
        </p:txBody>
      </p:sp>
    </p:spTree>
    <p:extLst>
      <p:ext uri="{BB962C8B-B14F-4D97-AF65-F5344CB8AC3E}">
        <p14:creationId xmlns:p14="http://schemas.microsoft.com/office/powerpoint/2010/main" val="34860408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3" grpId="0" animBg="1"/>
      <p:bldP spid="184344" grpId="0" animBg="1"/>
      <p:bldP spid="1843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D698D-5325-66EF-36E9-E8DE9FC79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>
            <a:extLst>
              <a:ext uri="{FF2B5EF4-FFF2-40B4-BE49-F238E27FC236}">
                <a16:creationId xmlns:a16="http://schemas.microsoft.com/office/drawing/2014/main" id="{97587163-4E5F-E0EF-71E6-395A66792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4" t="34567" r="19505" b="27423"/>
          <a:stretch>
            <a:fillRect/>
          </a:stretch>
        </p:blipFill>
        <p:spPr bwMode="auto">
          <a:xfrm>
            <a:off x="0" y="806450"/>
            <a:ext cx="9144000" cy="28225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84323" name="Group 3">
            <a:extLst>
              <a:ext uri="{FF2B5EF4-FFF2-40B4-BE49-F238E27FC236}">
                <a16:creationId xmlns:a16="http://schemas.microsoft.com/office/drawing/2014/main" id="{7F452B7F-B83E-DBB8-9BED-9209C2C22E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396335"/>
              </p:ext>
            </p:extLst>
          </p:nvPr>
        </p:nvGraphicFramePr>
        <p:xfrm>
          <a:off x="0" y="3559175"/>
          <a:ext cx="9144000" cy="1041400"/>
        </p:xfrm>
        <a:graphic>
          <a:graphicData uri="http://schemas.openxmlformats.org/drawingml/2006/table">
            <a:tbl>
              <a:tblPr/>
              <a:tblGrid>
                <a:gridCol w="1907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5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6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23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11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  <a:endParaRPr kumimoji="0" lang="en-GB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15%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57.5%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27.5%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4343" name="Oval 23">
            <a:extLst>
              <a:ext uri="{FF2B5EF4-FFF2-40B4-BE49-F238E27FC236}">
                <a16:creationId xmlns:a16="http://schemas.microsoft.com/office/drawing/2014/main" id="{CC642726-C61E-A214-CDBB-E60F20F2E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138613"/>
            <a:ext cx="971550" cy="473075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184344" name="Oval 24">
            <a:extLst>
              <a:ext uri="{FF2B5EF4-FFF2-40B4-BE49-F238E27FC236}">
                <a16:creationId xmlns:a16="http://schemas.microsoft.com/office/drawing/2014/main" id="{670C94D7-C2F0-440F-3DF9-B47D90AAF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4070350"/>
            <a:ext cx="1223963" cy="6096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32793" name="Text Box 27">
            <a:extLst>
              <a:ext uri="{FF2B5EF4-FFF2-40B4-BE49-F238E27FC236}">
                <a16:creationId xmlns:a16="http://schemas.microsoft.com/office/drawing/2014/main" id="{4E0128C3-4D87-E882-EE6B-8BBF17BC9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488" y="5051425"/>
            <a:ext cx="3995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13338" name="Text Box 28">
            <a:extLst>
              <a:ext uri="{FF2B5EF4-FFF2-40B4-BE49-F238E27FC236}">
                <a16:creationId xmlns:a16="http://schemas.microsoft.com/office/drawing/2014/main" id="{3E01396B-CF13-7F6F-1C30-5D166E0C6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1"/>
            <a:ext cx="9144000" cy="9239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400" b="1">
                <a:solidFill>
                  <a:srgbClr val="FF000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2025 </a:t>
            </a:r>
            <a:r>
              <a:rPr lang="en-GB" altLang="en-US" sz="2400" b="1" dirty="0">
                <a:solidFill>
                  <a:srgbClr val="FF000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Non-statutory</a:t>
            </a:r>
            <a:r>
              <a:rPr lang="en-GB" altLang="en-US" sz="2400" b="1" dirty="0">
                <a:latin typeface="Montserrat" panose="00000500000000000000" pitchFamily="2" charset="0"/>
                <a:cs typeface="Arial" panose="020B0604020202020204" pitchFamily="34" charset="0"/>
              </a:rPr>
              <a:t> Reading Tests Key Stage 1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000" b="1" dirty="0">
                <a:latin typeface="Montserrat" panose="00000500000000000000" pitchFamily="2" charset="0"/>
                <a:cs typeface="Arial" panose="020B0604020202020204" pitchFamily="34" charset="0"/>
              </a:rPr>
              <a:t>Content Domain Coverage - </a:t>
            </a:r>
            <a:r>
              <a:rPr lang="en-GB" altLang="en-US" sz="2000" b="1" dirty="0">
                <a:highlight>
                  <a:srgbClr val="00FFFF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Papers 1 and 2 </a:t>
            </a:r>
            <a:r>
              <a:rPr lang="en-GB" altLang="en-US" sz="2000" b="1" u="sng" dirty="0">
                <a:highlight>
                  <a:srgbClr val="00FFFF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combined</a:t>
            </a:r>
          </a:p>
        </p:txBody>
      </p:sp>
      <p:sp>
        <p:nvSpPr>
          <p:cNvPr id="184350" name="Text Box 30">
            <a:extLst>
              <a:ext uri="{FF2B5EF4-FFF2-40B4-BE49-F238E27FC236}">
                <a16:creationId xmlns:a16="http://schemas.microsoft.com/office/drawing/2014/main" id="{D4C52170-2466-70E1-8D09-80CEF6FD1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92663"/>
            <a:ext cx="9144000" cy="461962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cs typeface="Arial" panose="020B0604020202020204" pitchFamily="34" charset="0"/>
              </a:rPr>
              <a:t>85% </a:t>
            </a:r>
            <a:r>
              <a:rPr lang="en-GB" altLang="en-US" sz="2400" dirty="0">
                <a:cs typeface="Arial" panose="020B0604020202020204" pitchFamily="34" charset="0"/>
              </a:rPr>
              <a:t>of questions assessed retrieval and inference.</a:t>
            </a:r>
          </a:p>
        </p:txBody>
      </p:sp>
      <p:sp>
        <p:nvSpPr>
          <p:cNvPr id="32796" name="Rectangle 1">
            <a:extLst>
              <a:ext uri="{FF2B5EF4-FFF2-40B4-BE49-F238E27FC236}">
                <a16:creationId xmlns:a16="http://schemas.microsoft.com/office/drawing/2014/main" id="{1F070E33-AC66-A1ED-4E0C-BA4CED562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87975"/>
            <a:ext cx="9144000" cy="12811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 dirty="0"/>
              <a:t>Note: </a:t>
            </a:r>
            <a:r>
              <a:rPr lang="en-US" altLang="en-US" sz="1800" dirty="0"/>
              <a:t>Some questions assess more than one area of the content domain. Any secondary content domain references are indicated in the mark schemes.</a:t>
            </a:r>
            <a:endParaRPr lang="en-GB" altLang="en-US" sz="1800" b="1" i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/>
              <a:t>(2025 KS1 English Reading Test Mark Schemes, STA, pp4-5)</a:t>
            </a:r>
          </a:p>
        </p:txBody>
      </p:sp>
    </p:spTree>
    <p:extLst>
      <p:ext uri="{BB962C8B-B14F-4D97-AF65-F5344CB8AC3E}">
        <p14:creationId xmlns:p14="http://schemas.microsoft.com/office/powerpoint/2010/main" val="14253694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3" grpId="0" animBg="1"/>
      <p:bldP spid="184344" grpId="0" animBg="1"/>
      <p:bldP spid="1843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457DC-DEC5-1667-7E13-F64D2EFC2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b="1" dirty="0">
                <a:latin typeface="Montserrat" panose="00000500000000000000" pitchFamily="2" charset="0"/>
              </a:rPr>
              <a:t>Compared to previous years …</a:t>
            </a:r>
          </a:p>
        </p:txBody>
      </p:sp>
    </p:spTree>
    <p:extLst>
      <p:ext uri="{BB962C8B-B14F-4D97-AF65-F5344CB8AC3E}">
        <p14:creationId xmlns:p14="http://schemas.microsoft.com/office/powerpoint/2010/main" val="3983063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>
            <a:extLst>
              <a:ext uri="{FF2B5EF4-FFF2-40B4-BE49-F238E27FC236}">
                <a16:creationId xmlns:a16="http://schemas.microsoft.com/office/drawing/2014/main" id="{FFA95466-7B1F-0EC5-9E68-77BC0E465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4" t="34567" r="19505" b="27423"/>
          <a:stretch>
            <a:fillRect/>
          </a:stretch>
        </p:blipFill>
        <p:spPr bwMode="auto">
          <a:xfrm>
            <a:off x="0" y="806450"/>
            <a:ext cx="9144000" cy="28225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84323" name="Group 3">
            <a:extLst>
              <a:ext uri="{FF2B5EF4-FFF2-40B4-BE49-F238E27FC236}">
                <a16:creationId xmlns:a16="http://schemas.microsoft.com/office/drawing/2014/main" id="{0B251011-BDC1-2BA6-FFD6-1B8F2FF0B0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855221"/>
              </p:ext>
            </p:extLst>
          </p:nvPr>
        </p:nvGraphicFramePr>
        <p:xfrm>
          <a:off x="0" y="3559175"/>
          <a:ext cx="9144000" cy="1041400"/>
        </p:xfrm>
        <a:graphic>
          <a:graphicData uri="http://schemas.openxmlformats.org/drawingml/2006/table">
            <a:tbl>
              <a:tblPr/>
              <a:tblGrid>
                <a:gridCol w="1907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5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3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13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4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15%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65%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4343" name="Oval 23">
            <a:extLst>
              <a:ext uri="{FF2B5EF4-FFF2-40B4-BE49-F238E27FC236}">
                <a16:creationId xmlns:a16="http://schemas.microsoft.com/office/drawing/2014/main" id="{E320FACD-4FA2-2C25-1DCF-CA5A4B221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138613"/>
            <a:ext cx="971550" cy="473075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184344" name="Oval 24">
            <a:extLst>
              <a:ext uri="{FF2B5EF4-FFF2-40B4-BE49-F238E27FC236}">
                <a16:creationId xmlns:a16="http://schemas.microsoft.com/office/drawing/2014/main" id="{923EA0A7-73C8-7C03-4499-C0D270FFF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4070350"/>
            <a:ext cx="1223963" cy="6096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30745" name="Text Box 27">
            <a:extLst>
              <a:ext uri="{FF2B5EF4-FFF2-40B4-BE49-F238E27FC236}">
                <a16:creationId xmlns:a16="http://schemas.microsoft.com/office/drawing/2014/main" id="{A2CAFDDB-CA0A-5BD2-1C28-20FB6DA34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488" y="5051425"/>
            <a:ext cx="3995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13338" name="Text Box 28">
            <a:extLst>
              <a:ext uri="{FF2B5EF4-FFF2-40B4-BE49-F238E27FC236}">
                <a16:creationId xmlns:a16="http://schemas.microsoft.com/office/drawing/2014/main" id="{28635396-1DEE-AB6F-E6A7-F522EB950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1"/>
            <a:ext cx="9144000" cy="9239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2024 Non-statutory </a:t>
            </a:r>
            <a:r>
              <a:rPr lang="en-GB" altLang="en-US" sz="2400" b="1" dirty="0">
                <a:latin typeface="Montserrat" panose="00000500000000000000" pitchFamily="2" charset="0"/>
                <a:cs typeface="Arial" panose="020B0604020202020204" pitchFamily="34" charset="0"/>
              </a:rPr>
              <a:t>Reading Test Key Stage 1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000" b="1" dirty="0">
                <a:latin typeface="Montserrat" panose="00000500000000000000" pitchFamily="2" charset="0"/>
                <a:cs typeface="Arial" panose="020B0604020202020204" pitchFamily="34" charset="0"/>
              </a:rPr>
              <a:t>Content Domain Coverage - </a:t>
            </a:r>
            <a:r>
              <a:rPr lang="en-GB" altLang="en-US" sz="2000" b="1" dirty="0">
                <a:highlight>
                  <a:srgbClr val="FF0000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Paper 1 only</a:t>
            </a:r>
            <a:endParaRPr lang="en-GB" altLang="en-US" sz="2000" b="1" u="sng" dirty="0">
              <a:highlight>
                <a:srgbClr val="FF0000"/>
              </a:highlight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4350" name="Text Box 30">
            <a:extLst>
              <a:ext uri="{FF2B5EF4-FFF2-40B4-BE49-F238E27FC236}">
                <a16:creationId xmlns:a16="http://schemas.microsoft.com/office/drawing/2014/main" id="{E2E5F32C-3659-DBFA-4574-20442FE87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92663"/>
            <a:ext cx="9144000" cy="461962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cs typeface="Arial" panose="020B0604020202020204" pitchFamily="34" charset="0"/>
              </a:rPr>
              <a:t>85% </a:t>
            </a:r>
            <a:r>
              <a:rPr lang="en-GB" altLang="en-US" sz="2400" dirty="0">
                <a:cs typeface="Arial" panose="020B0604020202020204" pitchFamily="34" charset="0"/>
              </a:rPr>
              <a:t>of questions assessed retrieval and inference.</a:t>
            </a:r>
          </a:p>
        </p:txBody>
      </p:sp>
      <p:sp>
        <p:nvSpPr>
          <p:cNvPr id="30748" name="Rectangle 1">
            <a:extLst>
              <a:ext uri="{FF2B5EF4-FFF2-40B4-BE49-F238E27FC236}">
                <a16:creationId xmlns:a16="http://schemas.microsoft.com/office/drawing/2014/main" id="{494BD2C7-FA00-4D97-E449-3A988FE8D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87975"/>
            <a:ext cx="9144000" cy="12811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 dirty="0"/>
              <a:t>Note: </a:t>
            </a:r>
            <a:r>
              <a:rPr lang="en-US" altLang="en-US" sz="1800" dirty="0"/>
              <a:t>Some questions assess more than one area of the content domain. Any secondary content domain references are indicated in the mark schemes.</a:t>
            </a:r>
            <a:endParaRPr lang="en-GB" altLang="en-US" sz="1800" b="1" i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/>
              <a:t>(2024 KS1 English Reading Test Mark Schemes, STA, pp4-5)</a:t>
            </a:r>
          </a:p>
        </p:txBody>
      </p:sp>
    </p:spTree>
    <p:extLst>
      <p:ext uri="{BB962C8B-B14F-4D97-AF65-F5344CB8AC3E}">
        <p14:creationId xmlns:p14="http://schemas.microsoft.com/office/powerpoint/2010/main" val="35508897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3" grpId="0" animBg="1"/>
      <p:bldP spid="184344" grpId="0" animBg="1"/>
      <p:bldP spid="1843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>
            <a:extLst>
              <a:ext uri="{FF2B5EF4-FFF2-40B4-BE49-F238E27FC236}">
                <a16:creationId xmlns:a16="http://schemas.microsoft.com/office/drawing/2014/main" id="{DD3F77EF-C7A4-23F3-07A5-0DDA02674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4" t="34567" r="19505" b="27423"/>
          <a:stretch>
            <a:fillRect/>
          </a:stretch>
        </p:blipFill>
        <p:spPr bwMode="auto">
          <a:xfrm>
            <a:off x="0" y="806450"/>
            <a:ext cx="9144000" cy="28225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84323" name="Group 3">
            <a:extLst>
              <a:ext uri="{FF2B5EF4-FFF2-40B4-BE49-F238E27FC236}">
                <a16:creationId xmlns:a16="http://schemas.microsoft.com/office/drawing/2014/main" id="{8BC3589D-B099-5C91-DABF-E60C8FB856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37043"/>
              </p:ext>
            </p:extLst>
          </p:nvPr>
        </p:nvGraphicFramePr>
        <p:xfrm>
          <a:off x="0" y="3559175"/>
          <a:ext cx="9144000" cy="1041400"/>
        </p:xfrm>
        <a:graphic>
          <a:graphicData uri="http://schemas.openxmlformats.org/drawingml/2006/table">
            <a:tbl>
              <a:tblPr/>
              <a:tblGrid>
                <a:gridCol w="1907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5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10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8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10%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50%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40%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4343" name="Oval 23">
            <a:extLst>
              <a:ext uri="{FF2B5EF4-FFF2-40B4-BE49-F238E27FC236}">
                <a16:creationId xmlns:a16="http://schemas.microsoft.com/office/drawing/2014/main" id="{839C625D-F559-52AE-475F-2ED6CDC12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138613"/>
            <a:ext cx="971550" cy="473075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184344" name="Oval 24">
            <a:extLst>
              <a:ext uri="{FF2B5EF4-FFF2-40B4-BE49-F238E27FC236}">
                <a16:creationId xmlns:a16="http://schemas.microsoft.com/office/drawing/2014/main" id="{3423DE21-942F-E07F-7F73-79A04B9E8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4070350"/>
            <a:ext cx="1223963" cy="6096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31769" name="Text Box 27">
            <a:extLst>
              <a:ext uri="{FF2B5EF4-FFF2-40B4-BE49-F238E27FC236}">
                <a16:creationId xmlns:a16="http://schemas.microsoft.com/office/drawing/2014/main" id="{8BB1B378-E88A-B00A-5A0C-BB82C3535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488" y="5051425"/>
            <a:ext cx="3995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13338" name="Text Box 28">
            <a:extLst>
              <a:ext uri="{FF2B5EF4-FFF2-40B4-BE49-F238E27FC236}">
                <a16:creationId xmlns:a16="http://schemas.microsoft.com/office/drawing/2014/main" id="{ED290333-17CD-4DC0-9927-1E0031603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1"/>
            <a:ext cx="9144000" cy="9239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2024 Non-statutory</a:t>
            </a:r>
            <a:r>
              <a:rPr lang="en-GB" altLang="en-US" sz="2400" b="1" dirty="0">
                <a:latin typeface="Montserrat" panose="00000500000000000000" pitchFamily="2" charset="0"/>
                <a:cs typeface="Arial" panose="020B0604020202020204" pitchFamily="34" charset="0"/>
              </a:rPr>
              <a:t> Reading Test Key Stage 1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000" b="1" dirty="0">
                <a:latin typeface="Montserrat" panose="00000500000000000000" pitchFamily="2" charset="0"/>
                <a:cs typeface="Arial" panose="020B0604020202020204" pitchFamily="34" charset="0"/>
              </a:rPr>
              <a:t>Content Domain Coverage - </a:t>
            </a:r>
            <a:r>
              <a:rPr lang="en-GB" altLang="en-US" sz="2000" b="1" dirty="0">
                <a:highlight>
                  <a:srgbClr val="00FF00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Paper 2 only</a:t>
            </a:r>
            <a:endParaRPr lang="en-GB" altLang="en-US" sz="2000" b="1" u="sng" dirty="0">
              <a:highlight>
                <a:srgbClr val="00FF00"/>
              </a:highlight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4350" name="Text Box 30">
            <a:extLst>
              <a:ext uri="{FF2B5EF4-FFF2-40B4-BE49-F238E27FC236}">
                <a16:creationId xmlns:a16="http://schemas.microsoft.com/office/drawing/2014/main" id="{2EB69E4B-93F9-C7B3-5909-D31B2B0B7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92663"/>
            <a:ext cx="9144000" cy="461962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cs typeface="Arial" panose="020B0604020202020204" pitchFamily="34" charset="0"/>
              </a:rPr>
              <a:t>90% </a:t>
            </a:r>
            <a:r>
              <a:rPr lang="en-GB" altLang="en-US" sz="2400" dirty="0">
                <a:cs typeface="Arial" panose="020B0604020202020204" pitchFamily="34" charset="0"/>
              </a:rPr>
              <a:t>of questions assessed retrieval and inference.</a:t>
            </a:r>
          </a:p>
        </p:txBody>
      </p:sp>
      <p:sp>
        <p:nvSpPr>
          <p:cNvPr id="31772" name="Rectangle 1">
            <a:extLst>
              <a:ext uri="{FF2B5EF4-FFF2-40B4-BE49-F238E27FC236}">
                <a16:creationId xmlns:a16="http://schemas.microsoft.com/office/drawing/2014/main" id="{227B2ED9-986B-0FFC-68B2-1519BAD96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87975"/>
            <a:ext cx="9144000" cy="12811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 dirty="0"/>
              <a:t>Note: </a:t>
            </a:r>
            <a:r>
              <a:rPr lang="en-US" altLang="en-US" sz="1800" dirty="0"/>
              <a:t>Some questions assess more than one area of the content domain. Any secondary content domain references are indicated in the mark schemes.</a:t>
            </a:r>
            <a:endParaRPr lang="en-GB" altLang="en-US" sz="1800" b="1" i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/>
              <a:t>(2024 KS1 English Reading Test Mark Schemes, STA, pp4-5)</a:t>
            </a:r>
          </a:p>
        </p:txBody>
      </p:sp>
    </p:spTree>
    <p:extLst>
      <p:ext uri="{BB962C8B-B14F-4D97-AF65-F5344CB8AC3E}">
        <p14:creationId xmlns:p14="http://schemas.microsoft.com/office/powerpoint/2010/main" val="3949253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3" grpId="0" animBg="1"/>
      <p:bldP spid="184344" grpId="0" animBg="1"/>
      <p:bldP spid="1843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>
            <a:extLst>
              <a:ext uri="{FF2B5EF4-FFF2-40B4-BE49-F238E27FC236}">
                <a16:creationId xmlns:a16="http://schemas.microsoft.com/office/drawing/2014/main" id="{E6E5AB8D-65D0-CC64-D96F-8AC1C5A1F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4" t="34567" r="19505" b="27423"/>
          <a:stretch>
            <a:fillRect/>
          </a:stretch>
        </p:blipFill>
        <p:spPr bwMode="auto">
          <a:xfrm>
            <a:off x="0" y="806450"/>
            <a:ext cx="9144000" cy="28225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84323" name="Group 3">
            <a:extLst>
              <a:ext uri="{FF2B5EF4-FFF2-40B4-BE49-F238E27FC236}">
                <a16:creationId xmlns:a16="http://schemas.microsoft.com/office/drawing/2014/main" id="{0A3A0CE6-5E3B-5C11-EFEF-8C8BC8BB9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715200"/>
              </p:ext>
            </p:extLst>
          </p:nvPr>
        </p:nvGraphicFramePr>
        <p:xfrm>
          <a:off x="0" y="3559175"/>
          <a:ext cx="9144000" cy="1041400"/>
        </p:xfrm>
        <a:graphic>
          <a:graphicData uri="http://schemas.openxmlformats.org/drawingml/2006/table">
            <a:tbl>
              <a:tblPr/>
              <a:tblGrid>
                <a:gridCol w="1907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5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5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23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12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12.5%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57.5%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30%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4343" name="Oval 23">
            <a:extLst>
              <a:ext uri="{FF2B5EF4-FFF2-40B4-BE49-F238E27FC236}">
                <a16:creationId xmlns:a16="http://schemas.microsoft.com/office/drawing/2014/main" id="{B73A89EA-51ED-36E5-B034-244131B1C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138613"/>
            <a:ext cx="971550" cy="473075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184344" name="Oval 24">
            <a:extLst>
              <a:ext uri="{FF2B5EF4-FFF2-40B4-BE49-F238E27FC236}">
                <a16:creationId xmlns:a16="http://schemas.microsoft.com/office/drawing/2014/main" id="{25D08E09-3B19-0B32-6191-D2B269312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4070350"/>
            <a:ext cx="1223963" cy="6096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32793" name="Text Box 27">
            <a:extLst>
              <a:ext uri="{FF2B5EF4-FFF2-40B4-BE49-F238E27FC236}">
                <a16:creationId xmlns:a16="http://schemas.microsoft.com/office/drawing/2014/main" id="{A084191D-9FA5-D115-5654-71F0A4A93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488" y="5051425"/>
            <a:ext cx="3995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13338" name="Text Box 28">
            <a:extLst>
              <a:ext uri="{FF2B5EF4-FFF2-40B4-BE49-F238E27FC236}">
                <a16:creationId xmlns:a16="http://schemas.microsoft.com/office/drawing/2014/main" id="{A01E0E9A-FD64-33DB-6821-AAC7B175F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1"/>
            <a:ext cx="9144000" cy="9239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2024 Non-statutory</a:t>
            </a:r>
            <a:r>
              <a:rPr lang="en-GB" altLang="en-US" sz="2400" b="1" dirty="0">
                <a:latin typeface="Montserrat" panose="00000500000000000000" pitchFamily="2" charset="0"/>
                <a:cs typeface="Arial" panose="020B0604020202020204" pitchFamily="34" charset="0"/>
              </a:rPr>
              <a:t> Reading Tests Key Stage 1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000" b="1" dirty="0">
                <a:latin typeface="Montserrat" panose="00000500000000000000" pitchFamily="2" charset="0"/>
                <a:cs typeface="Arial" panose="020B0604020202020204" pitchFamily="34" charset="0"/>
              </a:rPr>
              <a:t>Content Domain Coverage - </a:t>
            </a:r>
            <a:r>
              <a:rPr lang="en-GB" altLang="en-US" sz="2000" b="1" dirty="0">
                <a:highlight>
                  <a:srgbClr val="00FFFF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Papers 1 and 2 </a:t>
            </a:r>
            <a:r>
              <a:rPr lang="en-GB" altLang="en-US" sz="2000" b="1" u="sng" dirty="0">
                <a:highlight>
                  <a:srgbClr val="00FFFF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combined</a:t>
            </a:r>
          </a:p>
        </p:txBody>
      </p:sp>
      <p:sp>
        <p:nvSpPr>
          <p:cNvPr id="184350" name="Text Box 30">
            <a:extLst>
              <a:ext uri="{FF2B5EF4-FFF2-40B4-BE49-F238E27FC236}">
                <a16:creationId xmlns:a16="http://schemas.microsoft.com/office/drawing/2014/main" id="{1C83E311-8EB4-01EA-FB6B-8048FC57A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92663"/>
            <a:ext cx="9144000" cy="461962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cs typeface="Arial" panose="020B0604020202020204" pitchFamily="34" charset="0"/>
              </a:rPr>
              <a:t>87.5% </a:t>
            </a:r>
            <a:r>
              <a:rPr lang="en-GB" altLang="en-US" sz="2400" dirty="0">
                <a:cs typeface="Arial" panose="020B0604020202020204" pitchFamily="34" charset="0"/>
              </a:rPr>
              <a:t>of questions assessed retrieval and inference.</a:t>
            </a:r>
          </a:p>
        </p:txBody>
      </p:sp>
      <p:sp>
        <p:nvSpPr>
          <p:cNvPr id="32796" name="Rectangle 1">
            <a:extLst>
              <a:ext uri="{FF2B5EF4-FFF2-40B4-BE49-F238E27FC236}">
                <a16:creationId xmlns:a16="http://schemas.microsoft.com/office/drawing/2014/main" id="{737CE887-8474-71D7-F50B-0A9D3D444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87975"/>
            <a:ext cx="9144000" cy="12811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 dirty="0"/>
              <a:t>Note: </a:t>
            </a:r>
            <a:r>
              <a:rPr lang="en-US" altLang="en-US" sz="1800" dirty="0"/>
              <a:t>Some questions assess more than one area of the content domain. Any secondary content domain references are indicated in the mark schemes.</a:t>
            </a:r>
            <a:endParaRPr lang="en-GB" altLang="en-US" sz="1800" b="1" i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/>
              <a:t>(2024 KS1 English Reading Test Mark Schemes, STA, pp4-5)</a:t>
            </a:r>
          </a:p>
        </p:txBody>
      </p:sp>
    </p:spTree>
    <p:extLst>
      <p:ext uri="{BB962C8B-B14F-4D97-AF65-F5344CB8AC3E}">
        <p14:creationId xmlns:p14="http://schemas.microsoft.com/office/powerpoint/2010/main" val="7205415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3" grpId="0" animBg="1"/>
      <p:bldP spid="184344" grpId="0" animBg="1"/>
      <p:bldP spid="18435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>
            <a:extLst>
              <a:ext uri="{FF2B5EF4-FFF2-40B4-BE49-F238E27FC236}">
                <a16:creationId xmlns:a16="http://schemas.microsoft.com/office/drawing/2014/main" id="{FFA95466-7B1F-0EC5-9E68-77BC0E465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4" t="34567" r="19505" b="27423"/>
          <a:stretch>
            <a:fillRect/>
          </a:stretch>
        </p:blipFill>
        <p:spPr bwMode="auto">
          <a:xfrm>
            <a:off x="0" y="806450"/>
            <a:ext cx="9144000" cy="28225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84323" name="Group 3">
            <a:extLst>
              <a:ext uri="{FF2B5EF4-FFF2-40B4-BE49-F238E27FC236}">
                <a16:creationId xmlns:a16="http://schemas.microsoft.com/office/drawing/2014/main" id="{0B251011-BDC1-2BA6-FFD6-1B8F2FF0B064}"/>
              </a:ext>
            </a:extLst>
          </p:cNvPr>
          <p:cNvGraphicFramePr>
            <a:graphicFrameLocks noGrp="1"/>
          </p:cNvGraphicFramePr>
          <p:nvPr/>
        </p:nvGraphicFramePr>
        <p:xfrm>
          <a:off x="0" y="3559175"/>
          <a:ext cx="9144000" cy="1041400"/>
        </p:xfrm>
        <a:graphic>
          <a:graphicData uri="http://schemas.openxmlformats.org/drawingml/2006/table">
            <a:tbl>
              <a:tblPr/>
              <a:tblGrid>
                <a:gridCol w="1907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5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13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5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10%</a:t>
                      </a:r>
                    </a:p>
                  </a:txBody>
                  <a:tcPr marL="90000" marR="90000" marT="46834" marB="468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65%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25%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defTabSz="45720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defTabSz="4572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defTabSz="4572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</a:rPr>
                        <a:t>0%</a:t>
                      </a:r>
                    </a:p>
                  </a:txBody>
                  <a:tcPr marL="90000" marR="90000" marT="46834" marB="468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4343" name="Oval 23">
            <a:extLst>
              <a:ext uri="{FF2B5EF4-FFF2-40B4-BE49-F238E27FC236}">
                <a16:creationId xmlns:a16="http://schemas.microsoft.com/office/drawing/2014/main" id="{E320FACD-4FA2-2C25-1DCF-CA5A4B221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6600" y="4138613"/>
            <a:ext cx="971550" cy="473075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184344" name="Oval 24">
            <a:extLst>
              <a:ext uri="{FF2B5EF4-FFF2-40B4-BE49-F238E27FC236}">
                <a16:creationId xmlns:a16="http://schemas.microsoft.com/office/drawing/2014/main" id="{923EA0A7-73C8-7C03-4499-C0D270FFF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075" y="4070350"/>
            <a:ext cx="1223963" cy="6096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/>
          </a:p>
        </p:txBody>
      </p:sp>
      <p:sp>
        <p:nvSpPr>
          <p:cNvPr id="30745" name="Text Box 27">
            <a:extLst>
              <a:ext uri="{FF2B5EF4-FFF2-40B4-BE49-F238E27FC236}">
                <a16:creationId xmlns:a16="http://schemas.microsoft.com/office/drawing/2014/main" id="{A2CAFDDB-CA0A-5BD2-1C28-20FB6DA34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488" y="5051425"/>
            <a:ext cx="3995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FFFF"/>
                </a:solidFill>
                <a:cs typeface="Arial" panose="020B0604020202020204" pitchFamily="34" charset="0"/>
              </a:rPr>
              <a:t>Year 1</a:t>
            </a:r>
          </a:p>
        </p:txBody>
      </p:sp>
      <p:sp>
        <p:nvSpPr>
          <p:cNvPr id="13338" name="Text Box 28">
            <a:extLst>
              <a:ext uri="{FF2B5EF4-FFF2-40B4-BE49-F238E27FC236}">
                <a16:creationId xmlns:a16="http://schemas.microsoft.com/office/drawing/2014/main" id="{28635396-1DEE-AB6F-E6A7-F522EB950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1"/>
            <a:ext cx="9144000" cy="9239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anchor="ctr" anchorCtr="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2023 </a:t>
            </a:r>
            <a:r>
              <a:rPr lang="en-GB" altLang="en-US" sz="2400" b="1" dirty="0">
                <a:latin typeface="Montserrat" panose="00000500000000000000" pitchFamily="2" charset="0"/>
                <a:cs typeface="Arial" panose="020B0604020202020204" pitchFamily="34" charset="0"/>
              </a:rPr>
              <a:t>Reading Test Key Stage 1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GB" altLang="en-US" sz="2000" b="1" dirty="0">
                <a:latin typeface="Montserrat" panose="00000500000000000000" pitchFamily="2" charset="0"/>
                <a:cs typeface="Arial" panose="020B0604020202020204" pitchFamily="34" charset="0"/>
              </a:rPr>
              <a:t>Content Domain Coverage - </a:t>
            </a:r>
            <a:r>
              <a:rPr lang="en-GB" altLang="en-US" sz="2000" b="1" dirty="0">
                <a:highlight>
                  <a:srgbClr val="FF0000"/>
                </a:highlight>
                <a:latin typeface="Montserrat" panose="00000500000000000000" pitchFamily="2" charset="0"/>
                <a:cs typeface="Arial" panose="020B0604020202020204" pitchFamily="34" charset="0"/>
              </a:rPr>
              <a:t>Paper 1 only</a:t>
            </a:r>
            <a:endParaRPr lang="en-GB" altLang="en-US" sz="2000" b="1" u="sng" dirty="0">
              <a:highlight>
                <a:srgbClr val="FF0000"/>
              </a:highlight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4350" name="Text Box 30">
            <a:extLst>
              <a:ext uri="{FF2B5EF4-FFF2-40B4-BE49-F238E27FC236}">
                <a16:creationId xmlns:a16="http://schemas.microsoft.com/office/drawing/2014/main" id="{E2E5F32C-3659-DBFA-4574-20442FE87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92663"/>
            <a:ext cx="9144000" cy="461962"/>
          </a:xfrm>
          <a:prstGeom prst="rect">
            <a:avLst/>
          </a:prstGeom>
          <a:solidFill>
            <a:srgbClr val="CE77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cs typeface="Arial" panose="020B0604020202020204" pitchFamily="34" charset="0"/>
              </a:rPr>
              <a:t>90% </a:t>
            </a:r>
            <a:r>
              <a:rPr lang="en-GB" altLang="en-US" sz="2400" dirty="0">
                <a:cs typeface="Arial" panose="020B0604020202020204" pitchFamily="34" charset="0"/>
              </a:rPr>
              <a:t>of questions assessed retrieval and inference.</a:t>
            </a:r>
          </a:p>
        </p:txBody>
      </p:sp>
      <p:sp>
        <p:nvSpPr>
          <p:cNvPr id="30748" name="Rectangle 1">
            <a:extLst>
              <a:ext uri="{FF2B5EF4-FFF2-40B4-BE49-F238E27FC236}">
                <a16:creationId xmlns:a16="http://schemas.microsoft.com/office/drawing/2014/main" id="{494BD2C7-FA00-4D97-E449-3A988FE8D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87975"/>
            <a:ext cx="9144000" cy="12811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Montserrat" panose="00000500000000000000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Montserrat" panose="00000500000000000000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Montserrat" panose="00000500000000000000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Montserrat" panose="00000500000000000000" pitchFamily="2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 dirty="0"/>
              <a:t>Note: </a:t>
            </a:r>
            <a:r>
              <a:rPr lang="en-US" altLang="en-US" sz="1800" dirty="0"/>
              <a:t>Some questions assess more than one area of the content domain. Any secondary content domain references are indicated in the mark schemes.</a:t>
            </a:r>
            <a:endParaRPr lang="en-GB" altLang="en-US" sz="1800" b="1" i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dirty="0"/>
              <a:t>(2023 KS1 English Reading Test Mark Schemes, STA, p4)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3" grpId="0" animBg="1"/>
      <p:bldP spid="184344" grpId="0" animBg="1"/>
      <p:bldP spid="18435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ac9d97-08c7-4494-9ebd-ad6cd9344f1a" xsi:nil="true"/>
    <lcf76f155ced4ddcb4097134ff3c332f xmlns="05b573d6-98d4-496e-b4dd-39204ad3949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AB42B4609D414DA24E88676AC52E93" ma:contentTypeVersion="19" ma:contentTypeDescription="Create a new document." ma:contentTypeScope="" ma:versionID="dbc51ec99d9becc09f9255e9e960bacf">
  <xsd:schema xmlns:xsd="http://www.w3.org/2001/XMLSchema" xmlns:xs="http://www.w3.org/2001/XMLSchema" xmlns:p="http://schemas.microsoft.com/office/2006/metadata/properties" xmlns:ns2="05b573d6-98d4-496e-b4dd-39204ad3949e" xmlns:ns3="63ac9d97-08c7-4494-9ebd-ad6cd9344f1a" targetNamespace="http://schemas.microsoft.com/office/2006/metadata/properties" ma:root="true" ma:fieldsID="42246a7f0df144475d21731c71868299" ns2:_="" ns3:_="">
    <xsd:import namespace="05b573d6-98d4-496e-b4dd-39204ad3949e"/>
    <xsd:import namespace="63ac9d97-08c7-4494-9ebd-ad6cd9344f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b573d6-98d4-496e-b4dd-39204ad394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6bfaf0b-f29b-4ed2-8d75-892493c0d2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c9d97-08c7-4494-9ebd-ad6cd9344f1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156bdfe-353e-4878-8fed-d8b1042d71ee}" ma:internalName="TaxCatchAll" ma:showField="CatchAllData" ma:web="63ac9d97-08c7-4494-9ebd-ad6cd9344f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D5B527-9C6A-4749-B9B4-BC6F575E3956}">
  <ds:schemaRefs>
    <ds:schemaRef ds:uri="http://schemas.microsoft.com/office/2006/metadata/properties"/>
    <ds:schemaRef ds:uri="http://schemas.microsoft.com/office/infopath/2007/PartnerControls"/>
    <ds:schemaRef ds:uri="63ac9d97-08c7-4494-9ebd-ad6cd9344f1a"/>
    <ds:schemaRef ds:uri="05b573d6-98d4-496e-b4dd-39204ad3949e"/>
  </ds:schemaRefs>
</ds:datastoreItem>
</file>

<file path=customXml/itemProps2.xml><?xml version="1.0" encoding="utf-8"?>
<ds:datastoreItem xmlns:ds="http://schemas.openxmlformats.org/officeDocument/2006/customXml" ds:itemID="{104E62F7-FE19-4C75-AA94-F60CCDE8E3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E9A80F-7604-48B5-AB97-BA09FABED2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b573d6-98d4-496e-b4dd-39204ad3949e"/>
    <ds:schemaRef ds:uri="63ac9d97-08c7-4494-9ebd-ad6cd9344f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f683e26-d8b9-4609-9ec4-e1a36e4bb4d2}" enabled="0" method="" siteId="{9f683e26-d8b9-4609-9ec4-e1a36e4bb4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723</Words>
  <Application>Microsoft Office PowerPoint</Application>
  <PresentationFormat>On-screen Show (4:3)</PresentationFormat>
  <Paragraphs>147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Montserrat</vt:lpstr>
      <vt:lpstr>Office Theme</vt:lpstr>
      <vt:lpstr> 2025 KS1 Reading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Sergeant, Anthony</dc:creator>
  <cp:lastModifiedBy>Baker, Louise</cp:lastModifiedBy>
  <cp:revision>9</cp:revision>
  <dcterms:created xsi:type="dcterms:W3CDTF">2022-08-31T10:25:39Z</dcterms:created>
  <dcterms:modified xsi:type="dcterms:W3CDTF">2025-07-02T10:14:40Z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0x0101006BAB42B4609D414DA24E88676AC52E93</vt:lpwstr>
  </property>
</Properties>
</file>