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mmins, Catharine" userId="5a533b71-cf15-4ca9-a839-184a7a6a6d7a" providerId="ADAL" clId="{2647BE8E-3AC8-4E60-998C-A0B429823044}"/>
    <pc:docChg chg="modSld">
      <pc:chgData name="Cummins, Catharine" userId="5a533b71-cf15-4ca9-a839-184a7a6a6d7a" providerId="ADAL" clId="{2647BE8E-3AC8-4E60-998C-A0B429823044}" dt="2025-01-27T14:03:23.337" v="13" actId="14100"/>
      <pc:docMkLst>
        <pc:docMk/>
      </pc:docMkLst>
      <pc:sldChg chg="modSp mod">
        <pc:chgData name="Cummins, Catharine" userId="5a533b71-cf15-4ca9-a839-184a7a6a6d7a" providerId="ADAL" clId="{2647BE8E-3AC8-4E60-998C-A0B429823044}" dt="2025-01-27T14:03:23.337" v="13" actId="14100"/>
        <pc:sldMkLst>
          <pc:docMk/>
          <pc:sldMk cId="3459164782" sldId="256"/>
        </pc:sldMkLst>
        <pc:spChg chg="mod">
          <ac:chgData name="Cummins, Catharine" userId="5a533b71-cf15-4ca9-a839-184a7a6a6d7a" providerId="ADAL" clId="{2647BE8E-3AC8-4E60-998C-A0B429823044}" dt="2025-01-27T14:03:23.337" v="13" actId="14100"/>
          <ac:spMkLst>
            <pc:docMk/>
            <pc:sldMk cId="3459164782" sldId="256"/>
            <ac:spMk id="7" creationId="{00000000-0000-0000-0000-000000000000}"/>
          </ac:spMkLst>
        </pc:spChg>
      </pc:sldChg>
      <pc:sldChg chg="addSp modSp mod">
        <pc:chgData name="Cummins, Catharine" userId="5a533b71-cf15-4ca9-a839-184a7a6a6d7a" providerId="ADAL" clId="{2647BE8E-3AC8-4E60-998C-A0B429823044}" dt="2025-01-23T10:18:31.868" v="12" actId="14100"/>
        <pc:sldMkLst>
          <pc:docMk/>
          <pc:sldMk cId="3484860267" sldId="257"/>
        </pc:sldMkLst>
        <pc:spChg chg="add mod">
          <ac:chgData name="Cummins, Catharine" userId="5a533b71-cf15-4ca9-a839-184a7a6a6d7a" providerId="ADAL" clId="{2647BE8E-3AC8-4E60-998C-A0B429823044}" dt="2025-01-23T10:17:28.194" v="2" actId="1076"/>
          <ac:spMkLst>
            <pc:docMk/>
            <pc:sldMk cId="3484860267" sldId="257"/>
            <ac:spMk id="2" creationId="{E54909E8-557F-F2E9-B98D-A9CE683EFEBB}"/>
          </ac:spMkLst>
        </pc:spChg>
        <pc:spChg chg="add mod">
          <ac:chgData name="Cummins, Catharine" userId="5a533b71-cf15-4ca9-a839-184a7a6a6d7a" providerId="ADAL" clId="{2647BE8E-3AC8-4E60-998C-A0B429823044}" dt="2025-01-23T10:18:31.868" v="12" actId="14100"/>
          <ac:spMkLst>
            <pc:docMk/>
            <pc:sldMk cId="3484860267" sldId="257"/>
            <ac:spMk id="3" creationId="{8783CAD4-56DB-491B-D415-80BF13EF71ED}"/>
          </ac:spMkLst>
        </pc:spChg>
        <pc:spChg chg="add mod">
          <ac:chgData name="Cummins, Catharine" userId="5a533b71-cf15-4ca9-a839-184a7a6a6d7a" providerId="ADAL" clId="{2647BE8E-3AC8-4E60-998C-A0B429823044}" dt="2025-01-23T10:18:25.484" v="11" actId="1076"/>
          <ac:spMkLst>
            <pc:docMk/>
            <pc:sldMk cId="3484860267" sldId="257"/>
            <ac:spMk id="4" creationId="{DDC5E92A-C50A-6183-DA19-851822A5768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9291-7AD9-4582-A6BB-EE692F9A132F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CB65-44FF-44EF-B6D7-50C0E7D08D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73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9291-7AD9-4582-A6BB-EE692F9A132F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CB65-44FF-44EF-B6D7-50C0E7D08D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25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9291-7AD9-4582-A6BB-EE692F9A132F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CB65-44FF-44EF-B6D7-50C0E7D08D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87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9291-7AD9-4582-A6BB-EE692F9A132F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CB65-44FF-44EF-B6D7-50C0E7D08D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46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9291-7AD9-4582-A6BB-EE692F9A132F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CB65-44FF-44EF-B6D7-50C0E7D08D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01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9291-7AD9-4582-A6BB-EE692F9A132F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CB65-44FF-44EF-B6D7-50C0E7D08D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6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9291-7AD9-4582-A6BB-EE692F9A132F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CB65-44FF-44EF-B6D7-50C0E7D08D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18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9291-7AD9-4582-A6BB-EE692F9A132F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CB65-44FF-44EF-B6D7-50C0E7D08D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75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9291-7AD9-4582-A6BB-EE692F9A132F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CB65-44FF-44EF-B6D7-50C0E7D08D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96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9291-7AD9-4582-A6BB-EE692F9A132F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CB65-44FF-44EF-B6D7-50C0E7D08D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99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9291-7AD9-4582-A6BB-EE692F9A132F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CB65-44FF-44EF-B6D7-50C0E7D08D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95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99291-7AD9-4582-A6BB-EE692F9A132F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CB65-44FF-44EF-B6D7-50C0E7D08D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26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30164" y="5276512"/>
            <a:ext cx="2133882" cy="116955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1000" b="1" i="0" dirty="0">
                <a:solidFill>
                  <a:srgbClr val="FF0000"/>
                </a:solidFill>
                <a:effectLst/>
                <a:latin typeface="Harrington" panose="04040505050A02020702" pitchFamily="82" charset="0"/>
              </a:rPr>
              <a:t>What CPD have your staff had for developing CLL/vocabulary?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All staff have undertaken ‘Developing vocabulary across the wider curriculum’ training.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0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All staff have undertaken ‘</a:t>
            </a:r>
            <a:r>
              <a:rPr lang="en-GB" sz="1000" b="0" i="0" dirty="0" err="1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Talkboost</a:t>
            </a:r>
            <a:r>
              <a:rPr lang="en-GB" sz="1000" b="0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’ training.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8916" y="251229"/>
            <a:ext cx="4740455" cy="470898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1000" b="1" i="0" dirty="0">
                <a:solidFill>
                  <a:srgbClr val="FF0000"/>
                </a:solidFill>
                <a:effectLst/>
                <a:latin typeface="Harrington" panose="04040505050A02020702" pitchFamily="82" charset="0"/>
              </a:rPr>
              <a:t>Is your setting a vocabulary rich environment? What does that look like?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Harrington" panose="04040505050A02020702" pitchFamily="82" charset="0"/>
              </a:rPr>
              <a:t>The </a:t>
            </a:r>
            <a:r>
              <a:rPr lang="en-GB" sz="1000" b="1" dirty="0">
                <a:latin typeface="Harrington" panose="04040505050A02020702" pitchFamily="82" charset="0"/>
              </a:rPr>
              <a:t>environment reflects the teaching </a:t>
            </a:r>
            <a:r>
              <a:rPr lang="en-GB" sz="1000" dirty="0">
                <a:latin typeface="Harrington" panose="04040505050A02020702" pitchFamily="82" charset="0"/>
              </a:rPr>
              <a:t>that has taken place offering the children lots of </a:t>
            </a:r>
            <a:r>
              <a:rPr lang="en-GB" sz="1000" b="1" dirty="0">
                <a:latin typeface="Harrington" panose="04040505050A02020702" pitchFamily="82" charset="0"/>
              </a:rPr>
              <a:t>opportunities to revisit key stories</a:t>
            </a:r>
            <a:r>
              <a:rPr lang="en-GB" sz="1000" dirty="0">
                <a:latin typeface="Harrington" panose="04040505050A02020702" pitchFamily="82" charset="0"/>
              </a:rPr>
              <a:t>, concepts and skills within the indoor and outdoor classroom. All provision has been </a:t>
            </a:r>
            <a:r>
              <a:rPr lang="en-GB" sz="1000" b="1" dirty="0">
                <a:latin typeface="Harrington" panose="04040505050A02020702" pitchFamily="82" charset="0"/>
              </a:rPr>
              <a:t>planned, modelled and discussed </a:t>
            </a:r>
            <a:r>
              <a:rPr lang="en-GB" sz="1000" dirty="0">
                <a:latin typeface="Harrington" panose="04040505050A02020702" pitchFamily="82" charset="0"/>
              </a:rPr>
              <a:t>with the children.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0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We develop lots of small challenges that enable the children to engage in tasks around the environment and </a:t>
            </a:r>
            <a:r>
              <a:rPr lang="en-GB" sz="1000" b="1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develop and use the key vocabu</a:t>
            </a:r>
            <a:r>
              <a:rPr lang="en-GB" sz="1000" b="1" dirty="0">
                <a:solidFill>
                  <a:srgbClr val="242424"/>
                </a:solidFill>
                <a:latin typeface="Harrington" panose="04040505050A02020702" pitchFamily="82" charset="0"/>
              </a:rPr>
              <a:t>lary</a:t>
            </a:r>
            <a:r>
              <a:rPr lang="en-GB" sz="1000" b="0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We plan for the focused activities to take place at the same time using a group system with the teacher and TA’s. This way all staff are available to support provision time play. Having adults around to </a:t>
            </a:r>
            <a:r>
              <a:rPr lang="en-GB" sz="1000" b="1" dirty="0">
                <a:solidFill>
                  <a:srgbClr val="242424"/>
                </a:solidFill>
                <a:latin typeface="Harrington" panose="04040505050A02020702" pitchFamily="82" charset="0"/>
              </a:rPr>
              <a:t>model language and play </a:t>
            </a: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and </a:t>
            </a:r>
            <a:r>
              <a:rPr lang="en-GB" sz="1000" b="1" dirty="0">
                <a:solidFill>
                  <a:srgbClr val="242424"/>
                </a:solidFill>
                <a:latin typeface="Harrington" panose="04040505050A02020702" pitchFamily="82" charset="0"/>
              </a:rPr>
              <a:t>support children </a:t>
            </a: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with their independent learning is wonderful. It allows children to engage in </a:t>
            </a:r>
            <a:r>
              <a:rPr lang="en-GB" sz="1000" b="1" dirty="0">
                <a:solidFill>
                  <a:srgbClr val="242424"/>
                </a:solidFill>
                <a:latin typeface="Harrington" panose="04040505050A02020702" pitchFamily="82" charset="0"/>
              </a:rPr>
              <a:t>high quality back and forth conversations </a:t>
            </a: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with an adult and develop relationship within the classroom.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0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The environment has lots of </a:t>
            </a:r>
            <a:r>
              <a:rPr lang="en-GB" sz="1000" b="1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cosy spaces </a:t>
            </a:r>
            <a:r>
              <a:rPr lang="en-GB" sz="1000" b="0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for the children to go into and </a:t>
            </a:r>
            <a:r>
              <a:rPr lang="en-GB" sz="1000" b="1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build confident when talking</a:t>
            </a:r>
            <a:r>
              <a:rPr lang="en-GB" sz="1000" b="0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We have a </a:t>
            </a:r>
            <a:r>
              <a:rPr lang="en-GB" sz="1000" b="1" dirty="0">
                <a:solidFill>
                  <a:srgbClr val="242424"/>
                </a:solidFill>
                <a:latin typeface="Harrington" panose="04040505050A02020702" pitchFamily="82" charset="0"/>
              </a:rPr>
              <a:t>story station </a:t>
            </a: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where props and resources from this weeks story are kept. These can include the </a:t>
            </a:r>
            <a:r>
              <a:rPr lang="en-GB" sz="1000" b="1" dirty="0">
                <a:solidFill>
                  <a:srgbClr val="242424"/>
                </a:solidFill>
                <a:latin typeface="Harrington" panose="04040505050A02020702" pitchFamily="82" charset="0"/>
              </a:rPr>
              <a:t>book, sequencing cards, puppets, character masks, story stones or story spoons and a writing focus</a:t>
            </a: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. These are then placed in our story corner so the children can continue to </a:t>
            </a:r>
            <a:r>
              <a:rPr lang="en-GB" sz="1000" b="1" dirty="0">
                <a:solidFill>
                  <a:srgbClr val="242424"/>
                </a:solidFill>
                <a:latin typeface="Harrington" panose="04040505050A02020702" pitchFamily="82" charset="0"/>
              </a:rPr>
              <a:t>revisit</a:t>
            </a: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 when we move onto a new text.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0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We use </a:t>
            </a: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‘</a:t>
            </a:r>
            <a:r>
              <a:rPr lang="en-GB" sz="1000" b="1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Tales toolkit</a:t>
            </a:r>
            <a:r>
              <a:rPr lang="en-GB" sz="1000" b="0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’ to aid story telling. It includes symbols to represent the </a:t>
            </a:r>
            <a:r>
              <a:rPr lang="en-GB" sz="1000" b="1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characters, setting, problem and solution</a:t>
            </a:r>
            <a:r>
              <a:rPr lang="en-GB" sz="1000" b="0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. This is modelled during our retell sessions then added to the provision areas.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We add </a:t>
            </a:r>
            <a:r>
              <a:rPr lang="en-GB" sz="1000" b="1" dirty="0">
                <a:solidFill>
                  <a:srgbClr val="242424"/>
                </a:solidFill>
                <a:latin typeface="Harrington" panose="04040505050A02020702" pitchFamily="82" charset="0"/>
              </a:rPr>
              <a:t>large rolls of paper </a:t>
            </a: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to provision for children to develop their own stories based on the ones they hear.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We use a </a:t>
            </a:r>
            <a:r>
              <a:rPr lang="en-GB" sz="1000" b="1" dirty="0">
                <a:solidFill>
                  <a:srgbClr val="242424"/>
                </a:solidFill>
                <a:latin typeface="Harrington" panose="04040505050A02020702" pitchFamily="82" charset="0"/>
              </a:rPr>
              <a:t>curiosity cube </a:t>
            </a: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to develop interest in our focussed learning and encourage the children to ask question related to what they see.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We use Mr Men and Little Miss characters to develop </a:t>
            </a:r>
            <a:r>
              <a:rPr lang="en-GB" sz="1000" b="1" dirty="0">
                <a:solidFill>
                  <a:srgbClr val="242424"/>
                </a:solidFill>
                <a:latin typeface="Harrington" panose="04040505050A02020702" pitchFamily="82" charset="0"/>
              </a:rPr>
              <a:t>characteristics of effective learning</a:t>
            </a: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 within the environment. These are displayed on the wall and referred to when a child is effectively using the classroom.</a:t>
            </a:r>
          </a:p>
        </p:txBody>
      </p:sp>
      <p:sp>
        <p:nvSpPr>
          <p:cNvPr id="6" name="Rectangle 5"/>
          <p:cNvSpPr/>
          <p:nvPr/>
        </p:nvSpPr>
        <p:spPr>
          <a:xfrm>
            <a:off x="5081793" y="1200272"/>
            <a:ext cx="2333214" cy="378565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1000" b="1" i="0" dirty="0">
                <a:solidFill>
                  <a:srgbClr val="FF0000"/>
                </a:solidFill>
                <a:effectLst/>
                <a:latin typeface="Harrington" panose="04040505050A02020702" pitchFamily="82" charset="0"/>
              </a:rPr>
              <a:t>What resources do you use?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Harrington" panose="04040505050A02020702" pitchFamily="82" charset="0"/>
              </a:rPr>
              <a:t>In the Autumn term we use </a:t>
            </a:r>
            <a:r>
              <a:rPr lang="en-GB" sz="1000" b="1" dirty="0" err="1">
                <a:latin typeface="Harrington" panose="04040505050A02020702" pitchFamily="82" charset="0"/>
              </a:rPr>
              <a:t>Talkboost</a:t>
            </a:r>
            <a:r>
              <a:rPr lang="en-GB" sz="1000" b="1" dirty="0">
                <a:latin typeface="Harrington" panose="04040505050A02020702" pitchFamily="82" charset="0"/>
              </a:rPr>
              <a:t> </a:t>
            </a:r>
            <a:r>
              <a:rPr lang="en-GB" sz="1000" dirty="0">
                <a:latin typeface="Harrington" panose="04040505050A02020702" pitchFamily="82" charset="0"/>
              </a:rPr>
              <a:t>activities during key group time for three mornings each week. We find this to be effective with </a:t>
            </a:r>
            <a:r>
              <a:rPr lang="en-GB" sz="1000" b="1" dirty="0">
                <a:latin typeface="Harrington" panose="04040505050A02020702" pitchFamily="82" charset="0"/>
              </a:rPr>
              <a:t>improving listening and attention skills </a:t>
            </a:r>
            <a:r>
              <a:rPr lang="en-GB" sz="1000" dirty="0">
                <a:latin typeface="Harrington" panose="04040505050A02020702" pitchFamily="82" charset="0"/>
              </a:rPr>
              <a:t>as well as a language intervention. Tizzy the tiger sits to watch us on the carpet with his </a:t>
            </a:r>
            <a:r>
              <a:rPr lang="en-GB" sz="1000" b="1" dirty="0">
                <a:latin typeface="Harrington" panose="04040505050A02020702" pitchFamily="82" charset="0"/>
              </a:rPr>
              <a:t>picture cue reminder cards</a:t>
            </a:r>
            <a:r>
              <a:rPr lang="en-GB" sz="1000" dirty="0">
                <a:latin typeface="Harrington" panose="04040505050A02020702" pitchFamily="8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Harrington" panose="04040505050A02020702" pitchFamily="82" charset="0"/>
              </a:rPr>
              <a:t>We then assess the children using </a:t>
            </a:r>
            <a:r>
              <a:rPr lang="en-GB" sz="1000" b="1" dirty="0" err="1">
                <a:latin typeface="Harrington" panose="04040505050A02020702" pitchFamily="82" charset="0"/>
              </a:rPr>
              <a:t>WellComm</a:t>
            </a:r>
            <a:r>
              <a:rPr lang="en-GB" sz="1000" dirty="0">
                <a:latin typeface="Harrington" panose="04040505050A02020702" pitchFamily="82" charset="0"/>
              </a:rPr>
              <a:t> and run </a:t>
            </a:r>
            <a:r>
              <a:rPr lang="en-GB" sz="1000" b="1" dirty="0">
                <a:latin typeface="Harrington" panose="04040505050A02020702" pitchFamily="82" charset="0"/>
              </a:rPr>
              <a:t>interventions</a:t>
            </a:r>
            <a:r>
              <a:rPr lang="en-GB" sz="1000" dirty="0">
                <a:latin typeface="Harrington" panose="04040505050A02020702" pitchFamily="82" charset="0"/>
              </a:rPr>
              <a:t> in the Spring term.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Harrington" panose="04040505050A02020702" pitchFamily="82" charset="0"/>
              </a:rPr>
              <a:t>We carry out </a:t>
            </a:r>
            <a:r>
              <a:rPr lang="en-GB" sz="1000" b="1" dirty="0">
                <a:latin typeface="Harrington" panose="04040505050A02020702" pitchFamily="82" charset="0"/>
              </a:rPr>
              <a:t>SALT interventions </a:t>
            </a:r>
            <a:r>
              <a:rPr lang="en-GB" sz="1000" dirty="0">
                <a:latin typeface="Harrington" panose="04040505050A02020702" pitchFamily="82" charset="0"/>
              </a:rPr>
              <a:t>for identified children.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Harrington" panose="04040505050A02020702" pitchFamily="82" charset="0"/>
              </a:rPr>
              <a:t>We use ‘</a:t>
            </a:r>
            <a:r>
              <a:rPr lang="en-GB" sz="1000" b="1" dirty="0">
                <a:latin typeface="Harrington" panose="04040505050A02020702" pitchFamily="82" charset="0"/>
              </a:rPr>
              <a:t>Evidence me</a:t>
            </a:r>
            <a:r>
              <a:rPr lang="en-GB" sz="1000" dirty="0">
                <a:latin typeface="Harrington" panose="04040505050A02020702" pitchFamily="82" charset="0"/>
              </a:rPr>
              <a:t>’ to record observations and find making short videos rather than a photograph effective for assessment purposes.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Harrington" panose="04040505050A02020702" pitchFamily="82" charset="0"/>
              </a:rPr>
              <a:t>We use games like, ‘</a:t>
            </a:r>
            <a:r>
              <a:rPr lang="en-GB" sz="1000" b="1" dirty="0">
                <a:latin typeface="Harrington" panose="04040505050A02020702" pitchFamily="82" charset="0"/>
              </a:rPr>
              <a:t>Freeze play and hot seating</a:t>
            </a:r>
            <a:r>
              <a:rPr lang="en-GB" sz="1000" dirty="0">
                <a:latin typeface="Harrington" panose="04040505050A02020702" pitchFamily="82" charset="0"/>
              </a:rPr>
              <a:t> to revisit stories.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Harrington" panose="04040505050A02020702" pitchFamily="82" charset="0"/>
              </a:rPr>
              <a:t>We also develop </a:t>
            </a:r>
            <a:r>
              <a:rPr lang="en-GB" sz="1000" b="1" dirty="0">
                <a:latin typeface="Harrington" panose="04040505050A02020702" pitchFamily="82" charset="0"/>
              </a:rPr>
              <a:t>Pie Corbett </a:t>
            </a:r>
            <a:r>
              <a:rPr lang="en-GB" sz="1000" dirty="0">
                <a:latin typeface="Harrington" panose="04040505050A02020702" pitchFamily="82" charset="0"/>
              </a:rPr>
              <a:t>actions into our retell sessions to aid independent retelling.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5505651" y="251229"/>
            <a:ext cx="3804511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3600" b="1" i="0" dirty="0">
                <a:solidFill>
                  <a:srgbClr val="0070C0"/>
                </a:solidFill>
                <a:effectLst/>
                <a:latin typeface="Harrington" panose="04040505050A02020702" pitchFamily="82" charset="0"/>
              </a:rPr>
              <a:t>MY TOP TIPS</a:t>
            </a:r>
          </a:p>
        </p:txBody>
      </p:sp>
      <p:sp>
        <p:nvSpPr>
          <p:cNvPr id="8" name="Rectangle 7"/>
          <p:cNvSpPr/>
          <p:nvPr/>
        </p:nvSpPr>
        <p:spPr>
          <a:xfrm>
            <a:off x="7521986" y="1330898"/>
            <a:ext cx="2420300" cy="363176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1000" b="1" i="0" dirty="0">
                <a:solidFill>
                  <a:srgbClr val="FF0000"/>
                </a:solidFill>
                <a:effectLst/>
                <a:latin typeface="Harrington" panose="04040505050A02020702" pitchFamily="82" charset="0"/>
              </a:rPr>
              <a:t>How do you plan for explicit vocabulary in your setting? How does that look on your planning?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Harrington" panose="04040505050A02020702" pitchFamily="82" charset="0"/>
              </a:rPr>
              <a:t>Our EYFS curriculum has been </a:t>
            </a:r>
            <a:r>
              <a:rPr lang="en-GB" sz="1000" b="1" dirty="0">
                <a:latin typeface="Harrington" panose="04040505050A02020702" pitchFamily="82" charset="0"/>
              </a:rPr>
              <a:t>carefully planned</a:t>
            </a:r>
            <a:r>
              <a:rPr lang="en-GB" sz="1000" dirty="0">
                <a:latin typeface="Harrington" panose="04040505050A02020702" pitchFamily="82" charset="0"/>
              </a:rPr>
              <a:t> to meet the </a:t>
            </a:r>
            <a:r>
              <a:rPr lang="en-GB" sz="1000" b="1" dirty="0">
                <a:latin typeface="Harrington" panose="04040505050A02020702" pitchFamily="82" charset="0"/>
              </a:rPr>
              <a:t>expectations</a:t>
            </a:r>
            <a:r>
              <a:rPr lang="en-GB" sz="1000" dirty="0">
                <a:latin typeface="Harrington" panose="04040505050A02020702" pitchFamily="82" charset="0"/>
              </a:rPr>
              <a:t> of the Early Learning Goals.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Harrington" panose="04040505050A02020702" pitchFamily="82" charset="0"/>
              </a:rPr>
              <a:t>We have half termly plans that </a:t>
            </a:r>
            <a:r>
              <a:rPr lang="en-GB" sz="1000" b="1" dirty="0">
                <a:latin typeface="Harrington" panose="04040505050A02020702" pitchFamily="82" charset="0"/>
              </a:rPr>
              <a:t>reflect the key text </a:t>
            </a:r>
            <a:r>
              <a:rPr lang="en-GB" sz="1000" dirty="0">
                <a:latin typeface="Harrington" panose="04040505050A02020702" pitchFamily="82" charset="0"/>
              </a:rPr>
              <a:t>we will use and </a:t>
            </a:r>
            <a:r>
              <a:rPr lang="en-GB" sz="1000" b="1" dirty="0">
                <a:latin typeface="Harrington" panose="04040505050A02020702" pitchFamily="82" charset="0"/>
              </a:rPr>
              <a:t>language we will focus 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Harrington" panose="04040505050A02020702" pitchFamily="82" charset="0"/>
              </a:rPr>
              <a:t>A weekly plan shows the key text and </a:t>
            </a:r>
            <a:r>
              <a:rPr lang="en-GB" sz="1000" b="1" dirty="0">
                <a:latin typeface="Harrington" panose="04040505050A02020702" pitchFamily="82" charset="0"/>
              </a:rPr>
              <a:t>activities</a:t>
            </a:r>
            <a:r>
              <a:rPr lang="en-GB" sz="1000" dirty="0">
                <a:latin typeface="Harrington" panose="04040505050A02020702" pitchFamily="82" charset="0"/>
              </a:rPr>
              <a:t> taking place to </a:t>
            </a:r>
            <a:r>
              <a:rPr lang="en-GB" sz="1000" b="1" dirty="0">
                <a:latin typeface="Harrington" panose="04040505050A02020702" pitchFamily="82" charset="0"/>
              </a:rPr>
              <a:t>develop language </a:t>
            </a:r>
            <a:r>
              <a:rPr lang="en-GB" sz="1000" dirty="0">
                <a:latin typeface="Harrington" panose="04040505050A02020702" pitchFamily="82" charset="0"/>
              </a:rPr>
              <a:t>skills and how we will </a:t>
            </a:r>
            <a:r>
              <a:rPr lang="en-GB" sz="1000" b="1" dirty="0">
                <a:latin typeface="Harrington" panose="04040505050A02020702" pitchFamily="82" charset="0"/>
              </a:rPr>
              <a:t>enhance provision </a:t>
            </a:r>
            <a:r>
              <a:rPr lang="en-GB" sz="1000" dirty="0">
                <a:latin typeface="Harrington" panose="04040505050A02020702" pitchFamily="82" charset="0"/>
              </a:rPr>
              <a:t>play to reflect this.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Harrington" panose="04040505050A02020702" pitchFamily="82" charset="0"/>
              </a:rPr>
              <a:t>Before we start a new term we plan together as a class using </a:t>
            </a:r>
            <a:r>
              <a:rPr lang="en-GB" sz="1000" b="1" dirty="0">
                <a:latin typeface="Harrington" panose="04040505050A02020702" pitchFamily="82" charset="0"/>
              </a:rPr>
              <a:t>floor boxes</a:t>
            </a:r>
            <a:r>
              <a:rPr lang="en-GB" sz="1000" dirty="0">
                <a:latin typeface="Harrington" panose="04040505050A02020702" pitchFamily="82" charset="0"/>
              </a:rPr>
              <a:t>. This gives me the opportunity to assess the </a:t>
            </a:r>
            <a:r>
              <a:rPr lang="en-GB" sz="1000" b="1" dirty="0">
                <a:latin typeface="Harrington" panose="04040505050A02020702" pitchFamily="82" charset="0"/>
              </a:rPr>
              <a:t>children’s levels of understanding and use of language </a:t>
            </a:r>
            <a:r>
              <a:rPr lang="en-GB" sz="1000" dirty="0">
                <a:latin typeface="Harrington" panose="04040505050A02020702" pitchFamily="82" charset="0"/>
              </a:rPr>
              <a:t>relating to the themes I am going to teach. My plans can then be adapted to target areas needed. </a:t>
            </a:r>
            <a:endParaRPr lang="en-GB" sz="10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8916" y="5102010"/>
            <a:ext cx="2534284" cy="163121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1000" b="1" i="0" dirty="0">
                <a:solidFill>
                  <a:srgbClr val="FF0000"/>
                </a:solidFill>
                <a:effectLst/>
                <a:latin typeface="Harrington" panose="04040505050A02020702" pitchFamily="82" charset="0"/>
              </a:rPr>
              <a:t>How do you capture and live new vocabulary?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Harrington" panose="04040505050A02020702" pitchFamily="82" charset="0"/>
              </a:rPr>
              <a:t>As a school we add </a:t>
            </a:r>
            <a:r>
              <a:rPr lang="en-GB" sz="1000" b="1" dirty="0">
                <a:latin typeface="Harrington" panose="04040505050A02020702" pitchFamily="82" charset="0"/>
              </a:rPr>
              <a:t>‘in the moment’ key words </a:t>
            </a:r>
            <a:r>
              <a:rPr lang="en-GB" sz="1000" dirty="0">
                <a:latin typeface="Harrington" panose="04040505050A02020702" pitchFamily="82" charset="0"/>
              </a:rPr>
              <a:t>to a bottle that can be revisited over time to ensure sticky learning.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0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In EYFS we write these words onto a A</a:t>
            </a: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4</a:t>
            </a:r>
            <a:r>
              <a:rPr lang="en-GB" sz="1000" b="0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 </a:t>
            </a:r>
            <a:r>
              <a:rPr lang="en-GB" sz="1000" b="1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bottle sheet</a:t>
            </a:r>
            <a:r>
              <a:rPr lang="en-GB" sz="1000" b="0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. This is added to and revisited during the half term. It will then be moved to the story area for the children to revisit individually.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48626" y="5102010"/>
            <a:ext cx="3866464" cy="160043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1000" b="1" i="0" dirty="0">
                <a:solidFill>
                  <a:srgbClr val="FF0000"/>
                </a:solidFill>
                <a:effectLst/>
                <a:latin typeface="Harrington" panose="04040505050A02020702" pitchFamily="82" charset="0"/>
              </a:rPr>
              <a:t>How do you share vocabulary for the adults in your setting?</a:t>
            </a:r>
            <a:r>
              <a:rPr lang="en-GB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latin typeface="Harrington" panose="04040505050A02020702" pitchFamily="82" charset="0"/>
              </a:rPr>
              <a:t>Plans are displayed </a:t>
            </a:r>
            <a:r>
              <a:rPr lang="en-GB" sz="1000" dirty="0">
                <a:latin typeface="Harrington" panose="04040505050A02020702" pitchFamily="82" charset="0"/>
              </a:rPr>
              <a:t>on the classroom wall for all staff to view.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Having </a:t>
            </a:r>
            <a:r>
              <a:rPr lang="en-GB" sz="1000" b="1" dirty="0">
                <a:solidFill>
                  <a:srgbClr val="242424"/>
                </a:solidFill>
                <a:latin typeface="Harrington" panose="04040505050A02020702" pitchFamily="82" charset="0"/>
              </a:rPr>
              <a:t>all</a:t>
            </a:r>
            <a:r>
              <a:rPr lang="en-GB" sz="1000" b="1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 staff present</a:t>
            </a:r>
            <a:r>
              <a:rPr lang="en-GB" sz="1000" b="0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 during story session where </a:t>
            </a:r>
            <a:r>
              <a:rPr lang="en-GB" sz="1000" b="1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vocabulary is modelled</a:t>
            </a:r>
            <a:r>
              <a:rPr lang="en-GB" sz="1000" b="0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 with the children means that all staff are also listening too.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All staff help to add </a:t>
            </a:r>
            <a:r>
              <a:rPr lang="en-GB" sz="1000" b="1" dirty="0">
                <a:solidFill>
                  <a:srgbClr val="242424"/>
                </a:solidFill>
                <a:latin typeface="Harrington" panose="04040505050A02020702" pitchFamily="82" charset="0"/>
              </a:rPr>
              <a:t>key vocabulary </a:t>
            </a: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to provision tasks.</a:t>
            </a:r>
            <a:endParaRPr lang="en-GB" sz="1000" b="0" i="0" dirty="0">
              <a:solidFill>
                <a:srgbClr val="242424"/>
              </a:solidFill>
              <a:effectLst/>
              <a:latin typeface="Harrington" panose="04040505050A02020702" pitchFamily="8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All staff make observations of the children during provision time ensuring that the children use the correct vocabulary.</a:t>
            </a:r>
            <a:r>
              <a:rPr lang="en-GB" sz="1000" b="0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We </a:t>
            </a:r>
            <a:r>
              <a:rPr lang="en-GB" sz="1000" b="1" dirty="0">
                <a:solidFill>
                  <a:srgbClr val="242424"/>
                </a:solidFill>
                <a:latin typeface="Harrington" panose="04040505050A02020702" pitchFamily="82" charset="0"/>
              </a:rPr>
              <a:t>meet as a team </a:t>
            </a: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one afternoon a week to discuss any issues.</a:t>
            </a:r>
            <a:endParaRPr lang="en-GB" sz="10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20516" y="5071232"/>
            <a:ext cx="2904222" cy="163121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1000" b="1" i="0" dirty="0">
                <a:solidFill>
                  <a:srgbClr val="FF0000"/>
                </a:solidFill>
                <a:effectLst/>
                <a:latin typeface="Harrington" panose="04040505050A02020702" pitchFamily="82" charset="0"/>
              </a:rPr>
              <a:t>How do you plan for children to remember and apply vocabulary that you have taught?</a:t>
            </a:r>
            <a:endParaRPr lang="en-GB" sz="1000" b="1" dirty="0">
              <a:solidFill>
                <a:srgbClr val="FF0000"/>
              </a:solidFill>
              <a:latin typeface="Harrington" panose="04040505050A02020702" pitchFamily="8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242424"/>
                </a:solidFill>
                <a:latin typeface="Harrington" panose="04040505050A02020702" pitchFamily="82" charset="0"/>
              </a:rPr>
              <a:t>Core text key words </a:t>
            </a: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are </a:t>
            </a:r>
            <a:r>
              <a:rPr lang="en-GB" sz="1000" b="1" dirty="0">
                <a:solidFill>
                  <a:srgbClr val="242424"/>
                </a:solidFill>
                <a:latin typeface="Harrington" panose="04040505050A02020702" pitchFamily="82" charset="0"/>
              </a:rPr>
              <a:t>modelled </a:t>
            </a: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during our </a:t>
            </a:r>
            <a:r>
              <a:rPr lang="en-GB" sz="1000" b="1" dirty="0">
                <a:solidFill>
                  <a:srgbClr val="242424"/>
                </a:solidFill>
                <a:latin typeface="Harrington" panose="04040505050A02020702" pitchFamily="82" charset="0"/>
              </a:rPr>
              <a:t>story sessions </a:t>
            </a: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then added to provision play. These can be handwritten words on card and or laminated printed words with a pictorial representation.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0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We have a </a:t>
            </a:r>
            <a:r>
              <a:rPr lang="en-GB" sz="1000" b="1" i="0" dirty="0" err="1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Floorbook</a:t>
            </a:r>
            <a:r>
              <a:rPr lang="en-GB" sz="1000" b="0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 in our story area which we add key stories to. This is available for the children to </a:t>
            </a:r>
            <a:r>
              <a:rPr lang="en-GB" sz="1000" b="1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look back on their learning</a:t>
            </a:r>
            <a:r>
              <a:rPr lang="en-GB" sz="1000" b="0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.</a:t>
            </a:r>
            <a:endParaRPr lang="en-GB" sz="10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49265" y="597509"/>
            <a:ext cx="2026622" cy="455509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1000" b="1" i="0" dirty="0">
                <a:solidFill>
                  <a:srgbClr val="FF0000"/>
                </a:solidFill>
                <a:effectLst/>
                <a:latin typeface="Harrington" panose="04040505050A02020702" pitchFamily="82" charset="0"/>
              </a:rPr>
              <a:t>How do you engage parents in the teaching of vocabulary in your setting?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Harrington" panose="04040505050A02020702" pitchFamily="82" charset="0"/>
              </a:rPr>
              <a:t>We send home a termly </a:t>
            </a:r>
            <a:r>
              <a:rPr lang="en-GB" sz="1000" b="1" dirty="0">
                <a:latin typeface="Harrington" panose="04040505050A02020702" pitchFamily="82" charset="0"/>
              </a:rPr>
              <a:t>newsletter</a:t>
            </a:r>
            <a:r>
              <a:rPr lang="en-GB" sz="1000" dirty="0">
                <a:latin typeface="Harrington" panose="04040505050A02020702" pitchFamily="82" charset="0"/>
              </a:rPr>
              <a:t> with details of the learning taking place in school. This includes ideas for chats at home.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0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We send home </a:t>
            </a:r>
            <a:r>
              <a:rPr lang="en-GB" sz="1000" b="1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observation links </a:t>
            </a:r>
            <a:r>
              <a:rPr lang="en-GB" sz="1000" b="0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using, ‘Evidence me’ of their child talking about activities they have undertaken in school.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We encourage parents to </a:t>
            </a:r>
            <a:r>
              <a:rPr lang="en-GB" sz="1000" b="1" dirty="0">
                <a:solidFill>
                  <a:srgbClr val="242424"/>
                </a:solidFill>
                <a:latin typeface="Harrington" panose="04040505050A02020702" pitchFamily="82" charset="0"/>
              </a:rPr>
              <a:t>send us videos </a:t>
            </a: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of their child talking in the home which can sometimes surprise staff.</a:t>
            </a:r>
            <a:endParaRPr lang="en-GB" sz="1000" b="0" i="0" dirty="0">
              <a:solidFill>
                <a:srgbClr val="242424"/>
              </a:solidFill>
              <a:effectLst/>
              <a:latin typeface="Harrington" panose="04040505050A02020702" pitchFamily="8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We send parents ‘</a:t>
            </a:r>
            <a:r>
              <a:rPr lang="en-GB" sz="1000" b="1" dirty="0">
                <a:solidFill>
                  <a:srgbClr val="242424"/>
                </a:solidFill>
                <a:latin typeface="Harrington" panose="04040505050A02020702" pitchFamily="82" charset="0"/>
              </a:rPr>
              <a:t>YouTube’ links </a:t>
            </a: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using ‘Evidence me’ so that children and parents can listen to the story again at home. We have also sent home songs, poems and suggested activities.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Chat, play read links </a:t>
            </a:r>
            <a:r>
              <a:rPr lang="en-GB" sz="1000" b="0" i="0" dirty="0">
                <a:solidFill>
                  <a:srgbClr val="242424"/>
                </a:solidFill>
                <a:effectLst/>
                <a:latin typeface="Harrington" panose="04040505050A02020702" pitchFamily="82" charset="0"/>
              </a:rPr>
              <a:t>are sent home to all children </a:t>
            </a:r>
            <a:r>
              <a:rPr lang="en-GB" sz="1000" dirty="0">
                <a:solidFill>
                  <a:srgbClr val="242424"/>
                </a:solidFill>
                <a:latin typeface="Harrington" panose="04040505050A02020702" pitchFamily="82" charset="0"/>
              </a:rPr>
              <a:t>before they start school. More are available on our school website.</a:t>
            </a:r>
            <a:endParaRPr lang="en-GB" sz="10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86301" y="922678"/>
            <a:ext cx="1955985" cy="3385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GB" sz="1600" b="1" i="0" dirty="0">
                <a:solidFill>
                  <a:srgbClr val="0070C0"/>
                </a:solidFill>
                <a:effectLst/>
                <a:latin typeface="Harrington" panose="04040505050A02020702" pitchFamily="82" charset="0"/>
              </a:rPr>
              <a:t>Anne Marie Deacon</a:t>
            </a:r>
          </a:p>
        </p:txBody>
      </p:sp>
    </p:spTree>
    <p:extLst>
      <p:ext uri="{BB962C8B-B14F-4D97-AF65-F5344CB8AC3E}">
        <p14:creationId xmlns:p14="http://schemas.microsoft.com/office/powerpoint/2010/main" val="345916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Owl Bab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6" y="0"/>
            <a:ext cx="2295833" cy="341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906" y="553702"/>
            <a:ext cx="2973624" cy="22210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95" y="3707893"/>
            <a:ext cx="2767662" cy="20672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98221" y="862620"/>
            <a:ext cx="2229069" cy="16649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8" y="3720820"/>
            <a:ext cx="1531013" cy="2041351"/>
          </a:xfrm>
          <a:prstGeom prst="rect">
            <a:avLst/>
          </a:prstGeom>
        </p:spPr>
      </p:pic>
      <p:sp>
        <p:nvSpPr>
          <p:cNvPr id="40" name="Right Arrow 39"/>
          <p:cNvSpPr/>
          <p:nvPr/>
        </p:nvSpPr>
        <p:spPr>
          <a:xfrm>
            <a:off x="7766201" y="1230780"/>
            <a:ext cx="736761" cy="398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132328" y="2809615"/>
            <a:ext cx="217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0" dirty="0">
                <a:solidFill>
                  <a:srgbClr val="0070C0"/>
                </a:solidFill>
                <a:effectLst/>
                <a:latin typeface="Harrington" panose="04040505050A02020702" pitchFamily="82" charset="0"/>
              </a:rPr>
              <a:t>Key text introduced</a:t>
            </a:r>
            <a:endParaRPr lang="en-GB" dirty="0"/>
          </a:p>
        </p:txBody>
      </p:sp>
      <p:sp>
        <p:nvSpPr>
          <p:cNvPr id="49" name="Rectangle 48"/>
          <p:cNvSpPr/>
          <p:nvPr/>
        </p:nvSpPr>
        <p:spPr>
          <a:xfrm>
            <a:off x="3058575" y="3029486"/>
            <a:ext cx="2226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Harrington" panose="04040505050A02020702" pitchFamily="82" charset="0"/>
              </a:rPr>
              <a:t>R</a:t>
            </a:r>
            <a:r>
              <a:rPr lang="en-GB" b="1" i="0" dirty="0">
                <a:solidFill>
                  <a:srgbClr val="0070C0"/>
                </a:solidFill>
                <a:effectLst/>
                <a:latin typeface="Harrington" panose="04040505050A02020702" pitchFamily="82" charset="0"/>
              </a:rPr>
              <a:t>e told using props</a:t>
            </a:r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6854715" y="2978111"/>
            <a:ext cx="3520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Harrington" panose="04040505050A02020702" pitchFamily="82" charset="0"/>
              </a:rPr>
              <a:t>R</a:t>
            </a:r>
            <a:r>
              <a:rPr lang="en-GB" b="1" i="0" dirty="0">
                <a:solidFill>
                  <a:srgbClr val="0070C0"/>
                </a:solidFill>
                <a:effectLst/>
                <a:latin typeface="Harrington" panose="04040505050A02020702" pitchFamily="82" charset="0"/>
              </a:rPr>
              <a:t>etold using interactive activities</a:t>
            </a:r>
            <a:endParaRPr lang="en-GB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44" y="580546"/>
            <a:ext cx="2925594" cy="2194196"/>
          </a:xfrm>
          <a:prstGeom prst="rect">
            <a:avLst/>
          </a:prstGeom>
        </p:spPr>
      </p:pic>
      <p:sp>
        <p:nvSpPr>
          <p:cNvPr id="39" name="Right Arrow 38"/>
          <p:cNvSpPr/>
          <p:nvPr/>
        </p:nvSpPr>
        <p:spPr>
          <a:xfrm>
            <a:off x="2179889" y="2095556"/>
            <a:ext cx="736761" cy="398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76478" y="5914739"/>
            <a:ext cx="9217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0" dirty="0">
                <a:solidFill>
                  <a:srgbClr val="0070C0"/>
                </a:solidFill>
                <a:effectLst/>
                <a:latin typeface="Harrington" panose="04040505050A02020702" pitchFamily="82" charset="0"/>
              </a:rPr>
              <a:t>Added to indoor and outdoor provision with key vocabulary, Tales toolkit and challenges.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3360" y="3966510"/>
            <a:ext cx="2068868" cy="154526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87" y="3699123"/>
            <a:ext cx="2750729" cy="2063048"/>
          </a:xfrm>
          <a:prstGeom prst="rect">
            <a:avLst/>
          </a:prstGeom>
        </p:spPr>
      </p:pic>
      <p:sp>
        <p:nvSpPr>
          <p:cNvPr id="57" name="Right Arrow 56"/>
          <p:cNvSpPr/>
          <p:nvPr/>
        </p:nvSpPr>
        <p:spPr>
          <a:xfrm>
            <a:off x="11108052" y="2095554"/>
            <a:ext cx="736761" cy="398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ight Arrow 40"/>
          <p:cNvSpPr/>
          <p:nvPr/>
        </p:nvSpPr>
        <p:spPr>
          <a:xfrm>
            <a:off x="9007093" y="2095555"/>
            <a:ext cx="736761" cy="398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ight Arrow 41"/>
          <p:cNvSpPr/>
          <p:nvPr/>
        </p:nvSpPr>
        <p:spPr>
          <a:xfrm>
            <a:off x="5570657" y="2098293"/>
            <a:ext cx="736761" cy="398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9623290" y="5822406"/>
            <a:ext cx="231349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Harrington" panose="04040505050A02020702" pitchFamily="82" charset="0"/>
              </a:rPr>
              <a:t>Added to </a:t>
            </a:r>
            <a:r>
              <a:rPr lang="en-GB" b="1" dirty="0" err="1">
                <a:solidFill>
                  <a:srgbClr val="0070C0"/>
                </a:solidFill>
                <a:latin typeface="Harrington" panose="04040505050A02020702" pitchFamily="82" charset="0"/>
              </a:rPr>
              <a:t>F</a:t>
            </a:r>
            <a:r>
              <a:rPr lang="en-GB" b="1" i="0" dirty="0" err="1">
                <a:solidFill>
                  <a:srgbClr val="0070C0"/>
                </a:solidFill>
                <a:effectLst/>
                <a:latin typeface="Harrington" panose="04040505050A02020702" pitchFamily="82" charset="0"/>
              </a:rPr>
              <a:t>loorbook</a:t>
            </a:r>
            <a:r>
              <a:rPr lang="en-GB" b="1" i="0" dirty="0">
                <a:solidFill>
                  <a:srgbClr val="0070C0"/>
                </a:solidFill>
                <a:effectLst/>
                <a:latin typeface="Harrington" panose="04040505050A02020702" pitchFamily="82" charset="0"/>
              </a:rPr>
              <a:t>. So children can revisit.</a:t>
            </a:r>
          </a:p>
        </p:txBody>
      </p:sp>
      <p:pic>
        <p:nvPicPr>
          <p:cNvPr id="1026" name="Picture 2" descr="https://s3.eu-west-2.amazonaws.com/2e.qulix3/_2bapcontainer/observation-files/43d284b5-2605-40a8-af91-d6bd8c9c1444/45b0f31c-5643-41f1-9b45-709027521bd0.jpeg?X-Amz-Expires=86400&amp;X-Amz-Algorithm=AWS4-HMAC-SHA256&amp;X-Amz-Credential=AKIA327EJG42GODPMYIM/20241211/eu-west-2/s3/aws4_request&amp;X-Amz-Date=20241211T151520Z&amp;X-Amz-SignedHeaders=host&amp;X-Amz-Signature=e0b15ade5edbdb3567eaa6281624d5711ae44fea7a055d207c88e4c5b5514a4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57656" y="3340455"/>
            <a:ext cx="2074453" cy="27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ight Arrow 55"/>
          <p:cNvSpPr/>
          <p:nvPr/>
        </p:nvSpPr>
        <p:spPr>
          <a:xfrm>
            <a:off x="8843533" y="5157091"/>
            <a:ext cx="736761" cy="398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miley Face 1">
            <a:extLst>
              <a:ext uri="{FF2B5EF4-FFF2-40B4-BE49-F238E27FC236}">
                <a16:creationId xmlns:a16="http://schemas.microsoft.com/office/drawing/2014/main" id="{E54909E8-557F-F2E9-B98D-A9CE683EFEBB}"/>
              </a:ext>
            </a:extLst>
          </p:cNvPr>
          <p:cNvSpPr/>
          <p:nvPr/>
        </p:nvSpPr>
        <p:spPr>
          <a:xfrm>
            <a:off x="2324956" y="4043139"/>
            <a:ext cx="446625" cy="696004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8783CAD4-56DB-491B-D415-80BF13EF71ED}"/>
              </a:ext>
            </a:extLst>
          </p:cNvPr>
          <p:cNvSpPr/>
          <p:nvPr/>
        </p:nvSpPr>
        <p:spPr>
          <a:xfrm>
            <a:off x="2916648" y="1115903"/>
            <a:ext cx="346315" cy="513436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DDC5E92A-C50A-6183-DA19-851822A57684}"/>
              </a:ext>
            </a:extLst>
          </p:cNvPr>
          <p:cNvSpPr/>
          <p:nvPr/>
        </p:nvSpPr>
        <p:spPr>
          <a:xfrm>
            <a:off x="9800085" y="874757"/>
            <a:ext cx="406706" cy="587411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86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9" y="4885675"/>
            <a:ext cx="2422384" cy="1816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9094" y="5112775"/>
            <a:ext cx="1816787" cy="1362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62" y="2447916"/>
            <a:ext cx="2428622" cy="1821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886" y="2444381"/>
            <a:ext cx="2478940" cy="1859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29236" y="2636025"/>
            <a:ext cx="2114958" cy="1586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37" y="227852"/>
            <a:ext cx="2580110" cy="1935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7253" y="2444380"/>
            <a:ext cx="2478939" cy="1859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90874" y="455048"/>
            <a:ext cx="1912946" cy="14347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12709" y="453174"/>
            <a:ext cx="1897958" cy="14234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919" y="2469501"/>
            <a:ext cx="2411951" cy="18089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1" y="227852"/>
            <a:ext cx="2549109" cy="19118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73" y="231646"/>
            <a:ext cx="2540095" cy="1897230"/>
          </a:xfrm>
          <a:prstGeom prst="rect">
            <a:avLst/>
          </a:prstGeom>
        </p:spPr>
      </p:pic>
      <p:pic>
        <p:nvPicPr>
          <p:cNvPr id="16" name="Picture 7" descr="IMG_354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736" y="4897322"/>
            <a:ext cx="2444085" cy="182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86453" y="5132271"/>
            <a:ext cx="1814159" cy="13550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09196" y="5126369"/>
            <a:ext cx="1810025" cy="135193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19308" y="1631186"/>
            <a:ext cx="126973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1400" b="1" i="0" dirty="0">
                <a:solidFill>
                  <a:srgbClr val="FF0000"/>
                </a:solidFill>
                <a:effectLst/>
                <a:latin typeface="Harrington" panose="04040505050A02020702" pitchFamily="82" charset="0"/>
              </a:rPr>
              <a:t>Story station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62098" y="4107278"/>
            <a:ext cx="1253445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1400" b="1" i="0" dirty="0">
                <a:solidFill>
                  <a:srgbClr val="FF0000"/>
                </a:solidFill>
                <a:effectLst/>
                <a:latin typeface="Harrington" panose="04040505050A02020702" pitchFamily="82" charset="0"/>
              </a:rPr>
              <a:t>Tales toolkit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41261" y="350305"/>
            <a:ext cx="1482246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1400" b="1" i="0" dirty="0">
                <a:solidFill>
                  <a:srgbClr val="FF0000"/>
                </a:solidFill>
                <a:effectLst/>
                <a:latin typeface="Harrington" panose="04040505050A02020702" pitchFamily="82" charset="0"/>
              </a:rPr>
              <a:t>Cosy spaces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66204" y="6293471"/>
            <a:ext cx="130401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1400" b="1" i="0" dirty="0">
                <a:solidFill>
                  <a:srgbClr val="FF0000"/>
                </a:solidFill>
                <a:effectLst/>
                <a:latin typeface="Harrington" panose="04040505050A02020702" pitchFamily="82" charset="0"/>
              </a:rPr>
              <a:t>Challenges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260744" y="4178837"/>
            <a:ext cx="1404966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Harrington" panose="04040505050A02020702" pitchFamily="82" charset="0"/>
              </a:rPr>
              <a:t>Key vocabulary</a:t>
            </a:r>
            <a:endParaRPr lang="en-GB" sz="1400" b="1" i="0" dirty="0">
              <a:solidFill>
                <a:srgbClr val="FF0000"/>
              </a:solidFill>
              <a:effectLst/>
              <a:latin typeface="Harrington" panose="04040505050A02020702" pitchFamily="8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51622" y="4957702"/>
            <a:ext cx="188809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1400" b="1" i="0" dirty="0">
                <a:solidFill>
                  <a:srgbClr val="FF0000"/>
                </a:solidFill>
                <a:effectLst/>
                <a:latin typeface="Harrington" panose="04040505050A02020702" pitchFamily="82" charset="0"/>
              </a:rPr>
              <a:t>Indoors and outdoors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240625" y="6195950"/>
            <a:ext cx="1673245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Harrington" panose="04040505050A02020702" pitchFamily="82" charset="0"/>
              </a:rPr>
              <a:t>In the moment key vocabulary</a:t>
            </a:r>
            <a:endParaRPr lang="en-GB" sz="1400" b="1" i="0" dirty="0">
              <a:solidFill>
                <a:srgbClr val="FF0000"/>
              </a:solidFill>
              <a:effectLst/>
              <a:latin typeface="Harrington" panose="04040505050A02020702" pitchFamily="82" charset="0"/>
            </a:endParaRPr>
          </a:p>
        </p:txBody>
      </p:sp>
      <p:pic>
        <p:nvPicPr>
          <p:cNvPr id="2050" name="Picture 2" descr="https://s3.eu-west-2.amazonaws.com/2e.qulix3/_2bapcontainer/observation-files/43d284b5-2605-40a8-af91-d6bd8c9c1444/e0879b0d-91a5-4530-a733-2a5240633a7d.jpeg?X-Amz-Expires=86400&amp;X-Amz-Algorithm=AWS4-HMAC-SHA256&amp;X-Amz-Credential=AKIA327EJG42GODPMYIM/20241211/eu-west-2/s3/aws4_request&amp;X-Amz-Date=20241211T161916Z&amp;X-Amz-SignedHeaders=host&amp;X-Amz-Signature=8bb7071cc34d22af617c0503c13cd71ddb40b3e66bedb92b2d6287ddc722196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668" y="4885675"/>
            <a:ext cx="1648202" cy="123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8751708" y="1953574"/>
            <a:ext cx="1482246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1400" b="1" i="0" dirty="0">
                <a:solidFill>
                  <a:srgbClr val="FF0000"/>
                </a:solidFill>
                <a:effectLst/>
                <a:latin typeface="Harrington" panose="04040505050A02020702" pitchFamily="82" charset="0"/>
              </a:rPr>
              <a:t>Cosy spaces</a:t>
            </a:r>
          </a:p>
        </p:txBody>
      </p:sp>
    </p:spTree>
    <p:extLst>
      <p:ext uri="{BB962C8B-B14F-4D97-AF65-F5344CB8AC3E}">
        <p14:creationId xmlns:p14="http://schemas.microsoft.com/office/powerpoint/2010/main" val="963347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1114</Words>
  <Application>Microsoft Office PowerPoint</Application>
  <PresentationFormat>Widescreen</PresentationFormat>
  <Paragraphs>58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Harrington</vt:lpstr>
      <vt:lpstr>inherit</vt:lpstr>
      <vt:lpstr>Office Theme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M. Deacon</dc:creator>
  <cp:lastModifiedBy>Cummins, Catharine</cp:lastModifiedBy>
  <cp:revision>30</cp:revision>
  <dcterms:created xsi:type="dcterms:W3CDTF">2024-12-06T08:18:51Z</dcterms:created>
  <dcterms:modified xsi:type="dcterms:W3CDTF">2025-01-27T14:03:33Z</dcterms:modified>
</cp:coreProperties>
</file>