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 id="258" r:id="rId6"/>
    <p:sldId id="259" r:id="rId7"/>
    <p:sldId id="262" r:id="rId8"/>
    <p:sldId id="264" r:id="rId9"/>
    <p:sldId id="265" r:id="rId10"/>
    <p:sldId id="279" r:id="rId11"/>
    <p:sldId id="280" r:id="rId12"/>
    <p:sldId id="261" r:id="rId13"/>
    <p:sldId id="273" r:id="rId14"/>
    <p:sldId id="274" r:id="rId15"/>
    <p:sldId id="278" r:id="rId16"/>
    <p:sldId id="277" r:id="rId17"/>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AA5AB11-9078-9A3F-2FF2-EE9ECB131E40}" name="Mia Goodwin" initials="MG" userId="S::mia.goodwin@afpe.org.uk::23a2e229-8bf5-4fd2-bf8f-a34af7dfebec" providerId="AD"/>
  <p188:author id="{17CF5055-AFAB-0EE5-23EF-855BA57AB03F}" name="JONES, Steve" initials="" userId="S::Steve.JONES@EDUCATION.GOV.UK::5e38f0d5-e5ba-47fc-a3f2-b06fbf1ce149" providerId="AD"/>
  <p188:author id="{DDF4BD78-BC54-7935-E23B-438C9BB3C54C}" name="Catherine Fitzpatrick" initials="CF" userId="S::catherine.fitzpatrick@afpe.org.uk::009ee2c2-ddca-46be-89a0-be1c8cd7eccd" providerId="AD"/>
  <p188:author id="{6B0B599C-1F33-84DF-5D8D-EA3124611431}" name="ANDERSON, Iain" initials="IA" userId="S::Iain.ANDERSON@EDUCATION.GOV.UK::d487d1ff-f120-400e-bc78-ac8df640f259" providerId="AD"/>
  <p188:author id="{EB3C79A3-FB18-0667-9D2B-2CBE6B260281}" name="JONES, Steve" initials="JS" userId="S::steve.jones@education.gov.uk::5e38f0d5-e5ba-47fc-a3f2-b06fbf1ce149" providerId="AD"/>
  <p188:author id="{010890BE-D671-63F7-14B7-9FF335EA5181}" name="Jade Malone" initials="JM" userId="S::jade.malone@youthsporttrust.org::a399848f-1148-4ba2-8606-f07db012ff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ED"/>
    <a:srgbClr val="CDE4BD"/>
    <a:srgbClr val="EDEDE3"/>
    <a:srgbClr val="E7E7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9" dt="2026-09-24T08:53:18.133"/>
    <p1510:client id="{F02A8625-2BA7-49C4-A628-3A78709BE78B}" v="2" dt="2026-09-24T08:24:33.8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Iain" userId="S::iain.anderson@education.gov.uk::d487d1ff-f120-400e-bc78-ac8df640f259" providerId="AD" clId="Web-{00000000-0000-0000-0000-000000000000}"/>
    <pc:docChg chg="modSld">
      <pc:chgData name="ANDERSON, Iain" userId="S::iain.anderson@education.gov.uk::d487d1ff-f120-400e-bc78-ac8df640f259" providerId="AD" clId="Web-{00000000-0000-0000-0000-000000000000}" dt="2026-09-24T08:53:15.852" v="17" actId="20577"/>
      <pc:docMkLst>
        <pc:docMk/>
      </pc:docMkLst>
      <pc:sldChg chg="modSp">
        <pc:chgData name="ANDERSON, Iain" userId="S::iain.anderson@education.gov.uk::d487d1ff-f120-400e-bc78-ac8df640f259" providerId="AD" clId="Web-{00000000-0000-0000-0000-000000000000}" dt="2026-09-24T08:53:15.852" v="17" actId="20577"/>
        <pc:sldMkLst>
          <pc:docMk/>
          <pc:sldMk cId="3049483886" sldId="258"/>
        </pc:sldMkLst>
        <pc:spChg chg="mod">
          <ac:chgData name="ANDERSON, Iain" userId="S::iain.anderson@education.gov.uk::d487d1ff-f120-400e-bc78-ac8df640f259" providerId="AD" clId="Web-{00000000-0000-0000-0000-000000000000}" dt="2026-09-24T08:53:15.852" v="17" actId="20577"/>
          <ac:spMkLst>
            <pc:docMk/>
            <pc:sldMk cId="3049483886" sldId="258"/>
            <ac:spMk id="6" creationId="{E75BBE26-0E13-8E2A-5BAF-A450B00A85BD}"/>
          </ac:spMkLst>
        </pc:spChg>
      </pc:sldChg>
    </pc:docChg>
  </pc:docChgLst>
  <pc:docChgLst>
    <pc:chgData name="ANDERSON, Iain" userId="d487d1ff-f120-400e-bc78-ac8df640f259" providerId="ADAL" clId="{63FF263F-15B7-4968-8BD0-5F0AB36CF172}"/>
    <pc:docChg chg="modSld">
      <pc:chgData name="ANDERSON, Iain" userId="d487d1ff-f120-400e-bc78-ac8df640f259" providerId="ADAL" clId="{63FF263F-15B7-4968-8BD0-5F0AB36CF172}" dt="2026-09-24T08:24:48.513" v="9" actId="13926"/>
      <pc:docMkLst>
        <pc:docMk/>
      </pc:docMkLst>
      <pc:sldChg chg="modSp mod">
        <pc:chgData name="ANDERSON, Iain" userId="d487d1ff-f120-400e-bc78-ac8df640f259" providerId="ADAL" clId="{63FF263F-15B7-4968-8BD0-5F0AB36CF172}" dt="2026-09-24T08:24:48.513" v="9" actId="13926"/>
        <pc:sldMkLst>
          <pc:docMk/>
          <pc:sldMk cId="3049483886" sldId="258"/>
        </pc:sldMkLst>
        <pc:spChg chg="mod">
          <ac:chgData name="ANDERSON, Iain" userId="d487d1ff-f120-400e-bc78-ac8df640f259" providerId="ADAL" clId="{63FF263F-15B7-4968-8BD0-5F0AB36CF172}" dt="2026-09-24T08:24:48.513" v="9" actId="13926"/>
          <ac:spMkLst>
            <pc:docMk/>
            <pc:sldMk cId="3049483886" sldId="258"/>
            <ac:spMk id="6" creationId="{E75BBE26-0E13-8E2A-5BAF-A450B00A85B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0188584-4114-2146-872C-B3F5720A8DA5}"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0188584-4114-2146-872C-B3F5720A8DA5}"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0188584-4114-2146-872C-B3F5720A8DA5}"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E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9/24/2026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
        <p:nvSpPr>
          <p:cNvPr id="9" name="TextBox 8">
            <a:extLst>
              <a:ext uri="{FF2B5EF4-FFF2-40B4-BE49-F238E27FC236}">
                <a16:creationId xmlns:a16="http://schemas.microsoft.com/office/drawing/2014/main" id="{65FF8218-23DA-7D13-71B8-D5FFBF1E77DF}"/>
              </a:ext>
            </a:extLst>
          </p:cNvPr>
          <p:cNvSpPr txBox="1"/>
          <p:nvPr>
            <p:extLst>
              <p:ext uri="{1162E1C5-73C7-4A58-AE30-91384D911F3F}">
                <p184:classification xmlns:p184="http://schemas.microsoft.com/office/powerpoint/2018/4/main" val="hdr"/>
              </p:ext>
            </p:extLst>
          </p:nvPr>
        </p:nvSpPr>
        <p:spPr>
          <a:xfrm>
            <a:off x="2058162" y="63500"/>
            <a:ext cx="2032000" cy="167640"/>
          </a:xfrm>
          <a:prstGeom prst="rect">
            <a:avLst/>
          </a:prstGeom>
        </p:spPr>
        <p:txBody>
          <a:bodyPr horzOverflow="overflow" lIns="0" tIns="0" rIns="0" bIns="0">
            <a:spAutoFit/>
          </a:bodyPr>
          <a:lstStyle/>
          <a:p>
            <a:pPr algn="l"/>
            <a:r>
              <a:rPr lang="en-GB" sz="1100">
                <a:solidFill>
                  <a:srgbClr val="000000">
                    <a:alpha val="50000"/>
                  </a:srgbClr>
                </a:solidFill>
                <a:latin typeface="Aptos" panose="020B0004020202020204" pitchFamily="34" charset="0"/>
              </a:rPr>
              <a:t>OFFICIAL - FOR PUBLIC RELEASE</a:t>
            </a:r>
          </a:p>
        </p:txBody>
      </p:sp>
      <p:sp>
        <p:nvSpPr>
          <p:cNvPr id="10" name="TextBox 9">
            <a:extLst>
              <a:ext uri="{FF2B5EF4-FFF2-40B4-BE49-F238E27FC236}">
                <a16:creationId xmlns:a16="http://schemas.microsoft.com/office/drawing/2014/main" id="{3EFC1B30-8F43-27E5-1F3F-2177C06196C5}"/>
              </a:ext>
            </a:extLst>
          </p:cNvPr>
          <p:cNvSpPr txBox="1"/>
          <p:nvPr>
            <p:extLst>
              <p:ext uri="{1162E1C5-73C7-4A58-AE30-91384D911F3F}">
                <p184:classification xmlns:p184="http://schemas.microsoft.com/office/powerpoint/2018/4/main" val="ftr"/>
              </p:ext>
            </p:extLst>
          </p:nvPr>
        </p:nvSpPr>
        <p:spPr>
          <a:xfrm>
            <a:off x="2058162" y="4088448"/>
            <a:ext cx="2032000" cy="167640"/>
          </a:xfrm>
          <a:prstGeom prst="rect">
            <a:avLst/>
          </a:prstGeom>
        </p:spPr>
        <p:txBody>
          <a:bodyPr horzOverflow="overflow" lIns="0" tIns="0" rIns="0" bIns="0">
            <a:spAutoFit/>
          </a:bodyPr>
          <a:lstStyle/>
          <a:p>
            <a:pPr algn="l"/>
            <a:r>
              <a:rPr lang="en-GB" sz="1100">
                <a:solidFill>
                  <a:srgbClr val="000000">
                    <a:alpha val="50000"/>
                  </a:srgbClr>
                </a:solidFill>
                <a:latin typeface="Aptos" panose="020B0004020202020204" pitchFamily="34" charset="0"/>
              </a:rPr>
              <a:t>OFFICIAL - FOR PUBLIC RELEASE</a:t>
            </a:r>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conditions-of-grant-2026-to-2027" TargetMode="External"/><Relationship Id="rId2" Type="http://schemas.openxmlformats.org/officeDocument/2006/relationships/hyperlink" Target="https://www.gov.uk/government/publications/pe-and-sport-premium-for-primary-schools" TargetMode="Externa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hyperlink" Target="https://www.swimming.org/schools/" TargetMode="External"/><Relationship Id="rId4" Type="http://schemas.openxmlformats.org/officeDocument/2006/relationships/hyperlink" Target="https://education.activityalliance.org.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s://www.swimming.org/school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hyperlink" Target="https://www.swimming.org/schools/"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75000"/>
              </a:schemeClr>
            </a:gs>
            <a:gs pos="50000">
              <a:schemeClr val="bg1">
                <a:lumMod val="85000"/>
              </a:schemeClr>
            </a:gs>
            <a:gs pos="64000">
              <a:schemeClr val="bg1">
                <a:lumMod val="85000"/>
              </a:schemeClr>
            </a:gs>
            <a:gs pos="100000">
              <a:schemeClr val="bg2">
                <a:lumMod val="50000"/>
              </a:schemeClr>
            </a:gs>
          </a:gsLst>
          <a:lin ang="5400000" scaled="1"/>
        </a:gradFill>
        <a:effectLst/>
      </p:bgPr>
    </p:bg>
    <p:spTree>
      <p:nvGrpSpPr>
        <p:cNvPr id="1" name=""/>
        <p:cNvGrpSpPr/>
        <p:nvPr/>
      </p:nvGrpSpPr>
      <p:grpSpPr>
        <a:xfrm>
          <a:off x="0" y="0"/>
          <a:ext cx="0" cy="0"/>
          <a:chOff x="0" y="0"/>
          <a:chExt cx="0" cy="0"/>
        </a:xfrm>
      </p:grpSpPr>
      <p:sp>
        <p:nvSpPr>
          <p:cNvPr id="2" name="Freeform 2"/>
          <p:cNvSpPr/>
          <p:nvPr/>
        </p:nvSpPr>
        <p:spPr>
          <a:xfrm>
            <a:off x="211276" y="153366"/>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grpSp>
        <p:nvGrpSpPr>
          <p:cNvPr id="3" name="Group 3"/>
          <p:cNvGrpSpPr/>
          <p:nvPr/>
        </p:nvGrpSpPr>
        <p:grpSpPr>
          <a:xfrm rot="-10800000">
            <a:off x="3448192" y="787313"/>
            <a:ext cx="2703596" cy="2806573"/>
            <a:chOff x="0" y="0"/>
            <a:chExt cx="601779" cy="419100"/>
          </a:xfrm>
        </p:grpSpPr>
        <p:sp>
          <p:nvSpPr>
            <p:cNvPr id="4" name="Freeform 4"/>
            <p:cNvSpPr/>
            <p:nvPr/>
          </p:nvSpPr>
          <p:spPr>
            <a:xfrm>
              <a:off x="0" y="0"/>
              <a:ext cx="601779" cy="419100"/>
            </a:xfrm>
            <a:custGeom>
              <a:avLst/>
              <a:gdLst/>
              <a:ahLst/>
              <a:cxnLst/>
              <a:rect l="l" t="t" r="r" b="b"/>
              <a:pathLst>
                <a:path w="601779" h="419100">
                  <a:moveTo>
                    <a:pt x="17376" y="0"/>
                  </a:moveTo>
                  <a:lnTo>
                    <a:pt x="389925" y="0"/>
                  </a:lnTo>
                  <a:cubicBezTo>
                    <a:pt x="506848" y="0"/>
                    <a:pt x="601779" y="93819"/>
                    <a:pt x="601779" y="209550"/>
                  </a:cubicBezTo>
                  <a:cubicBezTo>
                    <a:pt x="601779" y="325281"/>
                    <a:pt x="506848" y="419100"/>
                    <a:pt x="389925" y="419100"/>
                  </a:cubicBezTo>
                  <a:lnTo>
                    <a:pt x="17376" y="419100"/>
                  </a:lnTo>
                  <a:cubicBezTo>
                    <a:pt x="12767" y="419100"/>
                    <a:pt x="8348" y="417269"/>
                    <a:pt x="5089" y="414011"/>
                  </a:cubicBezTo>
                  <a:cubicBezTo>
                    <a:pt x="1831" y="410752"/>
                    <a:pt x="0" y="406333"/>
                    <a:pt x="0" y="401724"/>
                  </a:cubicBezTo>
                  <a:lnTo>
                    <a:pt x="0" y="17376"/>
                  </a:lnTo>
                  <a:cubicBezTo>
                    <a:pt x="0" y="12767"/>
                    <a:pt x="1831" y="8348"/>
                    <a:pt x="5089" y="5089"/>
                  </a:cubicBezTo>
                  <a:cubicBezTo>
                    <a:pt x="8348" y="1831"/>
                    <a:pt x="12767" y="0"/>
                    <a:pt x="17376" y="0"/>
                  </a:cubicBezTo>
                  <a:close/>
                </a:path>
              </a:pathLst>
            </a:custGeom>
            <a:solidFill>
              <a:srgbClr val="FFFFFF"/>
            </a:solidFill>
          </p:spPr>
          <p:txBody>
            <a:bodyPr/>
            <a:lstStyle/>
            <a:p>
              <a:endParaRPr lang="en-GB" sz="602"/>
            </a:p>
          </p:txBody>
        </p:sp>
        <p:sp>
          <p:nvSpPr>
            <p:cNvPr id="5" name="TextBox 5"/>
            <p:cNvSpPr txBox="1"/>
            <p:nvPr/>
          </p:nvSpPr>
          <p:spPr>
            <a:xfrm>
              <a:off x="25400" y="-57150"/>
              <a:ext cx="373179" cy="476250"/>
            </a:xfrm>
            <a:prstGeom prst="rect">
              <a:avLst/>
            </a:prstGeom>
          </p:spPr>
          <p:txBody>
            <a:bodyPr lIns="16999" tIns="16999" rIns="16999" bIns="16999" rtlCol="0" anchor="ctr"/>
            <a:lstStyle/>
            <a:p>
              <a:pPr algn="ctr">
                <a:lnSpc>
                  <a:spcPts val="890"/>
                </a:lnSpc>
              </a:pPr>
              <a:endParaRPr sz="602"/>
            </a:p>
          </p:txBody>
        </p:sp>
      </p:grpSp>
      <p:sp>
        <p:nvSpPr>
          <p:cNvPr id="6" name="TextBox 6"/>
          <p:cNvSpPr txBox="1"/>
          <p:nvPr/>
        </p:nvSpPr>
        <p:spPr>
          <a:xfrm>
            <a:off x="4027863" y="2897910"/>
            <a:ext cx="1842767" cy="364459"/>
          </a:xfrm>
          <a:prstGeom prst="rect">
            <a:avLst/>
          </a:prstGeom>
        </p:spPr>
        <p:txBody>
          <a:bodyPr lIns="0" tIns="0" rIns="0" bIns="0" rtlCol="0" anchor="t">
            <a:spAutoFit/>
          </a:bodyPr>
          <a:lstStyle/>
          <a:p>
            <a:pPr algn="ctr">
              <a:lnSpc>
                <a:spcPts val="1446"/>
              </a:lnSpc>
            </a:pPr>
            <a:r>
              <a:rPr lang="en-US" sz="1722" b="1">
                <a:solidFill>
                  <a:srgbClr val="003764"/>
                </a:solidFill>
                <a:latin typeface="Helvetica Bold"/>
                <a:ea typeface="Helvetica Bold"/>
                <a:cs typeface="Helvetica Bold"/>
                <a:sym typeface="Helvetica Bold"/>
              </a:rPr>
              <a:t>2026/27 academic year</a:t>
            </a:r>
          </a:p>
        </p:txBody>
      </p:sp>
      <p:sp>
        <p:nvSpPr>
          <p:cNvPr id="7" name="AutoShape 7"/>
          <p:cNvSpPr/>
          <p:nvPr/>
        </p:nvSpPr>
        <p:spPr>
          <a:xfrm flipV="1">
            <a:off x="4027862" y="2777995"/>
            <a:ext cx="1842767" cy="8204"/>
          </a:xfrm>
          <a:prstGeom prst="line">
            <a:avLst/>
          </a:prstGeom>
          <a:ln w="47625" cap="flat">
            <a:solidFill>
              <a:srgbClr val="003764"/>
            </a:solidFill>
            <a:prstDash val="solid"/>
            <a:headEnd type="none" w="sm" len="sm"/>
            <a:tailEnd type="none" w="sm" len="sm"/>
          </a:ln>
        </p:spPr>
        <p:txBody>
          <a:bodyPr/>
          <a:lstStyle/>
          <a:p>
            <a:endParaRPr lang="en-GB" sz="602"/>
          </a:p>
        </p:txBody>
      </p:sp>
      <p:sp>
        <p:nvSpPr>
          <p:cNvPr id="8" name="Freeform 8"/>
          <p:cNvSpPr/>
          <p:nvPr/>
        </p:nvSpPr>
        <p:spPr>
          <a:xfrm>
            <a:off x="0" y="1919335"/>
            <a:ext cx="2625505" cy="2385868"/>
          </a:xfrm>
          <a:custGeom>
            <a:avLst/>
            <a:gdLst/>
            <a:ahLst/>
            <a:cxnLst/>
            <a:rect l="l" t="t" r="r" b="b"/>
            <a:pathLst>
              <a:path w="5411360" h="4572599">
                <a:moveTo>
                  <a:pt x="0" y="0"/>
                </a:moveTo>
                <a:lnTo>
                  <a:pt x="5411360" y="0"/>
                </a:lnTo>
                <a:lnTo>
                  <a:pt x="5411360" y="4572599"/>
                </a:lnTo>
                <a:lnTo>
                  <a:pt x="0" y="457259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grpSp>
        <p:nvGrpSpPr>
          <p:cNvPr id="9" name="Group 9"/>
          <p:cNvGrpSpPr/>
          <p:nvPr/>
        </p:nvGrpSpPr>
        <p:grpSpPr>
          <a:xfrm>
            <a:off x="211276" y="787316"/>
            <a:ext cx="2230958" cy="226403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136" r="-25136"/>
              </a:stretch>
            </a:blipFill>
            <a:ln w="38100" cap="sq">
              <a:solidFill>
                <a:srgbClr val="FFFFFF"/>
              </a:solidFill>
              <a:prstDash val="solid"/>
              <a:miter/>
            </a:ln>
          </p:spPr>
          <p:txBody>
            <a:bodyPr/>
            <a:lstStyle/>
            <a:p>
              <a:endParaRPr lang="en-GB" sz="602"/>
            </a:p>
          </p:txBody>
        </p:sp>
      </p:grpSp>
      <p:grpSp>
        <p:nvGrpSpPr>
          <p:cNvPr id="11" name="Group 11"/>
          <p:cNvGrpSpPr/>
          <p:nvPr/>
        </p:nvGrpSpPr>
        <p:grpSpPr>
          <a:xfrm>
            <a:off x="1279701" y="1536611"/>
            <a:ext cx="2051541" cy="208196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b="-50273"/>
              </a:stretch>
            </a:blipFill>
            <a:ln w="38100" cap="sq">
              <a:solidFill>
                <a:srgbClr val="FFFFFF"/>
              </a:solidFill>
              <a:prstDash val="solid"/>
              <a:miter/>
            </a:ln>
          </p:spPr>
          <p:txBody>
            <a:bodyPr/>
            <a:lstStyle/>
            <a:p>
              <a:endParaRPr lang="en-GB" sz="602"/>
            </a:p>
          </p:txBody>
        </p:sp>
      </p:grpSp>
      <p:grpSp>
        <p:nvGrpSpPr>
          <p:cNvPr id="13" name="Group 13"/>
          <p:cNvGrpSpPr/>
          <p:nvPr/>
        </p:nvGrpSpPr>
        <p:grpSpPr>
          <a:xfrm>
            <a:off x="273740" y="2270821"/>
            <a:ext cx="1822771" cy="184979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15467" t="-164160" r="-269837" b="-9536"/>
              </a:stretch>
            </a:blipFill>
            <a:ln w="38100" cap="sq">
              <a:solidFill>
                <a:srgbClr val="FFFFFF"/>
              </a:solidFill>
              <a:prstDash val="solid"/>
              <a:miter/>
            </a:ln>
          </p:spPr>
          <p:txBody>
            <a:bodyPr/>
            <a:lstStyle/>
            <a:p>
              <a:endParaRPr lang="en-GB" sz="602"/>
            </a:p>
          </p:txBody>
        </p:sp>
      </p:grpSp>
      <p:sp>
        <p:nvSpPr>
          <p:cNvPr id="15" name="TextBox 15"/>
          <p:cNvSpPr txBox="1"/>
          <p:nvPr/>
        </p:nvSpPr>
        <p:spPr>
          <a:xfrm>
            <a:off x="4027863" y="1379060"/>
            <a:ext cx="1842767" cy="980333"/>
          </a:xfrm>
          <a:prstGeom prst="rect">
            <a:avLst/>
          </a:prstGeom>
        </p:spPr>
        <p:txBody>
          <a:bodyPr lIns="0" tIns="0" rIns="0" bIns="0" rtlCol="0" anchor="t">
            <a:spAutoFit/>
          </a:bodyPr>
          <a:lstStyle/>
          <a:p>
            <a:pPr>
              <a:lnSpc>
                <a:spcPts val="1916"/>
              </a:lnSpc>
            </a:pPr>
            <a:r>
              <a:rPr lang="en-US" sz="2281" b="1">
                <a:solidFill>
                  <a:srgbClr val="000000"/>
                </a:solidFill>
                <a:latin typeface="Helvetica Bold"/>
                <a:ea typeface="Helvetica Bold"/>
                <a:cs typeface="Helvetica Bold"/>
                <a:sym typeface="Helvetica Bold"/>
              </a:rPr>
              <a:t>PE and Sport Premium transition toolkit</a:t>
            </a:r>
          </a:p>
        </p:txBody>
      </p:sp>
      <p:sp>
        <p:nvSpPr>
          <p:cNvPr id="16" name="TextBox 16"/>
          <p:cNvSpPr txBox="1"/>
          <p:nvPr/>
        </p:nvSpPr>
        <p:spPr>
          <a:xfrm>
            <a:off x="4027863" y="2396366"/>
            <a:ext cx="1842767" cy="243656"/>
          </a:xfrm>
          <a:prstGeom prst="rect">
            <a:avLst/>
          </a:prstGeom>
        </p:spPr>
        <p:txBody>
          <a:bodyPr lIns="0" tIns="0" rIns="0" bIns="0" rtlCol="0" anchor="t">
            <a:spAutoFit/>
          </a:bodyPr>
          <a:lstStyle/>
          <a:p>
            <a:pPr>
              <a:lnSpc>
                <a:spcPts val="1859"/>
              </a:lnSpc>
            </a:pPr>
            <a:r>
              <a:rPr lang="en-US" sz="1937">
                <a:solidFill>
                  <a:srgbClr val="000000"/>
                </a:solidFill>
                <a:latin typeface="Helvetica"/>
                <a:ea typeface="Helvetica"/>
                <a:cs typeface="Helvetica"/>
                <a:sym typeface="Helvetica"/>
              </a:rPr>
              <a:t>Monitoring form</a:t>
            </a:r>
          </a:p>
        </p:txBody>
      </p:sp>
      <p:sp>
        <p:nvSpPr>
          <p:cNvPr id="18" name="TextBox 6">
            <a:extLst>
              <a:ext uri="{FF2B5EF4-FFF2-40B4-BE49-F238E27FC236}">
                <a16:creationId xmlns:a16="http://schemas.microsoft.com/office/drawing/2014/main" id="{8F675836-407F-F980-9E37-0D7AB5B52955}"/>
              </a:ext>
            </a:extLst>
          </p:cNvPr>
          <p:cNvSpPr txBox="1"/>
          <p:nvPr/>
        </p:nvSpPr>
        <p:spPr>
          <a:xfrm>
            <a:off x="4027863" y="1069521"/>
            <a:ext cx="1842767" cy="184922"/>
          </a:xfrm>
          <a:prstGeom prst="rect">
            <a:avLst/>
          </a:prstGeom>
        </p:spPr>
        <p:txBody>
          <a:bodyPr lIns="0" tIns="0" rIns="0" bIns="0" rtlCol="0" anchor="t">
            <a:spAutoFit/>
          </a:bodyPr>
          <a:lstStyle/>
          <a:p>
            <a:pPr>
              <a:lnSpc>
                <a:spcPts val="1446"/>
              </a:lnSpc>
            </a:pPr>
            <a:r>
              <a:rPr lang="en-US" sz="1722" b="1">
                <a:solidFill>
                  <a:srgbClr val="003764"/>
                </a:solidFill>
                <a:latin typeface="Helvetica Bold"/>
                <a:ea typeface="Helvetica Bold"/>
                <a:cs typeface="Helvetica Bold"/>
                <a:sym typeface="Helvetica Bold"/>
              </a:rPr>
              <a:t>Part A</a:t>
            </a:r>
          </a:p>
        </p:txBody>
      </p:sp>
      <p:sp>
        <p:nvSpPr>
          <p:cNvPr id="19" name="AutoShape 7">
            <a:extLst>
              <a:ext uri="{FF2B5EF4-FFF2-40B4-BE49-F238E27FC236}">
                <a16:creationId xmlns:a16="http://schemas.microsoft.com/office/drawing/2014/main" id="{4755B800-4DED-4A9D-1D19-777EFE6590F4}"/>
              </a:ext>
            </a:extLst>
          </p:cNvPr>
          <p:cNvSpPr/>
          <p:nvPr/>
        </p:nvSpPr>
        <p:spPr>
          <a:xfrm flipV="1">
            <a:off x="4027862" y="3334112"/>
            <a:ext cx="1842767" cy="8204"/>
          </a:xfrm>
          <a:prstGeom prst="line">
            <a:avLst/>
          </a:prstGeom>
          <a:ln w="47625" cap="flat">
            <a:solidFill>
              <a:srgbClr val="003764"/>
            </a:solidFill>
            <a:prstDash val="solid"/>
            <a:headEnd type="none" w="sm" len="sm"/>
            <a:tailEnd type="none" w="sm" len="sm"/>
          </a:ln>
        </p:spPr>
        <p:txBody>
          <a:bodyPr/>
          <a:lstStyle/>
          <a:p>
            <a:endParaRPr lang="en-GB" sz="602"/>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4AD989-60DA-E3F8-4931-F4AB2DA34FC1}"/>
              </a:ext>
            </a:extLst>
          </p:cNvPr>
          <p:cNvSpPr txBox="1"/>
          <p:nvPr/>
        </p:nvSpPr>
        <p:spPr>
          <a:xfrm>
            <a:off x="681159" y="192004"/>
            <a:ext cx="4661246" cy="523220"/>
          </a:xfrm>
          <a:prstGeom prst="rect">
            <a:avLst/>
          </a:prstGeom>
          <a:noFill/>
        </p:spPr>
        <p:txBody>
          <a:bodyPr wrap="square" rtlCol="0">
            <a:spAutoFit/>
          </a:bodyPr>
          <a:lstStyle/>
          <a:p>
            <a:pPr algn="ctr"/>
            <a:r>
              <a:rPr lang="en-US" sz="1400" b="1">
                <a:solidFill>
                  <a:schemeClr val="accent1">
                    <a:lumMod val="75000"/>
                  </a:schemeClr>
                </a:solidFill>
                <a:latin typeface="Arial" panose="020B0604020202020204" pitchFamily="34" charset="0"/>
                <a:cs typeface="Arial" panose="020B0604020202020204" pitchFamily="34" charset="0"/>
              </a:rPr>
              <a:t>Part A PE and sport premium transition toolkit </a:t>
            </a:r>
          </a:p>
          <a:p>
            <a:pPr algn="ctr"/>
            <a:r>
              <a:rPr lang="en-US" sz="1400" b="1">
                <a:solidFill>
                  <a:schemeClr val="accent1">
                    <a:lumMod val="75000"/>
                  </a:schemeClr>
                </a:solidFill>
                <a:latin typeface="Arial" panose="020B0604020202020204" pitchFamily="34" charset="0"/>
                <a:cs typeface="Arial" panose="020B0604020202020204" pitchFamily="34" charset="0"/>
              </a:rPr>
              <a:t>Monitoring form</a:t>
            </a:r>
            <a:r>
              <a:rPr lang="en-GB" sz="1400" b="1">
                <a:solidFill>
                  <a:schemeClr val="accent1">
                    <a:lumMod val="75000"/>
                  </a:schemeClr>
                </a:solidFill>
                <a:latin typeface="Arial" panose="020B0604020202020204" pitchFamily="34" charset="0"/>
                <a:cs typeface="Arial" panose="020B0604020202020204" pitchFamily="34" charset="0"/>
              </a:rPr>
              <a:t> </a:t>
            </a:r>
            <a:endParaRPr lang="en-US" sz="1400" b="1">
              <a:solidFill>
                <a:schemeClr val="accent1">
                  <a:lumMod val="75000"/>
                </a:schemeClr>
              </a:solidFill>
              <a:latin typeface="Arial" panose="020B0604020202020204" pitchFamily="34" charset="0"/>
              <a:cs typeface="Arial" panose="020B060402020202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80209" y="697756"/>
            <a:ext cx="5986483" cy="3604364"/>
          </a:xfrm>
          <a:prstGeom prst="rect">
            <a:avLst/>
          </a:prstGeom>
          <a:solidFill>
            <a:srgbClr val="F3F3ED"/>
          </a:solidFill>
          <a:ln w="9525">
            <a:solidFill>
              <a:srgbClr val="F3F3ED"/>
            </a:solidFill>
            <a:miter lim="800000"/>
            <a:headEnd/>
            <a:tailEnd/>
          </a:ln>
        </p:spPr>
        <p:txBody>
          <a:bodyPr rot="0" vert="horz" wrap="square" lIns="91440" tIns="45720" rIns="91440" bIns="45720" anchor="t" anchorCtr="0">
            <a:noAutofit/>
          </a:bodyPr>
          <a:lstStyle/>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It is intended that this monitoring form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The template is a working document that you can amend and up during the year.</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Before you decide how you are going to use the funding for this academic year you should reflect and evaluate the impact of your use of your PE and sport premium funding in 2026/27.</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should use your evaluation of last year’s funding to help you decide what to do this academic year, how you will do it, and what impact you expect it to have.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All spending of the funding must conform with the terms outlined in the conditions of grant </a:t>
            </a:r>
          </a:p>
          <a:p>
            <a:pPr marL="171450" marR="419100" indent="-171450" algn="just">
              <a:lnSpc>
                <a:spcPct val="124000"/>
              </a:lnSpc>
              <a:buFont typeface="Arial" panose="020B0604020202020204" pitchFamily="34" charset="0"/>
              <a:buChar char="•"/>
            </a:pPr>
            <a:r>
              <a:rPr lang="en-GB" sz="800">
                <a:effectLst/>
                <a:latin typeface="Arial"/>
                <a:ea typeface="Calibri"/>
                <a:cs typeface="Arial"/>
              </a:rPr>
              <a:t>The summative digital expenditure reporting form includes swimming and water safety information. PE and sport premium funding can be used to provide top-up lessons following the completion of core-swimming lessons                                                                                                                                                                                                                                                                                                                                                                                                                                                                                                                                                                                                                                                           where necessary, to ensure pupils meet national curriculum swimming requirements</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To ensure funding is used effectively and based on your school’s needs; guidance and examples of best practice across schools can be found here.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must use the funding to make additional and sustainable improvements to the PE and sport in your school. </a:t>
            </a:r>
          </a:p>
          <a:p>
            <a:pPr marL="171450" marR="419100" lvl="0" indent="-171450" algn="just">
              <a:lnSpc>
                <a:spcPct val="124000"/>
              </a:lnSpc>
              <a:buFont typeface="Arial" panose="020B0604020202020204" pitchFamily="34" charset="0"/>
              <a:buChar char="•"/>
            </a:pPr>
            <a:r>
              <a:rPr lang="en-GB" sz="800">
                <a:effectLst/>
                <a:latin typeface="Arial" panose="020B0604020202020204" pitchFamily="34" charset="0"/>
                <a:ea typeface="Calibri" panose="020F0502020204030204" pitchFamily="34" charset="0"/>
                <a:cs typeface="Arial" panose="020B0604020202020204" pitchFamily="34" charset="0"/>
              </a:rPr>
              <a:t>You must develop and add to the PESSPA activities that your school already offers.</a:t>
            </a:r>
          </a:p>
          <a:p>
            <a:pPr marL="73025" marR="312420">
              <a:lnSpc>
                <a:spcPct val="124000"/>
              </a:lnSpc>
              <a:spcBef>
                <a:spcPts val="5"/>
              </a:spcBef>
              <a:buNone/>
            </a:pPr>
            <a:endParaRPr lang="en-US" sz="800" b="1">
              <a:effectLst/>
              <a:latin typeface="Arial" panose="020B0604020202020204" pitchFamily="34" charset="0"/>
              <a:ea typeface="Calibri" panose="020F0502020204030204" pitchFamily="34" charset="0"/>
              <a:cs typeface="Arial" panose="020B0604020202020204" pitchFamily="34" charset="0"/>
            </a:endParaRPr>
          </a:p>
          <a:p>
            <a:pPr marL="73025" marR="312420">
              <a:lnSpc>
                <a:spcPct val="124000"/>
              </a:lnSpc>
              <a:spcBef>
                <a:spcPts val="5"/>
              </a:spcBef>
              <a:buNone/>
            </a:pPr>
            <a:r>
              <a:rPr lang="en-US" sz="800" b="1">
                <a:effectLst/>
                <a:latin typeface="Arial" panose="020B0604020202020204" pitchFamily="34" charset="0"/>
                <a:ea typeface="Calibri" panose="020F0502020204030204" pitchFamily="34" charset="0"/>
                <a:cs typeface="Arial" panose="020B0604020202020204" pitchFamily="34" charset="0"/>
              </a:rPr>
              <a:t>Useful Links:</a:t>
            </a:r>
            <a:endParaRPr lang="en-GB" sz="800" b="1">
              <a:latin typeface="Arial" panose="020B0604020202020204" pitchFamily="34" charset="0"/>
              <a:ea typeface="Calibri" panose="020F0502020204030204" pitchFamily="34" charset="0"/>
              <a:cs typeface="Arial" panose="020B0604020202020204" pitchFamily="34" charset="0"/>
            </a:endParaRPr>
          </a:p>
          <a:p>
            <a:pPr marL="244475" marR="312420" indent="-171450">
              <a:lnSpc>
                <a:spcPct val="124000"/>
              </a:lnSpc>
              <a:spcBef>
                <a:spcPts val="5"/>
              </a:spcBef>
              <a:buFont typeface="Arial" panose="020B0604020202020204" pitchFamily="34" charset="0"/>
              <a:buChar char="•"/>
            </a:pPr>
            <a:r>
              <a:rPr lang="en-GB" sz="800">
                <a:latin typeface="Arial" panose="020B0604020202020204" pitchFamily="34" charset="0"/>
                <a:cs typeface="Arial" panose="020B0604020202020204" pitchFamily="34" charset="0"/>
                <a:hlinkClick r:id="rId2"/>
              </a:rPr>
              <a:t>PE and sport premium for primary schools - GOV.UK</a:t>
            </a:r>
            <a:endParaRPr lang="en-GB" sz="800">
              <a:latin typeface="Arial" panose="020B0604020202020204" pitchFamily="34" charset="0"/>
              <a:cs typeface="Arial" panose="020B0604020202020204" pitchFamily="34" charset="0"/>
            </a:endParaRPr>
          </a:p>
          <a:p>
            <a:pPr marL="244475" marR="312420" indent="-171450">
              <a:lnSpc>
                <a:spcPct val="100000"/>
              </a:lnSpc>
              <a:spcBef>
                <a:spcPts val="5"/>
              </a:spcBef>
              <a:buFont typeface="Arial" panose="020B0604020202020204" pitchFamily="34" charset="0"/>
              <a:buChar char="•"/>
            </a:pPr>
            <a:r>
              <a:rPr lang="en-GB" sz="800" u="sng">
                <a:latin typeface="Arial" panose="020B0604020202020204" pitchFamily="34" charset="0"/>
                <a:cs typeface="Arial" panose="020B0604020202020204" pitchFamily="34" charset="0"/>
                <a:hlinkClick r:id="rId3"/>
              </a:rPr>
              <a:t>PE and sport premium: conditions of grant 2026 to 2027 - GOV.UK</a:t>
            </a:r>
            <a:endParaRPr lang="en-GB" sz="800" u="sng">
              <a:latin typeface="Arial" panose="020B0604020202020204" pitchFamily="34" charset="0"/>
              <a:cs typeface="Arial" panose="020B0604020202020204" pitchFamily="34" charset="0"/>
            </a:endParaRPr>
          </a:p>
          <a:p>
            <a:pPr marL="244475" marR="312420" indent="-171450">
              <a:lnSpc>
                <a:spcPct val="100000"/>
              </a:lnSpc>
              <a:spcBef>
                <a:spcPts val="5"/>
              </a:spcBef>
              <a:buFont typeface="Arial" panose="020B0604020202020204" pitchFamily="34" charset="0"/>
              <a:buChar char="•"/>
            </a:pPr>
            <a:r>
              <a:rPr lang="en-GB" sz="800">
                <a:latin typeface="Arial" panose="020B0604020202020204" pitchFamily="34" charset="0"/>
                <a:cs typeface="Arial" panose="020B0604020202020204" pitchFamily="34" charset="0"/>
              </a:rPr>
              <a:t>The grant also supports the </a:t>
            </a:r>
            <a:r>
              <a:rPr lang="en-GB" sz="800">
                <a:latin typeface="Arial" panose="020B0604020202020204" pitchFamily="34" charset="0"/>
                <a:cs typeface="Arial" panose="020B0604020202020204" pitchFamily="34" charset="0"/>
                <a:hlinkClick r:id="rId4"/>
              </a:rPr>
              <a:t>Inclusion 2024 Inclusive PE hub</a:t>
            </a:r>
            <a:r>
              <a:rPr lang="en-GB" sz="800">
                <a:latin typeface="Arial" panose="020B0604020202020204" pitchFamily="34" charset="0"/>
                <a:cs typeface="Arial" panose="020B0604020202020204" pitchFamily="34" charset="0"/>
              </a:rPr>
              <a:t> an online platform of resources to help schools make PE and sport more inclusive.</a:t>
            </a:r>
          </a:p>
          <a:p>
            <a:pPr marL="244475" marR="312420" indent="-171450">
              <a:lnSpc>
                <a:spcPct val="124000"/>
              </a:lnSpc>
              <a:spcBef>
                <a:spcPts val="5"/>
              </a:spcBef>
              <a:buFont typeface="Arial" panose="020B0604020202020204" pitchFamily="34" charset="0"/>
              <a:buChar char="•"/>
            </a:pPr>
            <a:r>
              <a:rPr lang="en-GB" sz="800">
                <a:solidFill>
                  <a:sysClr val="windowText" lastClr="000000"/>
                </a:solidFill>
                <a:latin typeface="Arial" panose="020B0604020202020204" pitchFamily="34" charset="0"/>
                <a:ea typeface="Calibri" panose="020F0502020204030204" pitchFamily="34" charset="0"/>
                <a:cs typeface="Arial" panose="020B0604020202020204" pitchFamily="34" charset="0"/>
                <a:hlinkClick r:id="rId5"/>
              </a:rPr>
              <a:t>Swimming and Water Safety</a:t>
            </a:r>
            <a:endParaRPr lang="en-GB" sz="800">
              <a:solidFill>
                <a:sysClr val="windowText" lastClr="000000"/>
              </a:solidFill>
              <a:latin typeface="Arial" panose="020B0604020202020204" pitchFamily="34" charset="0"/>
              <a:ea typeface="Calibri" panose="020F0502020204030204" pitchFamily="34" charset="0"/>
              <a:cs typeface="Arial" panose="020B0604020202020204" pitchFamily="34" charset="0"/>
            </a:endParaRPr>
          </a:p>
        </p:txBody>
      </p:sp>
      <p:sp>
        <p:nvSpPr>
          <p:cNvPr id="5" name="Freeform 2">
            <a:extLst>
              <a:ext uri="{FF2B5EF4-FFF2-40B4-BE49-F238E27FC236}">
                <a16:creationId xmlns:a16="http://schemas.microsoft.com/office/drawing/2014/main" id="{A39A5CE4-07BD-22FC-BF7C-173774FCC3F1}"/>
              </a:ext>
            </a:extLst>
          </p:cNvPr>
          <p:cNvSpPr/>
          <p:nvPr/>
        </p:nvSpPr>
        <p:spPr>
          <a:xfrm>
            <a:off x="152672" y="176695"/>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602"/>
          </a:p>
        </p:txBody>
      </p:sp>
      <p:sp>
        <p:nvSpPr>
          <p:cNvPr id="4" name="Freeform 2">
            <a:extLst>
              <a:ext uri="{FF2B5EF4-FFF2-40B4-BE49-F238E27FC236}">
                <a16:creationId xmlns:a16="http://schemas.microsoft.com/office/drawing/2014/main" id="{5CC45D1B-15F7-1F3D-0BD9-2315BAA9E64F}"/>
              </a:ext>
            </a:extLst>
          </p:cNvPr>
          <p:cNvSpPr/>
          <p:nvPr/>
        </p:nvSpPr>
        <p:spPr>
          <a:xfrm>
            <a:off x="5342405" y="130595"/>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602"/>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1D9F60F-F13B-1086-50C1-85D73CC0740F}"/>
              </a:ext>
            </a:extLst>
          </p:cNvPr>
          <p:cNvSpPr txBox="1"/>
          <p:nvPr/>
        </p:nvSpPr>
        <p:spPr>
          <a:xfrm>
            <a:off x="55683" y="548951"/>
            <a:ext cx="5967046" cy="891911"/>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You do not need to complete every box. Just record the information that is key to your school's priorities and areas of focus.</a:t>
            </a:r>
          </a:p>
          <a:p>
            <a:pPr>
              <a:lnSpc>
                <a:spcPct val="124000"/>
              </a:lnSpc>
            </a:pPr>
            <a:r>
              <a:rPr lang="en-US" sz="850" b="1" i="1">
                <a:latin typeface="Arial" panose="020B0604020202020204" pitchFamily="34" charset="0"/>
                <a:cs typeface="Arial" panose="020B0604020202020204" pitchFamily="34" charset="0"/>
              </a:rPr>
              <a:t>Remember</a:t>
            </a:r>
            <a:r>
              <a:rPr lang="en-US" sz="850" i="1">
                <a:latin typeface="Arial" panose="020B0604020202020204" pitchFamily="34" charset="0"/>
                <a:cs typeface="Arial" panose="020B0604020202020204" pitchFamily="34" charset="0"/>
              </a:rPr>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1329688636"/>
              </p:ext>
            </p:extLst>
          </p:nvPr>
        </p:nvGraphicFramePr>
        <p:xfrm>
          <a:off x="146536" y="1440862"/>
          <a:ext cx="5876193" cy="2624471"/>
        </p:xfrm>
        <a:graphic>
          <a:graphicData uri="http://schemas.openxmlformats.org/drawingml/2006/table">
            <a:tbl>
              <a:tblPr firstRow="1" bandRow="1">
                <a:tableStyleId>{5C22544A-7EE6-4342-B048-85BDC9FD1C3A}</a:tableStyleId>
              </a:tblPr>
              <a:tblGrid>
                <a:gridCol w="1416956">
                  <a:extLst>
                    <a:ext uri="{9D8B030D-6E8A-4147-A177-3AD203B41FA5}">
                      <a16:colId xmlns:a16="http://schemas.microsoft.com/office/drawing/2014/main" val="1397519339"/>
                    </a:ext>
                  </a:extLst>
                </a:gridCol>
                <a:gridCol w="2083756">
                  <a:extLst>
                    <a:ext uri="{9D8B030D-6E8A-4147-A177-3AD203B41FA5}">
                      <a16:colId xmlns:a16="http://schemas.microsoft.com/office/drawing/2014/main" val="279180329"/>
                    </a:ext>
                  </a:extLst>
                </a:gridCol>
                <a:gridCol w="2375481">
                  <a:extLst>
                    <a:ext uri="{9D8B030D-6E8A-4147-A177-3AD203B41FA5}">
                      <a16:colId xmlns:a16="http://schemas.microsoft.com/office/drawing/2014/main" val="1532179531"/>
                    </a:ext>
                  </a:extLst>
                </a:gridCol>
              </a:tblGrid>
              <a:tr h="21655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hlinkClick r:id="rId2"/>
                        </a:rPr>
                        <a:t>Swimming and Water Safety</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7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70017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1. </a:t>
                      </a:r>
                      <a:r>
                        <a:rPr lang="en-US" sz="700">
                          <a:effectLst/>
                          <a:latin typeface="Arial" panose="020B0604020202020204" pitchFamily="34" charset="0"/>
                          <a:cs typeface="Arial" panose="020B0604020202020204" pitchFamily="34" charset="0"/>
                        </a:rPr>
                        <a:t>Swim competently, confidently and proficiently over a distance of at least 25 metres</a:t>
                      </a:r>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accent1">
                              <a:lumMod val="75000"/>
                            </a:schemeClr>
                          </a:solidFill>
                          <a:latin typeface="Arial" panose="020B0604020202020204" pitchFamily="34" charset="0"/>
                          <a:cs typeface="Arial" panose="020B0604020202020204" pitchFamily="34" charset="0"/>
                        </a:rPr>
                        <a:t>90% of pupils in year 6 can swim 25 metres. </a:t>
                      </a:r>
                    </a:p>
                    <a:p>
                      <a:pPr marL="171450" indent="-171450">
                        <a:buFont typeface="Arial" panose="020B0604020202020204" pitchFamily="34" charset="0"/>
                        <a:buChar char="•"/>
                      </a:pPr>
                      <a:endParaRPr lang="en-US" sz="7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We are aiming for this to be 100%, so </a:t>
                      </a:r>
                      <a:r>
                        <a:rPr lang="en-GB" sz="700" kern="1200">
                          <a:solidFill>
                            <a:schemeClr val="dk1"/>
                          </a:solidFill>
                          <a:latin typeface="Arial" panose="020B0604020202020204" pitchFamily="34" charset="0"/>
                          <a:ea typeface="+mn-ea"/>
                          <a:cs typeface="Arial" panose="020B0604020202020204" pitchFamily="34" charset="0"/>
                        </a:rPr>
                        <a:t>targeted sessions for those pupils not meeting expectations. </a:t>
                      </a:r>
                      <a:endParaRPr lang="en-US" sz="700" kern="120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8022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2. </a:t>
                      </a:r>
                      <a:r>
                        <a:rPr lang="en-US" sz="700">
                          <a:effectLst/>
                          <a:latin typeface="Arial" panose="020B0604020202020204" pitchFamily="34" charset="0"/>
                          <a:cs typeface="Arial" panose="020B0604020202020204" pitchFamily="34" charset="0"/>
                        </a:rPr>
                        <a:t>Use a range of strokes effectively (for example, front crawl, backstroke and breaststroke)</a:t>
                      </a:r>
                      <a:endParaRPr lang="en-GB" sz="700">
                        <a:effectLst/>
                        <a:latin typeface="Arial" panose="020B0604020202020204" pitchFamily="34" charset="0"/>
                        <a:ea typeface="Calibri" panose="020F050202020403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accent1">
                              <a:lumMod val="75000"/>
                            </a:schemeClr>
                          </a:solidFill>
                          <a:latin typeface="Arial" panose="020B0604020202020204" pitchFamily="34" charset="0"/>
                          <a:cs typeface="Arial" panose="020B0604020202020204" pitchFamily="34" charset="0"/>
                        </a:rPr>
                        <a:t>75% of pupils in year 6 can use a range of strokes effectively. </a:t>
                      </a:r>
                    </a:p>
                    <a:p>
                      <a:pPr marL="171450" indent="-171450">
                        <a:buFont typeface="Arial" panose="020B0604020202020204" pitchFamily="34" charset="0"/>
                        <a:buChar char="•"/>
                      </a:pPr>
                      <a:endParaRPr lang="en-US" sz="7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We are aiming for this to be 100%, so </a:t>
                      </a:r>
                      <a:r>
                        <a:rPr lang="en-GB" sz="700" kern="1200">
                          <a:solidFill>
                            <a:schemeClr val="dk1"/>
                          </a:solidFill>
                          <a:latin typeface="Arial" panose="020B0604020202020204" pitchFamily="34" charset="0"/>
                          <a:ea typeface="+mn-ea"/>
                          <a:cs typeface="Arial" panose="020B0604020202020204" pitchFamily="34" charset="0"/>
                        </a:rPr>
                        <a:t>targeted sessions for those pupils not meeting expectations. </a:t>
                      </a:r>
                      <a:endParaRPr lang="en-US" sz="700" kern="120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80228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cs typeface="Arial" panose="020B0604020202020204" pitchFamily="34" charset="0"/>
                        </a:rPr>
                        <a:t>3. </a:t>
                      </a:r>
                      <a:r>
                        <a:rPr lang="en-US" sz="700">
                          <a:effectLst/>
                          <a:latin typeface="Arial" panose="020B0604020202020204" pitchFamily="34" charset="0"/>
                          <a:cs typeface="Arial" panose="020B0604020202020204" pitchFamily="34" charset="0"/>
                        </a:rPr>
                        <a:t>Perform safe self-rescue in different water-based situations</a:t>
                      </a:r>
                      <a:endParaRPr lang="en-GB" sz="700">
                        <a:effectLst/>
                        <a:latin typeface="Arial" panose="020B0604020202020204" pitchFamily="34" charset="0"/>
                        <a:ea typeface="Calibri" panose="020F050202020403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p>
                      <a:endParaRPr lang="en-US" sz="7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latin typeface="Arial" panose="020B0604020202020204" pitchFamily="34" charset="0"/>
                          <a:cs typeface="Arial" panose="020B0604020202020204" pitchFamily="34" charset="0"/>
                        </a:rPr>
                        <a:t>90% of pupils in year 6 can perform safe self-rescue. </a:t>
                      </a:r>
                    </a:p>
                    <a:p>
                      <a:pPr marL="171450" indent="-171450">
                        <a:buFont typeface="Arial" panose="020B0604020202020204" pitchFamily="34" charset="0"/>
                        <a:buChar char="•"/>
                      </a:pPr>
                      <a:endParaRPr lang="en-US" sz="70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We are aiming for this to be 100%, so </a:t>
                      </a:r>
                      <a:r>
                        <a:rPr lang="en-GB" sz="700" kern="1200">
                          <a:solidFill>
                            <a:schemeClr val="dk1"/>
                          </a:solidFill>
                          <a:latin typeface="Arial" panose="020B0604020202020204" pitchFamily="34" charset="0"/>
                          <a:ea typeface="+mn-ea"/>
                          <a:cs typeface="Arial" panose="020B0604020202020204" pitchFamily="34" charset="0"/>
                        </a:rPr>
                        <a:t>targeted sessions for those pupils not meeting expectations. </a:t>
                      </a:r>
                      <a:endParaRPr lang="en-US" sz="700" kern="1200">
                        <a:solidFill>
                          <a:schemeClr val="dk1"/>
                        </a:solidFill>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sz="700">
                          <a:latin typeface="Arial" panose="020B060402020202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73458530"/>
                  </a:ext>
                </a:extLst>
              </a:tr>
            </a:tbl>
          </a:graphicData>
        </a:graphic>
      </p:graphicFrame>
      <p:sp>
        <p:nvSpPr>
          <p:cNvPr id="5" name="TextBox 4">
            <a:extLst>
              <a:ext uri="{FF2B5EF4-FFF2-40B4-BE49-F238E27FC236}">
                <a16:creationId xmlns:a16="http://schemas.microsoft.com/office/drawing/2014/main" id="{565040D2-9608-7F55-2779-32628763A3E6}"/>
              </a:ext>
            </a:extLst>
          </p:cNvPr>
          <p:cNvSpPr txBox="1"/>
          <p:nvPr/>
        </p:nvSpPr>
        <p:spPr>
          <a:xfrm>
            <a:off x="146536" y="154041"/>
            <a:ext cx="5240217" cy="446276"/>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Review of the last academic year (2025/2026) </a:t>
            </a:r>
          </a:p>
          <a:p>
            <a:r>
              <a:rPr lang="en-GB" sz="900" b="1">
                <a:solidFill>
                  <a:srgbClr val="FF0000"/>
                </a:solidFill>
                <a:latin typeface="Arial" panose="020B0604020202020204" pitchFamily="34" charset="0"/>
                <a:cs typeface="Arial" panose="020B0604020202020204" pitchFamily="34" charset="0"/>
              </a:rPr>
              <a:t>Example data </a:t>
            </a:r>
            <a:r>
              <a:rPr lang="en-US" sz="900" b="1">
                <a:solidFill>
                  <a:srgbClr val="FF0000"/>
                </a:solidFill>
                <a:latin typeface="Arial" panose="020B0604020202020204" pitchFamily="34" charset="0"/>
                <a:cs typeface="Arial" panose="020B0604020202020204" pitchFamily="34" charset="0"/>
              </a:rPr>
              <a:t>is for reference only:</a:t>
            </a:r>
            <a:endParaRPr lang="en-US" sz="1400" b="1">
              <a:latin typeface="Arial" panose="020B0604020202020204" pitchFamily="34" charset="0"/>
              <a:cs typeface="Arial" panose="020B0604020202020204" pitchFamily="34" charset="0"/>
            </a:endParaRPr>
          </a:p>
        </p:txBody>
      </p:sp>
      <p:sp>
        <p:nvSpPr>
          <p:cNvPr id="4" name="Freeform 2">
            <a:extLst>
              <a:ext uri="{FF2B5EF4-FFF2-40B4-BE49-F238E27FC236}">
                <a16:creationId xmlns:a16="http://schemas.microsoft.com/office/drawing/2014/main" id="{FA9980AC-B11B-1548-2FB9-02ED2D5FA31C}"/>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8774285-6350-5F9D-309A-493EA80BAD9B}"/>
              </a:ext>
            </a:extLst>
          </p:cNvPr>
          <p:cNvSpPr txBox="1"/>
          <p:nvPr/>
        </p:nvSpPr>
        <p:spPr>
          <a:xfrm>
            <a:off x="0" y="218377"/>
            <a:ext cx="5181600" cy="446276"/>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Review of the last academic year (2025/2026) </a:t>
            </a:r>
          </a:p>
          <a:p>
            <a:r>
              <a:rPr lang="en-GB" sz="900" b="1">
                <a:solidFill>
                  <a:srgbClr val="FF0000"/>
                </a:solidFill>
                <a:latin typeface="Arial" panose="020B0604020202020204" pitchFamily="34" charset="0"/>
                <a:cs typeface="Arial" panose="020B0604020202020204" pitchFamily="34" charset="0"/>
              </a:rPr>
              <a:t>Example data </a:t>
            </a:r>
            <a:r>
              <a:rPr lang="en-US" sz="900" b="1">
                <a:solidFill>
                  <a:srgbClr val="FF0000"/>
                </a:solidFill>
                <a:latin typeface="Arial" panose="020B0604020202020204" pitchFamily="34" charset="0"/>
                <a:cs typeface="Arial" panose="020B0604020202020204" pitchFamily="34" charset="0"/>
              </a:rPr>
              <a:t>is for reference only:</a:t>
            </a:r>
            <a:endParaRPr lang="en-US" sz="1400" b="1">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3158353936"/>
              </p:ext>
            </p:extLst>
          </p:nvPr>
        </p:nvGraphicFramePr>
        <p:xfrm>
          <a:off x="76200" y="695985"/>
          <a:ext cx="5883849" cy="3070860"/>
        </p:xfrm>
        <a:graphic>
          <a:graphicData uri="http://schemas.openxmlformats.org/drawingml/2006/table">
            <a:tbl>
              <a:tblPr firstRow="1" bandRow="1">
                <a:tableStyleId>{5C22544A-7EE6-4342-B048-85BDC9FD1C3A}</a:tableStyleId>
              </a:tblPr>
              <a:tblGrid>
                <a:gridCol w="1282833">
                  <a:extLst>
                    <a:ext uri="{9D8B030D-6E8A-4147-A177-3AD203B41FA5}">
                      <a16:colId xmlns:a16="http://schemas.microsoft.com/office/drawing/2014/main" val="1397519339"/>
                    </a:ext>
                  </a:extLst>
                </a:gridCol>
                <a:gridCol w="2677524">
                  <a:extLst>
                    <a:ext uri="{9D8B030D-6E8A-4147-A177-3AD203B41FA5}">
                      <a16:colId xmlns:a16="http://schemas.microsoft.com/office/drawing/2014/main" val="279180329"/>
                    </a:ext>
                  </a:extLst>
                </a:gridCol>
                <a:gridCol w="1923492">
                  <a:extLst>
                    <a:ext uri="{9D8B030D-6E8A-4147-A177-3AD203B41FA5}">
                      <a16:colId xmlns:a16="http://schemas.microsoft.com/office/drawing/2014/main" val="1532179531"/>
                    </a:ext>
                  </a:extLst>
                </a:gridCol>
              </a:tblGrid>
              <a:tr h="226247">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Key areas as outlined in PE and sport premium guidance</a:t>
                      </a:r>
                      <a:endParaRPr lang="en-US" sz="7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90670">
                <a:tc>
                  <a:txBody>
                    <a:bodyPr/>
                    <a:lstStyle/>
                    <a:p>
                      <a:pPr lvl="0"/>
                      <a:r>
                        <a:rPr lang="en-US" sz="700" b="1">
                          <a:effectLst/>
                          <a:latin typeface="Arial" panose="020B0604020202020204" pitchFamily="34" charset="0"/>
                          <a:cs typeface="Arial" panose="020B0604020202020204" pitchFamily="34" charset="0"/>
                        </a:rPr>
                        <a:t>1. I</a:t>
                      </a:r>
                      <a:r>
                        <a:rPr lang="en-GB" sz="700" b="1" kern="1200">
                          <a:solidFill>
                            <a:schemeClr val="dk1"/>
                          </a:solidFill>
                          <a:effectLst/>
                          <a:latin typeface="Arial" panose="020B0604020202020204" pitchFamily="34" charset="0"/>
                          <a:ea typeface="+mn-ea"/>
                          <a:cs typeface="Arial" panose="020B0604020202020204" pitchFamily="34" charset="0"/>
                        </a:rPr>
                        <a:t>ncrease all staff’s confidence, knowledge and skills in teaching PE and sporting activities</a:t>
                      </a:r>
                    </a:p>
                    <a:p>
                      <a:endParaRPr lang="en-US" sz="7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lvl="0" indent="-171450">
                        <a:buFont typeface="Arial" panose="020B0604020202020204" pitchFamily="34" charset="0"/>
                        <a:buChar char="•"/>
                      </a:pPr>
                      <a:r>
                        <a:rPr lang="en-US" sz="650" b="0" i="0" u="none" strike="noStrike" noProof="0">
                          <a:solidFill>
                            <a:schemeClr val="tx1"/>
                          </a:solidFill>
                          <a:latin typeface="Arial" panose="020B0604020202020204" pitchFamily="34" charset="0"/>
                          <a:ea typeface="Calibri"/>
                          <a:cs typeface="Arial" panose="020B0604020202020204" pitchFamily="34" charset="0"/>
                        </a:rPr>
                        <a:t>A robust CPD programme increased staff confidence, with the proportion of staff who felt confident teaching all areas of the PE curriculum rising from 65% to 80%.</a:t>
                      </a:r>
                      <a:endParaRPr lang="en-US" sz="650">
                        <a:solidFill>
                          <a:schemeClr val="tx1"/>
                        </a:solidFill>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en-US" sz="650">
                        <a:solidFill>
                          <a:schemeClr val="tx1"/>
                        </a:solidFill>
                        <a:latin typeface="Arial" panose="020B0604020202020204" pitchFamily="34" charset="0"/>
                        <a:ea typeface="Calibri"/>
                        <a:cs typeface="Arial" panose="020B0604020202020204" pitchFamily="34" charset="0"/>
                      </a:endParaRPr>
                    </a:p>
                    <a:p>
                      <a:pPr marL="171450" lvl="0" indent="-171450">
                        <a:buFont typeface="Arial" panose="020B0604020202020204" pitchFamily="34" charset="0"/>
                        <a:buChar char="•"/>
                      </a:pPr>
                      <a:r>
                        <a:rPr lang="en-US" sz="650" b="0" i="0" u="none" strike="noStrike" noProof="0">
                          <a:solidFill>
                            <a:schemeClr val="tx1"/>
                          </a:solidFill>
                          <a:latin typeface="Arial" panose="020B0604020202020204" pitchFamily="34" charset="0"/>
                          <a:ea typeface="Calibri"/>
                          <a:cs typeface="Arial" panose="020B0604020202020204" pitchFamily="34" charset="0"/>
                        </a:rPr>
                        <a:t>Following our CPD programme, the proportion of PE lessons delivered at a high-quality standard increased from 65% to 80%.</a:t>
                      </a:r>
                      <a:endParaRPr lang="en-US">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Pupil voice data rose with pupils feeling that PE is always fun rising from 75% to 85%.</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As a result of a clear focus on teacher CPD and a new curriculum implemented, pupil attainment data rose from 80% of FS, 85% of KS1 and 84% of KS2 achieving ARE, to 90% of FS, 91% of KS1 and 89% of KS2 achieving ARE.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It’s great that 80% of staff now feel confident to enjoy delivering high-quality Physical Education but we need this to apply to all staff.</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See staff confidence and lesson observation data in first column. Staff Professional Development Plans indicate the gaps that remain in confidence.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370840">
                <a:tc>
                  <a:txBody>
                    <a:bodyPr/>
                    <a:lstStyle/>
                    <a:p>
                      <a:pPr fontAlgn="t">
                        <a:lnSpc>
                          <a:spcPct val="119048"/>
                        </a:lnSpc>
                        <a:buNone/>
                      </a:pPr>
                      <a:r>
                        <a:rPr lang="en-GB" sz="700" b="1" i="0">
                          <a:effectLst/>
                          <a:latin typeface="Arial" panose="020B0604020202020204" pitchFamily="34" charset="0"/>
                          <a:cs typeface="Arial" panose="020B0604020202020204" pitchFamily="34" charset="0"/>
                        </a:rPr>
                        <a:t>2. Increase all pupils’ engagement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Additional opportunities for all pupils to engage in physical activity at lunchtime and by monitoring how active pupils are outside of school, we now know that 70% of pupils achieve an average of 60 minutes a day, 7 days a week.</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650">
                          <a:solidFill>
                            <a:schemeClr val="tx1"/>
                          </a:solidFill>
                          <a:latin typeface="Arial" panose="020B0604020202020204" pitchFamily="34" charset="0"/>
                          <a:cs typeface="Arial" panose="020B0604020202020204" pitchFamily="34" charset="0"/>
                        </a:rPr>
                        <a:t>Physical activity and sporting achievements are celebrated in assemblies throughout the year, with 90% of pupils celebrated ensuring pupils of all abilities are recognised for participation, effort and improvement.</a:t>
                      </a:r>
                      <a:endParaRPr lang="en-US" sz="650" strike="sngStrike">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There are still 30% of our pupils that are not active for 60 minutes a day, 7 days a week based on data captured linked to in and outside of school physical activity.</a:t>
                      </a:r>
                    </a:p>
                    <a:p>
                      <a:pPr marL="171450" indent="-171450">
                        <a:buFont typeface="Arial" panose="020B0604020202020204" pitchFamily="34" charset="0"/>
                        <a:buChar char="•"/>
                      </a:pPr>
                      <a:endParaRPr lang="en-US" sz="65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50">
                          <a:solidFill>
                            <a:schemeClr val="tx1"/>
                          </a:solidFill>
                          <a:latin typeface="Arial" panose="020B0604020202020204" pitchFamily="34" charset="0"/>
                          <a:cs typeface="Arial" panose="020B0604020202020204" pitchFamily="34" charset="0"/>
                        </a:rPr>
                        <a:t>Only 25% of FS/KS1 and 30% of KS2 attended extra-curricular clubs at school.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bl>
          </a:graphicData>
        </a:graphic>
      </p:graphicFrame>
      <p:sp>
        <p:nvSpPr>
          <p:cNvPr id="3" name="Freeform 2">
            <a:extLst>
              <a:ext uri="{FF2B5EF4-FFF2-40B4-BE49-F238E27FC236}">
                <a16:creationId xmlns:a16="http://schemas.microsoft.com/office/drawing/2014/main" id="{4A247FFE-01E3-6BE0-5723-14E03B024039}"/>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4132806047"/>
              </p:ext>
            </p:extLst>
          </p:nvPr>
        </p:nvGraphicFramePr>
        <p:xfrm>
          <a:off x="64660" y="659272"/>
          <a:ext cx="5990492" cy="3393341"/>
        </p:xfrm>
        <a:graphic>
          <a:graphicData uri="http://schemas.openxmlformats.org/drawingml/2006/table">
            <a:tbl>
              <a:tblPr firstRow="1" bandRow="1">
                <a:tableStyleId>{5C22544A-7EE6-4342-B048-85BDC9FD1C3A}</a:tableStyleId>
              </a:tblPr>
              <a:tblGrid>
                <a:gridCol w="1237954">
                  <a:extLst>
                    <a:ext uri="{9D8B030D-6E8A-4147-A177-3AD203B41FA5}">
                      <a16:colId xmlns:a16="http://schemas.microsoft.com/office/drawing/2014/main" val="1397519339"/>
                    </a:ext>
                  </a:extLst>
                </a:gridCol>
                <a:gridCol w="2687268">
                  <a:extLst>
                    <a:ext uri="{9D8B030D-6E8A-4147-A177-3AD203B41FA5}">
                      <a16:colId xmlns:a16="http://schemas.microsoft.com/office/drawing/2014/main" val="279180329"/>
                    </a:ext>
                  </a:extLst>
                </a:gridCol>
                <a:gridCol w="2065270">
                  <a:extLst>
                    <a:ext uri="{9D8B030D-6E8A-4147-A177-3AD203B41FA5}">
                      <a16:colId xmlns:a16="http://schemas.microsoft.com/office/drawing/2014/main" val="1532179531"/>
                    </a:ext>
                  </a:extLst>
                </a:gridCol>
              </a:tblGrid>
              <a:tr h="287702">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Key areas as outlined in PE and sport premium guidance</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600">
                          <a:solidFill>
                            <a:sysClr val="windowText" lastClr="000000"/>
                          </a:solidFill>
                          <a:effectLst/>
                          <a:latin typeface="Arial" panose="020B0604020202020204" pitchFamily="34" charset="0"/>
                          <a:cs typeface="Arial" panose="020B0604020202020204" pitchFamily="34" charset="0"/>
                        </a:rPr>
                        <a:t> </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1220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3. Raising the profile of PE and sport across the school, to support whole school improvement</a:t>
                      </a:r>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By celebrating all things PE, PA and SS, we are encouraging more pupils to enjoy movement and physical activity.</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100% of pupils will be developed in their physical, cognitive, social and emotional learning, therefore improving attainment data in PE and across the school.</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Pupils are inspired to be more active, therefore supporting the target for all pupils to be active on average 60 minutes a day, 7 days a week. (currently at 70%).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There are still 30% of our pupils that are not active for 60 minutes a day, 7 days a week based on data captured linked to in and outside of school physical activity.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112203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4. Offer a broader and more equal experience of a range of sports and physical activities to all pupils and ensure equal access to sport for boys and girls</a:t>
                      </a:r>
                      <a:endParaRPr lang="en-US" sz="600" b="1">
                        <a:latin typeface="Arial" panose="020B0604020202020204" pitchFamily="34" charset="0"/>
                        <a:cs typeface="Arial" panose="020B0604020202020204" pitchFamily="34" charset="0"/>
                      </a:endParaRPr>
                    </a:p>
                    <a:p>
                      <a:endParaRPr lang="en-US" sz="600" b="1">
                        <a:latin typeface="Arial" panose="020B0604020202020204" pitchFamily="34" charset="0"/>
                        <a:cs typeface="Arial" panose="020B0604020202020204" pitchFamily="34" charset="0"/>
                      </a:endParaRPr>
                    </a:p>
                    <a:p>
                      <a:endParaRPr lang="en-US" sz="600" b="1">
                        <a:latin typeface="Arial" panose="020B0604020202020204" pitchFamily="34" charset="0"/>
                        <a:cs typeface="Arial" panose="020B0604020202020204" pitchFamily="34" charset="0"/>
                      </a:endParaRPr>
                    </a:p>
                    <a:p>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Continuing to offer a wider range of activities both within and outside the curriculum to get more pupils involved:  </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Extra-curricular clubs tailored to target pupils who are less active – Dodgeball, Dance, Netball, Football, Multi Skills, fitness. </a:t>
                      </a:r>
                      <a:r>
                        <a:rPr lang="en-GB" sz="600">
                          <a:solidFill>
                            <a:schemeClr val="tx1"/>
                          </a:solidFill>
                          <a:latin typeface="Arial" panose="020B0604020202020204" pitchFamily="34" charset="0"/>
                          <a:cs typeface="Arial" panose="020B0604020202020204" pitchFamily="34" charset="0"/>
                        </a:rPr>
                        <a:t>Analysis shows that boys and girls are represented across our extra-curricular offer with Dance and multi skills showing over 45% of girls attending</a:t>
                      </a: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Additional tailored workshops on offer – curriculum time to engage all pupils – Dance, climbing, and Skipping.</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Focus particularly on those pupils who do not take up additional PE and Sport opportunities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Not all pupils are active for 60 minutes a day, 7 days a week.</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There are still 30% of our pupils that are not active for 60 minutes a day, 7 days a week based on data captured linked to in and outside of school physical activity.</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Only 25% of FS/KS1 and 30% of KS2 attended extra-curricular clubs at school.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70344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b="1">
                          <a:effectLst/>
                          <a:latin typeface="Arial" panose="020B0604020202020204" pitchFamily="34" charset="0"/>
                          <a:cs typeface="Arial" panose="020B0604020202020204" pitchFamily="34" charset="0"/>
                        </a:rPr>
                        <a:t>5. Increase participation in competitive sport</a:t>
                      </a:r>
                      <a:endParaRPr lang="en-US" sz="600" b="1">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100% of all pupils have taken part in an intra house competition at the end of relevant units and during sports day.</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50% of KS1 and 65% of KS2 have taken part in an Inter competition.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Continue to develop our competition provision.</a:t>
                      </a:r>
                    </a:p>
                    <a:p>
                      <a:pPr marL="171450" indent="-171450">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Only 50% of KS1 took part in inter (level 2) competitions. We have been focusing on this, but we need a bigger drive to ensure all pupils have this opportunity.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bl>
          </a:graphicData>
        </a:graphic>
      </p:graphicFrame>
      <p:sp>
        <p:nvSpPr>
          <p:cNvPr id="4" name="Freeform 2">
            <a:extLst>
              <a:ext uri="{FF2B5EF4-FFF2-40B4-BE49-F238E27FC236}">
                <a16:creationId xmlns:a16="http://schemas.microsoft.com/office/drawing/2014/main" id="{461DDDA4-830B-D4B7-5632-787B723243B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
        <p:nvSpPr>
          <p:cNvPr id="6" name="TextBox 5">
            <a:extLst>
              <a:ext uri="{FF2B5EF4-FFF2-40B4-BE49-F238E27FC236}">
                <a16:creationId xmlns:a16="http://schemas.microsoft.com/office/drawing/2014/main" id="{8A87ADA6-8A8A-98CF-6D09-7E6F9370ECF7}"/>
              </a:ext>
            </a:extLst>
          </p:cNvPr>
          <p:cNvSpPr txBox="1"/>
          <p:nvPr/>
        </p:nvSpPr>
        <p:spPr>
          <a:xfrm>
            <a:off x="0" y="212996"/>
            <a:ext cx="5181600" cy="446276"/>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Review of the last academic year (2025/2026) </a:t>
            </a:r>
          </a:p>
          <a:p>
            <a:r>
              <a:rPr lang="en-GB" sz="900" b="1">
                <a:solidFill>
                  <a:srgbClr val="FF0000"/>
                </a:solidFill>
                <a:latin typeface="Arial" panose="020B0604020202020204" pitchFamily="34" charset="0"/>
                <a:cs typeface="Arial" panose="020B0604020202020204" pitchFamily="34" charset="0"/>
              </a:rPr>
              <a:t>Example data </a:t>
            </a:r>
            <a:r>
              <a:rPr lang="en-US" sz="900" b="1">
                <a:solidFill>
                  <a:srgbClr val="FF0000"/>
                </a:solidFill>
                <a:latin typeface="Arial" panose="020B0604020202020204" pitchFamily="34" charset="0"/>
                <a:cs typeface="Arial" panose="020B0604020202020204" pitchFamily="34" charset="0"/>
              </a:rPr>
              <a:t>is for reference only:</a:t>
            </a:r>
            <a:endParaRPr lang="en-US" sz="14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0A9C37A-3E57-4DDF-9242-6A80A0981789}"/>
              </a:ext>
            </a:extLst>
          </p:cNvPr>
          <p:cNvSpPr txBox="1"/>
          <p:nvPr/>
        </p:nvSpPr>
        <p:spPr>
          <a:xfrm>
            <a:off x="0" y="204785"/>
            <a:ext cx="5068729" cy="646331"/>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What are your next steps for this 2026/27 academic year? </a:t>
            </a:r>
          </a:p>
          <a:p>
            <a:r>
              <a:rPr lang="en-GB" sz="1000" b="1">
                <a:solidFill>
                  <a:srgbClr val="FF0000"/>
                </a:solidFill>
                <a:latin typeface="Arial" panose="020B0604020202020204" pitchFamily="34" charset="0"/>
                <a:cs typeface="Arial" panose="020B0604020202020204" pitchFamily="34" charset="0"/>
              </a:rPr>
              <a:t>Example data </a:t>
            </a:r>
            <a:r>
              <a:rPr lang="en-US" sz="1000" b="1">
                <a:solidFill>
                  <a:srgbClr val="FF0000"/>
                </a:solidFill>
                <a:latin typeface="Arial" panose="020B0604020202020204" pitchFamily="34" charset="0"/>
                <a:cs typeface="Arial" panose="020B0604020202020204" pitchFamily="34" charset="0"/>
              </a:rPr>
              <a:t>is for reference purposes only:</a:t>
            </a:r>
            <a:endParaRPr lang="en-US" sz="1000">
              <a:solidFill>
                <a:sysClr val="windowText" lastClr="000000"/>
              </a:solidFill>
              <a:latin typeface="Arial" panose="020B0604020202020204" pitchFamily="34" charset="0"/>
              <a:cs typeface="Arial" panose="020B0604020202020204" pitchFamily="34" charset="0"/>
            </a:endParaRPr>
          </a:p>
          <a:p>
            <a:endParaRPr lang="en-US" sz="1200" b="1">
              <a:highlight>
                <a:srgbClr val="FF0000"/>
              </a:highlight>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2967410083"/>
              </p:ext>
            </p:extLst>
          </p:nvPr>
        </p:nvGraphicFramePr>
        <p:xfrm>
          <a:off x="101148" y="672979"/>
          <a:ext cx="5917516" cy="3185160"/>
        </p:xfrm>
        <a:graphic>
          <a:graphicData uri="http://schemas.openxmlformats.org/drawingml/2006/table">
            <a:tbl>
              <a:tblPr firstRow="1" bandRow="1">
                <a:tableStyleId>{5C22544A-7EE6-4342-B048-85BDC9FD1C3A}</a:tableStyleId>
              </a:tblPr>
              <a:tblGrid>
                <a:gridCol w="1380585">
                  <a:extLst>
                    <a:ext uri="{9D8B030D-6E8A-4147-A177-3AD203B41FA5}">
                      <a16:colId xmlns:a16="http://schemas.microsoft.com/office/drawing/2014/main" val="1397519339"/>
                    </a:ext>
                  </a:extLst>
                </a:gridCol>
                <a:gridCol w="1321597">
                  <a:extLst>
                    <a:ext uri="{9D8B030D-6E8A-4147-A177-3AD203B41FA5}">
                      <a16:colId xmlns:a16="http://schemas.microsoft.com/office/drawing/2014/main" val="279180329"/>
                    </a:ext>
                  </a:extLst>
                </a:gridCol>
                <a:gridCol w="1290785">
                  <a:extLst>
                    <a:ext uri="{9D8B030D-6E8A-4147-A177-3AD203B41FA5}">
                      <a16:colId xmlns:a16="http://schemas.microsoft.com/office/drawing/2014/main" val="1419483341"/>
                    </a:ext>
                  </a:extLst>
                </a:gridCol>
                <a:gridCol w="1924549">
                  <a:extLst>
                    <a:ext uri="{9D8B030D-6E8A-4147-A177-3AD203B41FA5}">
                      <a16:colId xmlns:a16="http://schemas.microsoft.com/office/drawing/2014/main" val="1532179531"/>
                    </a:ext>
                  </a:extLst>
                </a:gridCol>
              </a:tblGrid>
              <a:tr h="193436">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Aim</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Why?</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Arial" panose="020B0604020202020204" pitchFamily="34" charset="0"/>
                          <a:cs typeface="Arial" panose="020B0604020202020204" pitchFamily="34" charset="0"/>
                        </a:rPr>
                        <a:t>Supporting evidence</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4947">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Focus on teacher training ensuring all teachers are confident to enjoy teaching high-quality Physical Education.</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100% of pupils are participating in two hours a week of high-quality PE every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confidence, knowledge and skills of all staff in teaching PE and sporting activities prioritising CPD and training where needed.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Staff confidence surveys, pupil attainment data, lesson observation reviews, pupil voice.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982060">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effectLst/>
                          <a:latin typeface="Arial" panose="020B0604020202020204" pitchFamily="34" charset="0"/>
                          <a:cs typeface="Arial" panose="020B0604020202020204" pitchFamily="34" charset="0"/>
                        </a:rPr>
                        <a:t>Provide in school opportunities for pupils to access multiple opportunities to be physically active and monitor external physical activity to drive physical activity levels with key focus groups.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that 100% of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 2:</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engagement of all pupils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Extra curricular timetable and participation data.</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Lunchtime participation data, alongside lunchtime activity plan.</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Data for all physical activity level tracked on Complete PE’s PA assessment.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20514327"/>
                  </a:ext>
                </a:extLst>
              </a:tr>
              <a:tr h="149425">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Provide regular intra school competition, as well as all pupils accessing inter competitions against other schools. Competition formats to reflect needs of pupils. See school games offer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100% of pupils can access competition in school and outside of school, to encourage all pupils to participate and enjoy these valuable experiences.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 5:</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Competition formats and planning for all intra lesson level competitions, all inter competitions hosted at our school and sports day. </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Virtual multi skills league format and results.</a:t>
                      </a:r>
                    </a:p>
                    <a:p>
                      <a:pPr marL="171450" indent="-171450" algn="l">
                        <a:lnSpc>
                          <a:spcPct val="100000"/>
                        </a:lnSpc>
                        <a:buFont typeface="Arial" panose="020B0604020202020204" pitchFamily="34" charset="0"/>
                        <a:buChar char="•"/>
                      </a:pPr>
                      <a:endParaRPr lang="en-US" sz="2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r h="539187">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solidFill>
                            <a:schemeClr val="tx1"/>
                          </a:solidFill>
                          <a:latin typeface="Arial" panose="020B0604020202020204" pitchFamily="34" charset="0"/>
                          <a:cs typeface="Arial" panose="020B0604020202020204" pitchFamily="34" charset="0"/>
                        </a:rPr>
                        <a:t>Focus on top-up swimming and water safety for those pupils not achieving the expected swimming and water safety  attainment.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To ensure 100% of pupils meet the expected swimming targets.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Key Indicators 1, 3, 4.</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600">
                          <a:solidFill>
                            <a:schemeClr val="tx1"/>
                          </a:solidFill>
                          <a:latin typeface="Arial" panose="020B0604020202020204" pitchFamily="34" charset="0"/>
                          <a:cs typeface="Arial" panose="020B0604020202020204" pitchFamily="34" charset="0"/>
                        </a:rPr>
                        <a:t>Developing pupil attainment.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a:latin typeface="Arial" panose="020B0604020202020204" pitchFamily="34" charset="0"/>
                          <a:cs typeface="Arial" panose="020B0604020202020204" pitchFamily="34" charset="0"/>
                        </a:rPr>
                        <a:t>Evidenced on Swimming assessment tracker based on information and data collected poolside with swimming teacher.</a:t>
                      </a:r>
                    </a:p>
                    <a:p>
                      <a:pPr marL="171450" indent="-171450" algn="l">
                        <a:lnSpc>
                          <a:spcPct val="100000"/>
                        </a:lnSpc>
                        <a:buFont typeface="Arial" panose="020B0604020202020204" pitchFamily="34" charset="0"/>
                        <a:buChar char="•"/>
                      </a:pP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129170"/>
                  </a:ext>
                </a:extLst>
              </a:tr>
            </a:tbl>
          </a:graphicData>
        </a:graphic>
      </p:graphicFrame>
      <p:sp>
        <p:nvSpPr>
          <p:cNvPr id="6" name="Freeform 2">
            <a:extLst>
              <a:ext uri="{FF2B5EF4-FFF2-40B4-BE49-F238E27FC236}">
                <a16:creationId xmlns:a16="http://schemas.microsoft.com/office/drawing/2014/main" id="{E2991534-64C4-0594-F92C-240F3A6D1F6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760599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DAA28-B624-C638-FCFF-7F3AAAAC0CC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0276811-30DC-1795-5B16-9C1224D6C07E}"/>
              </a:ext>
            </a:extLst>
          </p:cNvPr>
          <p:cNvSpPr txBox="1"/>
          <p:nvPr/>
        </p:nvSpPr>
        <p:spPr>
          <a:xfrm>
            <a:off x="1514145" y="223415"/>
            <a:ext cx="4253975" cy="338554"/>
          </a:xfrm>
          <a:prstGeom prst="rect">
            <a:avLst/>
          </a:prstGeom>
          <a:noFill/>
        </p:spPr>
        <p:txBody>
          <a:bodyPr wrap="square" rtlCol="0">
            <a:spAutoFit/>
          </a:bodyPr>
          <a:lstStyle/>
          <a:p>
            <a:r>
              <a:rPr lang="en-US" sz="1600" b="1">
                <a:solidFill>
                  <a:schemeClr val="accent1">
                    <a:lumMod val="75000"/>
                  </a:schemeClr>
                </a:solidFill>
                <a:latin typeface="Arial" panose="020B0604020202020204" pitchFamily="34" charset="0"/>
                <a:cs typeface="Arial" panose="020B0604020202020204" pitchFamily="34" charset="0"/>
              </a:rPr>
              <a:t>PE and school sport checklist </a:t>
            </a:r>
          </a:p>
        </p:txBody>
      </p:sp>
      <p:sp>
        <p:nvSpPr>
          <p:cNvPr id="2" name="TextBox 1">
            <a:extLst>
              <a:ext uri="{FF2B5EF4-FFF2-40B4-BE49-F238E27FC236}">
                <a16:creationId xmlns:a16="http://schemas.microsoft.com/office/drawing/2014/main" id="{847F3385-415C-95C8-AB67-D4228E5BACAB}"/>
              </a:ext>
            </a:extLst>
          </p:cNvPr>
          <p:cNvSpPr txBox="1"/>
          <p:nvPr/>
        </p:nvSpPr>
        <p:spPr>
          <a:xfrm>
            <a:off x="64844" y="561969"/>
            <a:ext cx="6054969" cy="238848"/>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a:latin typeface="Arial" panose="020B0604020202020204" pitchFamily="34" charset="0"/>
                <a:cs typeface="Arial" panose="020B0604020202020204" pitchFamily="34" charset="0"/>
              </a:rPr>
              <a:t>Consider within your school where you currently stand and what further support you need to put in place. </a:t>
            </a:r>
          </a:p>
        </p:txBody>
      </p:sp>
      <p:graphicFrame>
        <p:nvGraphicFramePr>
          <p:cNvPr id="7" name="Table 6">
            <a:extLst>
              <a:ext uri="{FF2B5EF4-FFF2-40B4-BE49-F238E27FC236}">
                <a16:creationId xmlns:a16="http://schemas.microsoft.com/office/drawing/2014/main" id="{EF6F5C83-2646-A99D-20B2-FEEF1E2D3F2C}"/>
              </a:ext>
            </a:extLst>
          </p:cNvPr>
          <p:cNvGraphicFramePr>
            <a:graphicFrameLocks noGrp="1"/>
          </p:cNvGraphicFramePr>
          <p:nvPr>
            <p:extLst>
              <p:ext uri="{D42A27DB-BD31-4B8C-83A1-F6EECF244321}">
                <p14:modId xmlns:p14="http://schemas.microsoft.com/office/powerpoint/2010/main" val="2357800703"/>
              </p:ext>
            </p:extLst>
          </p:nvPr>
        </p:nvGraphicFramePr>
        <p:xfrm>
          <a:off x="217666" y="944921"/>
          <a:ext cx="5697414" cy="3002714"/>
        </p:xfrm>
        <a:graphic>
          <a:graphicData uri="http://schemas.openxmlformats.org/drawingml/2006/table">
            <a:tbl>
              <a:tblPr firstRow="1" bandRow="1">
                <a:tableStyleId>{5C22544A-7EE6-4342-B048-85BDC9FD1C3A}</a:tableStyleId>
              </a:tblPr>
              <a:tblGrid>
                <a:gridCol w="4514813">
                  <a:extLst>
                    <a:ext uri="{9D8B030D-6E8A-4147-A177-3AD203B41FA5}">
                      <a16:colId xmlns:a16="http://schemas.microsoft.com/office/drawing/2014/main" val="3622488169"/>
                    </a:ext>
                  </a:extLst>
                </a:gridCol>
                <a:gridCol w="342515">
                  <a:extLst>
                    <a:ext uri="{9D8B030D-6E8A-4147-A177-3AD203B41FA5}">
                      <a16:colId xmlns:a16="http://schemas.microsoft.com/office/drawing/2014/main" val="540182930"/>
                    </a:ext>
                  </a:extLst>
                </a:gridCol>
                <a:gridCol w="466046">
                  <a:extLst>
                    <a:ext uri="{9D8B030D-6E8A-4147-A177-3AD203B41FA5}">
                      <a16:colId xmlns:a16="http://schemas.microsoft.com/office/drawing/2014/main" val="4212103021"/>
                    </a:ext>
                  </a:extLst>
                </a:gridCol>
                <a:gridCol w="374040">
                  <a:extLst>
                    <a:ext uri="{9D8B030D-6E8A-4147-A177-3AD203B41FA5}">
                      <a16:colId xmlns:a16="http://schemas.microsoft.com/office/drawing/2014/main" val="1665973907"/>
                    </a:ext>
                  </a:extLst>
                </a:gridCol>
              </a:tblGrid>
              <a:tr h="128551">
                <a:tc>
                  <a:txBody>
                    <a:bodyPr/>
                    <a:lstStyle/>
                    <a:p>
                      <a:r>
                        <a:rPr lang="en-GB" sz="700">
                          <a:solidFill>
                            <a:schemeClr val="tx1"/>
                          </a:solidFill>
                          <a:latin typeface="Arial" panose="020B0604020202020204" pitchFamily="34" charset="0"/>
                          <a:cs typeface="Arial" panose="020B0604020202020204" pitchFamily="34" charset="0"/>
                        </a:rPr>
                        <a:t>Questions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Partly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tc>
                  <a:txBody>
                    <a:bodyPr/>
                    <a:lstStyle/>
                    <a:p>
                      <a:r>
                        <a:rPr lang="en-GB" sz="700">
                          <a:solidFill>
                            <a:schemeClr val="tx1"/>
                          </a:solidFill>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2151929151"/>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PE and school sport action plan for the year ahead (2026/27), agreed by leadership?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772248667"/>
                  </a:ext>
                </a:extLst>
              </a:tr>
              <a:tr h="198337">
                <a:tc>
                  <a:txBody>
                    <a:bodyPr/>
                    <a:lstStyle/>
                    <a:p>
                      <a:pPr algn="l"/>
                      <a:r>
                        <a:rPr lang="en-GB" sz="700">
                          <a:latin typeface="Arial" panose="020B0604020202020204" pitchFamily="34" charset="0"/>
                          <a:cs typeface="Arial" panose="020B0604020202020204" pitchFamily="34" charset="0"/>
                        </a:rPr>
                        <a:t>Can you evidence how last year’s PE and sport premium funding was spent, and what difference it made?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047758267"/>
                  </a:ext>
                </a:extLst>
              </a:tr>
              <a:tr h="198337">
                <a:tc>
                  <a:txBody>
                    <a:bodyPr/>
                    <a:lstStyle/>
                    <a:p>
                      <a:pPr algn="l"/>
                      <a:r>
                        <a:rPr lang="en-GB" sz="700">
                          <a:latin typeface="Arial" panose="020B0604020202020204" pitchFamily="34" charset="0"/>
                          <a:cs typeface="Arial" panose="020B0604020202020204" pitchFamily="34" charset="0"/>
                        </a:rPr>
                        <a:t>Do you know what Physical Education looks and feels like in your school and is this delivery high-quality?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016796699"/>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Is there a clear plan to develop staff confidence in PE, whether delivery is internal, external or mixed?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50235763"/>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curriculum that is broad, progressive and properly sequenced across year groups?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508817539"/>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know how many pupils are active for at least 60 minutes a day, 7 days a week?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83005445"/>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plan for your extra-curricular club offer?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233644200"/>
                  </a:ext>
                </a:extLst>
              </a:tr>
              <a:tr h="18570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Is your wider school sport offer, including competitions, festivals, and fixtures planned?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624676140"/>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effective data collection systems in place to record and evidence that swimming and water safety provision is on track to meet national curriculum requirements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731406586"/>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Do you have a clear plan for encouraging SEND pupils and less active pupils to become more active and participate in PE and school sport?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0011141"/>
                  </a:ext>
                </a:extLst>
              </a:tr>
              <a:tr h="29119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If a governor, trust lead or external reviewer asked to see your PE and sport plan for future development, would you have clear evidence and rationale for impact?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958672486"/>
                  </a:ext>
                </a:extLst>
              </a:tr>
              <a:tr h="28570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latin typeface="Arial" panose="020B0604020202020204" pitchFamily="34" charset="0"/>
                          <a:cs typeface="Arial" panose="020B0604020202020204" pitchFamily="34" charset="0"/>
                        </a:rPr>
                        <a:t>Are you clear on existing links with local clubs, and community settings to identify where further support and engagement could be made using local support for enhance your provision?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681230702"/>
                  </a:ext>
                </a:extLst>
              </a:tr>
            </a:tbl>
          </a:graphicData>
        </a:graphic>
      </p:graphicFrame>
      <p:sp>
        <p:nvSpPr>
          <p:cNvPr id="6" name="Freeform 2">
            <a:extLst>
              <a:ext uri="{FF2B5EF4-FFF2-40B4-BE49-F238E27FC236}">
                <a16:creationId xmlns:a16="http://schemas.microsoft.com/office/drawing/2014/main" id="{9DA90E65-5812-A452-7894-AA2BF702FACD}"/>
              </a:ext>
            </a:extLst>
          </p:cNvPr>
          <p:cNvSpPr/>
          <p:nvPr/>
        </p:nvSpPr>
        <p:spPr>
          <a:xfrm>
            <a:off x="5334271" y="10658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
        <p:nvSpPr>
          <p:cNvPr id="5" name="Freeform 2">
            <a:extLst>
              <a:ext uri="{FF2B5EF4-FFF2-40B4-BE49-F238E27FC236}">
                <a16:creationId xmlns:a16="http://schemas.microsoft.com/office/drawing/2014/main" id="{B91A549E-F4A1-D3AF-5933-5406455A6A54}"/>
              </a:ext>
            </a:extLst>
          </p:cNvPr>
          <p:cNvSpPr/>
          <p:nvPr/>
        </p:nvSpPr>
        <p:spPr>
          <a:xfrm>
            <a:off x="121185" y="10658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172286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38F24-F039-2A6A-D76F-773BDCFDA7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7124E4-FE6C-2B27-BA79-67285D830D64}"/>
              </a:ext>
            </a:extLst>
          </p:cNvPr>
          <p:cNvSpPr txBox="1"/>
          <p:nvPr/>
        </p:nvSpPr>
        <p:spPr>
          <a:xfrm>
            <a:off x="87924" y="271952"/>
            <a:ext cx="4841630" cy="307777"/>
          </a:xfrm>
          <a:prstGeom prst="rect">
            <a:avLst/>
          </a:prstGeom>
          <a:noFill/>
        </p:spPr>
        <p:txBody>
          <a:bodyPr wrap="square" rtlCol="0">
            <a:spAutoFit/>
          </a:bodyPr>
          <a:lstStyle/>
          <a:p>
            <a:r>
              <a:rPr lang="en-US" sz="1400" b="1">
                <a:solidFill>
                  <a:schemeClr val="accent1">
                    <a:lumMod val="75000"/>
                  </a:schemeClr>
                </a:solidFill>
                <a:latin typeface="Arial" panose="020B0604020202020204" pitchFamily="34" charset="0"/>
                <a:cs typeface="Arial" panose="020B0604020202020204" pitchFamily="34" charset="0"/>
              </a:rPr>
              <a:t>Aims for the next academic year (2026/2027)</a:t>
            </a:r>
          </a:p>
        </p:txBody>
      </p:sp>
      <p:sp>
        <p:nvSpPr>
          <p:cNvPr id="2" name="TextBox 1">
            <a:extLst>
              <a:ext uri="{FF2B5EF4-FFF2-40B4-BE49-F238E27FC236}">
                <a16:creationId xmlns:a16="http://schemas.microsoft.com/office/drawing/2014/main" id="{22A10B7F-5BB2-4F45-07AE-4E3D5F5F2960}"/>
              </a:ext>
            </a:extLst>
          </p:cNvPr>
          <p:cNvSpPr txBox="1"/>
          <p:nvPr/>
        </p:nvSpPr>
        <p:spPr>
          <a:xfrm>
            <a:off x="87925" y="607519"/>
            <a:ext cx="5943964" cy="3453381"/>
          </a:xfrm>
          <a:prstGeom prst="rect">
            <a:avLst/>
          </a:prstGeom>
          <a:solidFill>
            <a:srgbClr val="F3F3ED"/>
          </a:solidFill>
        </p:spPr>
        <p:txBody>
          <a:bodyPr wrap="square" rtlCol="0">
            <a:spAutoFit/>
          </a:bodyPr>
          <a:lstStyle/>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Think about specific areas of need such as </a:t>
            </a:r>
            <a:r>
              <a:rPr lang="en-US" sz="1000" b="1">
                <a:latin typeface="Arial" panose="020B0604020202020204" pitchFamily="34" charset="0"/>
                <a:cs typeface="Arial" panose="020B0604020202020204" pitchFamily="34" charset="0"/>
              </a:rPr>
              <a:t>inactive girls, SEND and disadvantaged pupils</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endParaRPr lang="en-US" sz="1000">
              <a:latin typeface="Arial" panose="020B0604020202020204" pitchFamily="34" charset="0"/>
              <a:cs typeface="Arial" panose="020B0604020202020204" pitchFamily="34" charset="0"/>
            </a:endParaRPr>
          </a:p>
          <a:p>
            <a:pPr>
              <a:lnSpc>
                <a:spcPct val="124000"/>
              </a:lnSpc>
            </a:pPr>
            <a:r>
              <a:rPr lang="en-US" sz="1000">
                <a:latin typeface="Arial" panose="020B0604020202020204" pitchFamily="34" charset="0"/>
                <a:cs typeface="Arial" panose="020B0604020202020204" pitchFamily="34" charset="0"/>
              </a:rPr>
              <a:t>Consider which of the 5 key areas improvements will be focusing on:</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all staff’s confidence, knowledge and skills in teaching PE and sporting activities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all pupils’ engagement in regular physical activity and sporting activities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raise the profile of PE and sport across the school, to support whole school improvement</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offer a broader and more equal experience of a range of sports and physical activities to all pupils, and ensure equal access to sport for boys and girls</a:t>
            </a:r>
          </a:p>
          <a:p>
            <a:pPr marL="285750" lvl="0" indent="-285750">
              <a:buFont typeface="Arial" panose="020B0604020202020204" pitchFamily="34" charset="0"/>
              <a:buChar char="•"/>
            </a:pPr>
            <a:r>
              <a:rPr lang="en-GB" sz="1000" i="1">
                <a:solidFill>
                  <a:schemeClr val="accent1">
                    <a:lumMod val="75000"/>
                  </a:schemeClr>
                </a:solidFill>
                <a:latin typeface="Arial" panose="020B0604020202020204" pitchFamily="34" charset="0"/>
                <a:cs typeface="Arial" panose="020B0604020202020204" pitchFamily="34" charset="0"/>
              </a:rPr>
              <a:t>increase participation in competitive sport</a:t>
            </a:r>
          </a:p>
          <a:p>
            <a:pPr marL="285750" lvl="0" indent="-285750">
              <a:buFont typeface="Arial" panose="020B0604020202020204" pitchFamily="34" charset="0"/>
              <a:buChar char="•"/>
            </a:pPr>
            <a:endParaRPr lang="en-GB" sz="1000">
              <a:latin typeface="Arial" panose="020B0604020202020204" pitchFamily="34" charset="0"/>
              <a:cs typeface="Arial" panose="020B0604020202020204" pitchFamily="34" charset="0"/>
            </a:endParaRP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Please aim to use this as a live working document through the year.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Keep returning to this to evidence adaptations and progress made through the PESSPA opportunities you provide.</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There is no set number of objectives you must have. </a:t>
            </a:r>
          </a:p>
          <a:p>
            <a:pPr marL="171450" indent="-171450">
              <a:lnSpc>
                <a:spcPct val="124000"/>
              </a:lnSpc>
              <a:buFont typeface="Arial" panose="020B0604020202020204" pitchFamily="34" charset="0"/>
              <a:buChar char="•"/>
            </a:pPr>
            <a:r>
              <a:rPr lang="en-US" sz="1000">
                <a:latin typeface="Arial" panose="020B0604020202020204" pitchFamily="34" charset="0"/>
                <a:cs typeface="Arial" panose="020B0604020202020204" pitchFamily="34" charset="0"/>
              </a:rPr>
              <a:t>Make as many or as few as you see fit that will support your aims for the year ahead</a:t>
            </a:r>
            <a:endParaRPr lang="en-GB" sz="1000">
              <a:latin typeface="Arial" panose="020B0604020202020204" pitchFamily="34" charset="0"/>
              <a:cs typeface="Arial" panose="020B0604020202020204" pitchFamily="34" charset="0"/>
            </a:endParaRPr>
          </a:p>
        </p:txBody>
      </p:sp>
      <p:sp>
        <p:nvSpPr>
          <p:cNvPr id="6" name="Freeform 2">
            <a:extLst>
              <a:ext uri="{FF2B5EF4-FFF2-40B4-BE49-F238E27FC236}">
                <a16:creationId xmlns:a16="http://schemas.microsoft.com/office/drawing/2014/main" id="{4E87BD1E-E3E4-6098-5B1A-99EF834298A4}"/>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370105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4783345-C545-CED1-568E-A1725BB54AFE}"/>
              </a:ext>
            </a:extLst>
          </p:cNvPr>
          <p:cNvSpPr txBox="1"/>
          <p:nvPr/>
        </p:nvSpPr>
        <p:spPr>
          <a:xfrm>
            <a:off x="0" y="181315"/>
            <a:ext cx="4919224" cy="623248"/>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Swimming and water safety </a:t>
            </a:r>
            <a:r>
              <a:rPr lang="en-US" sz="1000" b="1">
                <a:solidFill>
                  <a:srgbClr val="FF0000"/>
                </a:solidFill>
                <a:latin typeface="Arial" panose="020B0604020202020204" pitchFamily="34" charset="0"/>
                <a:cs typeface="Arial" panose="020B0604020202020204" pitchFamily="34" charset="0"/>
              </a:rPr>
              <a:t>(Example is for reference purposes only)</a:t>
            </a:r>
          </a:p>
          <a:p>
            <a:pPr marL="171450" indent="-171450">
              <a:buFontTx/>
              <a:buChar char="-"/>
            </a:pPr>
            <a:endParaRPr lang="en-US" sz="1050" b="1">
              <a:latin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BE1EF9C8-67C3-1A01-17D9-F715E8D2D794}"/>
              </a:ext>
            </a:extLst>
          </p:cNvPr>
          <p:cNvGraphicFramePr>
            <a:graphicFrameLocks noGrp="1"/>
          </p:cNvGraphicFramePr>
          <p:nvPr>
            <p:extLst>
              <p:ext uri="{D42A27DB-BD31-4B8C-83A1-F6EECF244321}">
                <p14:modId xmlns:p14="http://schemas.microsoft.com/office/powerpoint/2010/main" val="3770982301"/>
              </p:ext>
            </p:extLst>
          </p:nvPr>
        </p:nvGraphicFramePr>
        <p:xfrm>
          <a:off x="45499" y="1320356"/>
          <a:ext cx="6028815" cy="2697480"/>
        </p:xfrm>
        <a:graphic>
          <a:graphicData uri="http://schemas.openxmlformats.org/drawingml/2006/table">
            <a:tbl>
              <a:tblPr firstRow="1" bandRow="1">
                <a:tableStyleId>{5C22544A-7EE6-4342-B048-85BDC9FD1C3A}</a:tableStyleId>
              </a:tblPr>
              <a:tblGrid>
                <a:gridCol w="1314378">
                  <a:extLst>
                    <a:ext uri="{9D8B030D-6E8A-4147-A177-3AD203B41FA5}">
                      <a16:colId xmlns:a16="http://schemas.microsoft.com/office/drawing/2014/main" val="1397519339"/>
                    </a:ext>
                  </a:extLst>
                </a:gridCol>
                <a:gridCol w="2836985">
                  <a:extLst>
                    <a:ext uri="{9D8B030D-6E8A-4147-A177-3AD203B41FA5}">
                      <a16:colId xmlns:a16="http://schemas.microsoft.com/office/drawing/2014/main" val="279180329"/>
                    </a:ext>
                  </a:extLst>
                </a:gridCol>
                <a:gridCol w="1877452">
                  <a:extLst>
                    <a:ext uri="{9D8B030D-6E8A-4147-A177-3AD203B41FA5}">
                      <a16:colId xmlns:a16="http://schemas.microsoft.com/office/drawing/2014/main" val="1532179531"/>
                    </a:ext>
                  </a:extLst>
                </a:gridCol>
              </a:tblGrid>
              <a:tr h="0">
                <a:tc gridSpan="3">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solidFill>
                            <a:srgbClr val="FF0000"/>
                          </a:solidFill>
                          <a:latin typeface="Arial" panose="020B0604020202020204" pitchFamily="34" charset="0"/>
                          <a:cs typeface="Arial" panose="020B0604020202020204" pitchFamily="34" charset="0"/>
                        </a:rPr>
                        <a:t>Look at the attainment of your current year 6 cohort. Complete by July 31, 2027.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hMerge="1">
                  <a:txBody>
                    <a:bodyPr/>
                    <a:lstStyle/>
                    <a:p>
                      <a:pPr algn="ct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hMerge="1">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2036162019"/>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hlinkClick r:id="rId2"/>
                        </a:rPr>
                        <a:t>Swimming and Water Safety</a:t>
                      </a:r>
                      <a:endParaRPr lang="en-GB" sz="7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Arial" panose="020B0604020202020204" pitchFamily="34" charset="0"/>
                          <a:ea typeface="+mn-ea"/>
                          <a:cs typeface="Arial" panose="020B0604020202020204" pitchFamily="34" charset="0"/>
                        </a:rPr>
                        <a:t>What went well? Supporting evidence?</a:t>
                      </a:r>
                      <a:r>
                        <a:rPr lang="en-GB" sz="700">
                          <a:solidFill>
                            <a:sysClr val="windowText" lastClr="000000"/>
                          </a:solidFill>
                          <a:effectLst/>
                          <a:latin typeface="Arial" panose="020B0604020202020204" pitchFamily="34" charset="0"/>
                          <a:cs typeface="Arial" panose="020B0604020202020204" pitchFamily="34" charset="0"/>
                        </a:rPr>
                        <a:t> </a:t>
                      </a: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Arial" panose="020B0604020202020204" pitchFamily="34" charset="0"/>
                          <a:cs typeface="Arial" panose="020B0604020202020204" pitchFamily="34" charset="0"/>
                        </a:rPr>
                        <a:t>What didn't go well? Supporting evidence? </a:t>
                      </a:r>
                      <a:endParaRPr lang="en-GB" sz="7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1. </a:t>
                      </a:r>
                      <a:r>
                        <a:rPr lang="en-US" sz="700">
                          <a:effectLst/>
                          <a:latin typeface="Arial" panose="020B0604020202020204" pitchFamily="34" charset="0"/>
                          <a:ea typeface="Calibri" panose="020F0502020204030204" pitchFamily="34" charset="0"/>
                          <a:cs typeface="Arial" panose="020B0604020202020204" pitchFamily="34" charset="0"/>
                        </a:rPr>
                        <a:t>Swim competently, confidently and proficiently over a distance of at least 25 metres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93% of pupils in year 6 can swim 25 metres. </a:t>
                      </a:r>
                      <a:r>
                        <a:rPr lang="en-US" sz="700" kern="1200">
                          <a:solidFill>
                            <a:schemeClr val="dk1"/>
                          </a:solidFill>
                          <a:latin typeface="Arial" panose="020B0604020202020204" pitchFamily="34" charset="0"/>
                          <a:ea typeface="Calibri" panose="020F0502020204030204" pitchFamily="34" charset="0"/>
                          <a:cs typeface="Arial" panose="020B0604020202020204" pitchFamily="34" charset="0"/>
                        </a:rPr>
                        <a:t>This was down to including top-up swimming sessions for those pupils falling under the required attainment. </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We are aiming for this to be 100%.</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4098148111"/>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2. </a:t>
                      </a:r>
                      <a:r>
                        <a:rPr lang="en-US" sz="700">
                          <a:effectLst/>
                          <a:latin typeface="Arial" panose="020B0604020202020204" pitchFamily="34" charset="0"/>
                          <a:ea typeface="Calibri" panose="020F0502020204030204" pitchFamily="34" charset="0"/>
                          <a:cs typeface="Arial" panose="020B060402020202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b="1">
                          <a:solidFill>
                            <a:schemeClr val="accent1">
                              <a:lumMod val="75000"/>
                            </a:schemeClr>
                          </a:solidFill>
                          <a:latin typeface="Arial" panose="020B0604020202020204" pitchFamily="34" charset="0"/>
                          <a:ea typeface="Calibri" panose="020F0502020204030204" pitchFamily="34" charset="0"/>
                          <a:cs typeface="Arial" panose="020B0604020202020204" pitchFamily="34" charset="0"/>
                        </a:rPr>
                        <a:t>78% of pupils in year 6 can use a range of strokes effectively. </a:t>
                      </a:r>
                      <a:r>
                        <a:rPr lang="en-US" sz="700" kern="1200">
                          <a:solidFill>
                            <a:schemeClr val="dk1"/>
                          </a:solidFill>
                          <a:latin typeface="Arial" panose="020B0604020202020204" pitchFamily="34" charset="0"/>
                          <a:ea typeface="Calibri" panose="020F0502020204030204" pitchFamily="34" charset="0"/>
                          <a:cs typeface="Arial" panose="020B0604020202020204" pitchFamily="34" charset="0"/>
                        </a:rPr>
                        <a:t>This was down to including top up swimming sessions for those pupils falling under the required attainment. </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We are aiming for this to be 100%.</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7850329"/>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a:effectLst/>
                          <a:latin typeface="Arial" panose="020B0604020202020204" pitchFamily="34" charset="0"/>
                          <a:ea typeface="Calibri" panose="020F0502020204030204" pitchFamily="34" charset="0"/>
                          <a:cs typeface="Arial" panose="020B0604020202020204" pitchFamily="34" charset="0"/>
                        </a:rPr>
                        <a:t>3. </a:t>
                      </a:r>
                      <a:r>
                        <a:rPr lang="en-US" sz="700">
                          <a:effectLst/>
                          <a:latin typeface="Arial" panose="020B0604020202020204" pitchFamily="34" charset="0"/>
                          <a:ea typeface="Calibri" panose="020F0502020204030204" pitchFamily="34" charset="0"/>
                          <a:cs typeface="Arial" panose="020B0604020202020204" pitchFamily="34" charset="0"/>
                        </a:rPr>
                        <a:t>Perform safe self-rescue in different water-based situations</a:t>
                      </a:r>
                      <a:endParaRPr lang="en-GB" sz="700">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b="1">
                          <a:solidFill>
                            <a:schemeClr val="tx2"/>
                          </a:solidFill>
                          <a:latin typeface="Arial" panose="020B0604020202020204" pitchFamily="34" charset="0"/>
                          <a:ea typeface="Calibri" panose="020F0502020204030204" pitchFamily="34" charset="0"/>
                          <a:cs typeface="Arial" panose="020B0604020202020204" pitchFamily="34" charset="0"/>
                        </a:rPr>
                        <a:t>95% of pupils in year 6 can perform safe self rescues. </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kern="1200">
                          <a:solidFill>
                            <a:schemeClr val="dk1"/>
                          </a:solidFill>
                          <a:latin typeface="Arial" panose="020B0604020202020204" pitchFamily="34" charset="0"/>
                          <a:ea typeface="Calibri" panose="020F0502020204030204" pitchFamily="34" charset="0"/>
                          <a:cs typeface="Arial" panose="020B0604020202020204" pitchFamily="34" charset="0"/>
                        </a:rPr>
                        <a:t>This was down to including top up swimming sessions for those pupils falling under the required attainment. </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We are aiming for this to be 100%.</a:t>
                      </a:r>
                    </a:p>
                    <a:p>
                      <a:pPr marL="171450" indent="-171450">
                        <a:buFont typeface="Arial" panose="020B0604020202020204" pitchFamily="34" charset="0"/>
                        <a:buChar char="•"/>
                      </a:pPr>
                      <a:r>
                        <a:rPr lang="en-US" sz="700">
                          <a:latin typeface="Arial" panose="020B0604020202020204" pitchFamily="34" charset="0"/>
                          <a:ea typeface="Calibri" panose="020F0502020204030204" pitchFamily="34" charset="0"/>
                          <a:cs typeface="Arial" panose="020B0604020202020204" pitchFamily="34" charset="0"/>
                        </a:rPr>
                        <a:t>Evidenced on Swimming assessment tracker based on information and data collected poolside with swimming teacher.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873458530"/>
                  </a:ext>
                </a:extLst>
              </a:tr>
            </a:tbl>
          </a:graphicData>
        </a:graphic>
      </p:graphicFrame>
      <p:graphicFrame>
        <p:nvGraphicFramePr>
          <p:cNvPr id="9" name="Table 8">
            <a:extLst>
              <a:ext uri="{FF2B5EF4-FFF2-40B4-BE49-F238E27FC236}">
                <a16:creationId xmlns:a16="http://schemas.microsoft.com/office/drawing/2014/main" id="{4CFC7FFE-6C6A-4605-36D2-91D9103DB418}"/>
              </a:ext>
            </a:extLst>
          </p:cNvPr>
          <p:cNvGraphicFramePr>
            <a:graphicFrameLocks noGrp="1"/>
          </p:cNvGraphicFramePr>
          <p:nvPr>
            <p:extLst>
              <p:ext uri="{D42A27DB-BD31-4B8C-83A1-F6EECF244321}">
                <p14:modId xmlns:p14="http://schemas.microsoft.com/office/powerpoint/2010/main" val="79427700"/>
              </p:ext>
            </p:extLst>
          </p:nvPr>
        </p:nvGraphicFramePr>
        <p:xfrm>
          <a:off x="45499" y="631509"/>
          <a:ext cx="6028815" cy="640080"/>
        </p:xfrm>
        <a:graphic>
          <a:graphicData uri="http://schemas.openxmlformats.org/drawingml/2006/table">
            <a:tbl>
              <a:tblPr firstRow="1" bandRow="1">
                <a:tableStyleId>{5C22544A-7EE6-4342-B048-85BDC9FD1C3A}</a:tableStyleId>
              </a:tblPr>
              <a:tblGrid>
                <a:gridCol w="4847241">
                  <a:extLst>
                    <a:ext uri="{9D8B030D-6E8A-4147-A177-3AD203B41FA5}">
                      <a16:colId xmlns:a16="http://schemas.microsoft.com/office/drawing/2014/main" val="2368774985"/>
                    </a:ext>
                  </a:extLst>
                </a:gridCol>
                <a:gridCol w="367734">
                  <a:extLst>
                    <a:ext uri="{9D8B030D-6E8A-4147-A177-3AD203B41FA5}">
                      <a16:colId xmlns:a16="http://schemas.microsoft.com/office/drawing/2014/main" val="3519249617"/>
                    </a:ext>
                  </a:extLst>
                </a:gridCol>
                <a:gridCol w="500361">
                  <a:extLst>
                    <a:ext uri="{9D8B030D-6E8A-4147-A177-3AD203B41FA5}">
                      <a16:colId xmlns:a16="http://schemas.microsoft.com/office/drawing/2014/main" val="1929905500"/>
                    </a:ext>
                  </a:extLst>
                </a:gridCol>
                <a:gridCol w="313479">
                  <a:extLst>
                    <a:ext uri="{9D8B030D-6E8A-4147-A177-3AD203B41FA5}">
                      <a16:colId xmlns:a16="http://schemas.microsoft.com/office/drawing/2014/main" val="302689717"/>
                    </a:ext>
                  </a:extLst>
                </a:gridCol>
              </a:tblGrid>
              <a:tr h="147399">
                <a:tc>
                  <a:txBody>
                    <a:bodyPr/>
                    <a:lstStyle/>
                    <a:p>
                      <a:r>
                        <a:rPr lang="en-GB" sz="600">
                          <a:latin typeface="Arial" panose="020B0604020202020204" pitchFamily="34" charset="0"/>
                          <a:cs typeface="Arial" panose="020B0604020202020204" pitchFamily="34" charset="0"/>
                        </a:rPr>
                        <a:t>Questions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Partly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GB" sz="600">
                          <a:latin typeface="Arial" panose="020B0604020202020204" pitchFamily="34" charset="0"/>
                          <a:cs typeface="Arial" panose="020B0604020202020204" pitchFamily="34" charset="0"/>
                        </a:rPr>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716496856"/>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a:latin typeface="Arial" panose="020B0604020202020204" pitchFamily="34" charset="0"/>
                          <a:cs typeface="Arial" panose="020B0604020202020204" pitchFamily="34" charset="0"/>
                        </a:rPr>
                        <a:t>Do you have effective data collection systems in place to record and evidence that swimming and water safety provision is on track to meet national curriculum requirements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131531387"/>
                  </a:ext>
                </a:extLst>
              </a:tr>
              <a:tr h="159857">
                <a:tc>
                  <a:txBody>
                    <a:bodyPr/>
                    <a:lstStyle/>
                    <a:p>
                      <a:r>
                        <a:rPr lang="en-US" sz="600" kern="1200">
                          <a:solidFill>
                            <a:schemeClr val="dk1"/>
                          </a:solidFill>
                          <a:latin typeface="Arial" panose="020B0604020202020204" pitchFamily="34" charset="0"/>
                          <a:ea typeface="+mn-ea"/>
                          <a:cs typeface="Arial" panose="020B0604020202020204" pitchFamily="34" charset="0"/>
                        </a:rPr>
                        <a:t>Will any of your year 6 group be accessing top up swimming to enable them to achieve the outcomes below?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tc>
                  <a:txBody>
                    <a:bodyPr/>
                    <a:lstStyle/>
                    <a:p>
                      <a:endParaRPr lang="en-GB" sz="6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878708831"/>
                  </a:ext>
                </a:extLst>
              </a:tr>
            </a:tbl>
          </a:graphicData>
        </a:graphic>
      </p:graphicFrame>
      <p:sp>
        <p:nvSpPr>
          <p:cNvPr id="5" name="Freeform 2">
            <a:extLst>
              <a:ext uri="{FF2B5EF4-FFF2-40B4-BE49-F238E27FC236}">
                <a16:creationId xmlns:a16="http://schemas.microsoft.com/office/drawing/2014/main" id="{1B34E4BE-5A59-5235-17BD-19041E1BD891}"/>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602"/>
          </a:p>
        </p:txBody>
      </p:sp>
    </p:spTree>
    <p:extLst>
      <p:ext uri="{BB962C8B-B14F-4D97-AF65-F5344CB8AC3E}">
        <p14:creationId xmlns:p14="http://schemas.microsoft.com/office/powerpoint/2010/main" val="3285007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2755261829"/>
              </p:ext>
            </p:extLst>
          </p:nvPr>
        </p:nvGraphicFramePr>
        <p:xfrm>
          <a:off x="82245" y="700135"/>
          <a:ext cx="5955322" cy="3246120"/>
        </p:xfrm>
        <a:graphic>
          <a:graphicData uri="http://schemas.openxmlformats.org/drawingml/2006/table">
            <a:tbl>
              <a:tblPr firstRow="1" bandRow="1">
                <a:tableStyleId>{5C22544A-7EE6-4342-B048-85BDC9FD1C3A}</a:tableStyleId>
              </a:tblPr>
              <a:tblGrid>
                <a:gridCol w="540660">
                  <a:extLst>
                    <a:ext uri="{9D8B030D-6E8A-4147-A177-3AD203B41FA5}">
                      <a16:colId xmlns:a16="http://schemas.microsoft.com/office/drawing/2014/main" val="1397519339"/>
                    </a:ext>
                  </a:extLst>
                </a:gridCol>
                <a:gridCol w="1595431">
                  <a:extLst>
                    <a:ext uri="{9D8B030D-6E8A-4147-A177-3AD203B41FA5}">
                      <a16:colId xmlns:a16="http://schemas.microsoft.com/office/drawing/2014/main" val="3874769663"/>
                    </a:ext>
                  </a:extLst>
                </a:gridCol>
                <a:gridCol w="1217320">
                  <a:extLst>
                    <a:ext uri="{9D8B030D-6E8A-4147-A177-3AD203B41FA5}">
                      <a16:colId xmlns:a16="http://schemas.microsoft.com/office/drawing/2014/main" val="279180329"/>
                    </a:ext>
                  </a:extLst>
                </a:gridCol>
                <a:gridCol w="2004998">
                  <a:extLst>
                    <a:ext uri="{9D8B030D-6E8A-4147-A177-3AD203B41FA5}">
                      <a16:colId xmlns:a16="http://schemas.microsoft.com/office/drawing/2014/main" val="1419483341"/>
                    </a:ext>
                  </a:extLst>
                </a:gridCol>
                <a:gridCol w="596913">
                  <a:extLst>
                    <a:ext uri="{9D8B030D-6E8A-4147-A177-3AD203B41FA5}">
                      <a16:colId xmlns:a16="http://schemas.microsoft.com/office/drawing/2014/main" val="1532179531"/>
                    </a:ext>
                  </a:extLst>
                </a:gridCol>
              </a:tblGrid>
              <a:tr h="160573">
                <a:tc>
                  <a:txBody>
                    <a:bodyPr/>
                    <a:lstStyle/>
                    <a:p>
                      <a:pPr algn="ctr"/>
                      <a:endParaRPr lang="en-US" sz="4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buFont typeface="Arial" panose="020B0604020202020204" pitchFamily="34" charset="0"/>
                        <a:buNone/>
                      </a:pP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21785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effectLst/>
                          <a:latin typeface="Arial" panose="020B0604020202020204" pitchFamily="34" charset="0"/>
                          <a:cs typeface="Arial" panose="020B0604020202020204" pitchFamily="34" charset="0"/>
                        </a:rPr>
                        <a:t>Plan and monitor (Complete now and monitor)</a:t>
                      </a:r>
                    </a:p>
                    <a:p>
                      <a:pPr marL="0" marR="0" lvl="0" indent="0" algn="ctr" defTabSz="575981" rtl="0" eaLnBrk="1" fontAlgn="auto" latinLnBrk="0" hangingPunct="1">
                        <a:lnSpc>
                          <a:spcPct val="100000"/>
                        </a:lnSpc>
                        <a:spcBef>
                          <a:spcPts val="0"/>
                        </a:spcBef>
                        <a:spcAft>
                          <a:spcPts val="0"/>
                        </a:spcAft>
                        <a:buClrTx/>
                        <a:buSzTx/>
                        <a:buFontTx/>
                        <a:buNone/>
                        <a:tabLst/>
                        <a:defRPr/>
                      </a:pPr>
                      <a:br>
                        <a:rPr lang="en-US" sz="500" b="1">
                          <a:effectLst/>
                          <a:latin typeface="Arial" panose="020B0604020202020204" pitchFamily="34" charset="0"/>
                          <a:cs typeface="Arial" panose="020B0604020202020204" pitchFamily="34" charset="0"/>
                        </a:rPr>
                      </a:b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Focus on teacher training ensuring all teachers are confident to enjoy teaching high-quality Physical Education.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Quality of teaching and learning in Physical Education will be developed through bespoke staff CPD for all class teachers. Support for PE leader included.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Ensure scheme of work annual membership is paid to ensure teachers can access High-Quality planning and supporting resources.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PE resources updated to enable High-Quality teaching to take place.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Confidence in July 2026 showed that 80% of teachers feel confident in teaching all areas of PE. We predict that by July 2027, 100% of staff will feel confident in teaching all areas of the curriculum.</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July 2026, Lesson observation feedback showed that 80% of lessons were ‘high quality’.  By July 2027 we predict that all teachers will have been trained and that 100% of all lessons being delivered will be ‘high quality’.</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Pupil voice data in September 2026 showed that 85% of pupils felt that PE is always fun. By July 2027, we predict that this will increase to 100%.Pupil attainment data in July 2026 showed that 90% of FS and 91% of KS1 and 89% of KS2 were achieving ARE. By July 2027, we predict that 95% of FS, 95% of KS1 and 95% of KS2 will achieve ARE.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Staff confidence surveys, pupils' attainment data, lesson observation reviews, 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18304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ysClr val="windowText" lastClr="000000"/>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Are the improvements sustainable? How?</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a:solidFill>
                            <a:sysClr val="windowText" lastClr="000000"/>
                          </a:solidFill>
                          <a:effectLst/>
                          <a:latin typeface="Arial" panose="020B0604020202020204" pitchFamily="34" charset="0"/>
                          <a:cs typeface="Arial" panose="020B0604020202020204" pitchFamily="34" charset="0"/>
                        </a:rPr>
                        <a:t>Approx. cost</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33528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4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4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latin typeface="Arial" panose="020B0604020202020204" pitchFamily="34" charset="0"/>
                          <a:cs typeface="Arial" panose="020B0604020202020204" pitchFamily="34" charset="0"/>
                        </a:rPr>
                        <a:t>Evaluate </a:t>
                      </a: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4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Confidence in July 2026 showed that 80% of teachers feel confident in teaching all areas of PE. </a:t>
                      </a:r>
                      <a:r>
                        <a:rPr lang="en-US" sz="500" b="1">
                          <a:solidFill>
                            <a:schemeClr val="tx1"/>
                          </a:solidFill>
                          <a:latin typeface="Arial" panose="020B0604020202020204" pitchFamily="34" charset="0"/>
                          <a:cs typeface="Arial" panose="020B0604020202020204" pitchFamily="34" charset="0"/>
                        </a:rPr>
                        <a:t>Now </a:t>
                      </a:r>
                      <a:r>
                        <a:rPr lang="en-US" sz="500">
                          <a:solidFill>
                            <a:schemeClr val="tx1"/>
                          </a:solidFill>
                          <a:latin typeface="Arial" panose="020B0604020202020204" pitchFamily="34" charset="0"/>
                          <a:cs typeface="Arial" panose="020B0604020202020204" pitchFamily="34" charset="0"/>
                        </a:rPr>
                        <a:t>in July 2027, 100% of staff feel confident in teaching all areas of the curriculum.</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Pupil voice data in September 2026 showed that 85% of pupils felt that PE is always fun.  </a:t>
                      </a:r>
                      <a:r>
                        <a:rPr lang="en-US" sz="500" b="1">
                          <a:solidFill>
                            <a:schemeClr val="tx1"/>
                          </a:solidFill>
                          <a:latin typeface="Arial" panose="020B0604020202020204" pitchFamily="34" charset="0"/>
                          <a:cs typeface="Arial" panose="020B0604020202020204" pitchFamily="34" charset="0"/>
                        </a:rPr>
                        <a:t>Now </a:t>
                      </a:r>
                      <a:r>
                        <a:rPr lang="en-US" sz="500">
                          <a:solidFill>
                            <a:schemeClr val="tx1"/>
                          </a:solidFill>
                          <a:latin typeface="Arial" panose="020B0604020202020204" pitchFamily="34" charset="0"/>
                          <a:cs typeface="Arial" panose="020B0604020202020204" pitchFamily="34" charset="0"/>
                        </a:rPr>
                        <a:t>in 2027, 100%. of pupils feel that PE is always fun. Pupil attainment data in July 2026 showed that 90% of FS and 91% of KS1 and 89% of KS2 were achieving ARE. </a:t>
                      </a:r>
                      <a:r>
                        <a:rPr lang="en-US" sz="500" b="1">
                          <a:solidFill>
                            <a:schemeClr val="tx1"/>
                          </a:solidFill>
                          <a:latin typeface="Arial" panose="020B0604020202020204" pitchFamily="34" charset="0"/>
                          <a:cs typeface="Arial" panose="020B0604020202020204" pitchFamily="34" charset="0"/>
                        </a:rPr>
                        <a:t>Now</a:t>
                      </a:r>
                      <a:r>
                        <a:rPr lang="en-US" sz="500">
                          <a:solidFill>
                            <a:schemeClr val="tx1"/>
                          </a:solidFill>
                          <a:latin typeface="Arial" panose="020B0604020202020204" pitchFamily="34" charset="0"/>
                          <a:cs typeface="Arial" panose="020B0604020202020204" pitchFamily="34" charset="0"/>
                        </a:rPr>
                        <a:t> in July 2027, we predict that 95% of FS, 95% of KS1 and 95% of KS2 will achieve ARE.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are now all confident and competent.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Continued CPD can come from sharing good practice in school and using the scheme of work effectively.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Staff confidence surveys, pupils' attainment data, lesson observation reviews, pupil voice.</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500">
                          <a:solidFill>
                            <a:schemeClr val="tx1"/>
                          </a:solidFill>
                          <a:latin typeface="Arial" panose="020B0604020202020204" pitchFamily="34" charset="0"/>
                          <a:cs typeface="Arial" panose="020B0604020202020204" pitchFamily="34" charset="0"/>
                        </a:rPr>
                        <a:t>In July 2026, Lesson observation feedback showed that 80% of lessons were ‘high quality’.  Now in July 2027 all teachers have been trained and 100% of all lessons being delivered are ‘high quality’.</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£3000 bespoke teacher CPD in school</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£1000 additional courses</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£175 scheme of work annual membership</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a:solidFill>
                            <a:schemeClr val="tx1"/>
                          </a:solidFill>
                          <a:latin typeface="Arial" panose="020B0604020202020204" pitchFamily="34" charset="0"/>
                          <a:cs typeface="Arial" panose="020B0604020202020204" pitchFamily="34" charset="0"/>
                        </a:rPr>
                        <a:t>£325 updated resources</a:t>
                      </a:r>
                    </a:p>
                    <a:p>
                      <a:pPr marL="0" indent="0" algn="l">
                        <a:lnSpc>
                          <a:spcPct val="100000"/>
                        </a:lnSpc>
                        <a:buFont typeface="Arial" panose="020B0604020202020204" pitchFamily="34" charset="0"/>
                        <a:buNone/>
                      </a:pPr>
                      <a:endParaRPr lang="en-US" sz="500">
                        <a:solidFill>
                          <a:schemeClr val="tx1"/>
                        </a:solidFill>
                        <a:latin typeface="Arial" panose="020B0604020202020204" pitchFamily="34" charset="0"/>
                        <a:cs typeface="Arial" panose="020B0604020202020204" pitchFamily="34" charset="0"/>
                      </a:endParaRPr>
                    </a:p>
                    <a:p>
                      <a:pPr marL="0" indent="0" algn="l">
                        <a:lnSpc>
                          <a:spcPct val="100000"/>
                        </a:lnSpc>
                        <a:buFont typeface="Arial" panose="020B0604020202020204" pitchFamily="34" charset="0"/>
                        <a:buNone/>
                      </a:pPr>
                      <a:r>
                        <a:rPr lang="en-US" sz="500" b="1">
                          <a:solidFill>
                            <a:schemeClr val="tx1"/>
                          </a:solidFill>
                          <a:latin typeface="Arial" panose="020B0604020202020204" pitchFamily="34" charset="0"/>
                          <a:cs typeface="Arial" panose="020B0604020202020204" pitchFamily="34" charset="0"/>
                        </a:rPr>
                        <a:t>Total = £4500</a:t>
                      </a:r>
                      <a:endParaRPr lang="en-US" sz="5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7" name="TextBox 6">
            <a:extLst>
              <a:ext uri="{FF2B5EF4-FFF2-40B4-BE49-F238E27FC236}">
                <a16:creationId xmlns:a16="http://schemas.microsoft.com/office/drawing/2014/main" id="{CBC5B746-3FD3-098D-1288-0375EF84AD31}"/>
              </a:ext>
            </a:extLst>
          </p:cNvPr>
          <p:cNvSpPr txBox="1"/>
          <p:nvPr/>
        </p:nvSpPr>
        <p:spPr>
          <a:xfrm>
            <a:off x="0" y="202575"/>
            <a:ext cx="5058508" cy="461665"/>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Provide CPD and support to all staff </a:t>
            </a:r>
            <a:r>
              <a:rPr lang="en-US" sz="1000" b="1">
                <a:solidFill>
                  <a:srgbClr val="FF0000"/>
                </a:solidFill>
                <a:latin typeface="Arial" panose="020B0604020202020204" pitchFamily="34" charset="0"/>
                <a:cs typeface="Arial" panose="020B0604020202020204" pitchFamily="34" charset="0"/>
              </a:rPr>
              <a:t>(Example is for reference purposes only)</a:t>
            </a:r>
            <a:endParaRPr lang="en-US" sz="1000" b="1">
              <a:latin typeface="Calibri" panose="020F0502020204030204" pitchFamily="34" charset="0"/>
              <a:cs typeface="Calibri" panose="020F0502020204030204" pitchFamily="34" charset="0"/>
            </a:endParaRPr>
          </a:p>
        </p:txBody>
      </p:sp>
      <p:sp>
        <p:nvSpPr>
          <p:cNvPr id="5" name="Freeform 2">
            <a:extLst>
              <a:ext uri="{FF2B5EF4-FFF2-40B4-BE49-F238E27FC236}">
                <a16:creationId xmlns:a16="http://schemas.microsoft.com/office/drawing/2014/main" id="{3354FEAB-2556-913E-6BBB-45E011DC32B4}"/>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07046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2AFC-9A7C-DB8D-90BA-312A1E67F5A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FC2DE98-3E8B-8664-0AF1-4BC465269E4A}"/>
              </a:ext>
            </a:extLst>
          </p:cNvPr>
          <p:cNvGraphicFramePr>
            <a:graphicFrameLocks noGrp="1"/>
          </p:cNvGraphicFramePr>
          <p:nvPr>
            <p:extLst>
              <p:ext uri="{D42A27DB-BD31-4B8C-83A1-F6EECF244321}">
                <p14:modId xmlns:p14="http://schemas.microsoft.com/office/powerpoint/2010/main" val="2059501019"/>
              </p:ext>
            </p:extLst>
          </p:nvPr>
        </p:nvGraphicFramePr>
        <p:xfrm>
          <a:off x="88461" y="623209"/>
          <a:ext cx="5942889" cy="3459480"/>
        </p:xfrm>
        <a:graphic>
          <a:graphicData uri="http://schemas.openxmlformats.org/drawingml/2006/table">
            <a:tbl>
              <a:tblPr firstRow="1" bandRow="1">
                <a:tableStyleId>{5C22544A-7EE6-4342-B048-85BDC9FD1C3A}</a:tableStyleId>
              </a:tblPr>
              <a:tblGrid>
                <a:gridCol w="538590">
                  <a:extLst>
                    <a:ext uri="{9D8B030D-6E8A-4147-A177-3AD203B41FA5}">
                      <a16:colId xmlns:a16="http://schemas.microsoft.com/office/drawing/2014/main" val="1397519339"/>
                    </a:ext>
                  </a:extLst>
                </a:gridCol>
                <a:gridCol w="1588075">
                  <a:extLst>
                    <a:ext uri="{9D8B030D-6E8A-4147-A177-3AD203B41FA5}">
                      <a16:colId xmlns:a16="http://schemas.microsoft.com/office/drawing/2014/main" val="3874769663"/>
                    </a:ext>
                  </a:extLst>
                </a:gridCol>
                <a:gridCol w="1546440">
                  <a:extLst>
                    <a:ext uri="{9D8B030D-6E8A-4147-A177-3AD203B41FA5}">
                      <a16:colId xmlns:a16="http://schemas.microsoft.com/office/drawing/2014/main" val="279180329"/>
                    </a:ext>
                  </a:extLst>
                </a:gridCol>
                <a:gridCol w="1492908">
                  <a:extLst>
                    <a:ext uri="{9D8B030D-6E8A-4147-A177-3AD203B41FA5}">
                      <a16:colId xmlns:a16="http://schemas.microsoft.com/office/drawing/2014/main" val="1419483341"/>
                    </a:ext>
                  </a:extLst>
                </a:gridCol>
                <a:gridCol w="776876">
                  <a:extLst>
                    <a:ext uri="{9D8B030D-6E8A-4147-A177-3AD203B41FA5}">
                      <a16:colId xmlns:a16="http://schemas.microsoft.com/office/drawing/2014/main" val="1532179531"/>
                    </a:ext>
                  </a:extLst>
                </a:gridCol>
              </a:tblGrid>
              <a:tr h="137060">
                <a:tc>
                  <a:txBody>
                    <a:bodyPr/>
                    <a:lstStyle/>
                    <a:p>
                      <a:pPr algn="ctr"/>
                      <a:endParaRPr lang="en-US" sz="7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66767">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500" b="1">
                          <a:effectLst/>
                          <a:latin typeface="Arial" panose="020B0604020202020204" pitchFamily="34" charset="0"/>
                          <a:cs typeface="Arial" panose="020B0604020202020204" pitchFamily="34" charset="0"/>
                        </a:rPr>
                        <a:t>Plan and monitor</a:t>
                      </a:r>
                      <a:br>
                        <a:rPr lang="en-US" sz="500" b="1">
                          <a:effectLst/>
                          <a:latin typeface="Arial" panose="020B0604020202020204" pitchFamily="34" charset="0"/>
                          <a:cs typeface="Arial" panose="020B0604020202020204" pitchFamily="34" charset="0"/>
                        </a:rPr>
                      </a:br>
                      <a:r>
                        <a:rPr lang="en-US" sz="500" b="1">
                          <a:effectLst/>
                          <a:latin typeface="Arial" panose="020B0604020202020204" pitchFamily="34" charset="0"/>
                          <a:cs typeface="Arial" panose="020B060402020202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Provide in school opportunities for pupils to access multiple opportunities to be physically active and monitor external physical activity to drive physical activity levels with key focus groups.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Therefore, ensure that all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Increase the number and range of activities and clubs on offer (Pupil Led Games, dodgeball, games, dance. Parent and child fitness club.)</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Implementation of new extra-curricular timetable.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Develop provision for physical activity at lunchtime by; Increasing the amount of playground resources to provide playground activity facilitated by lunchtime supervisors and year 6 playleaders.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Equipment and resources to be purchased for facilitation of activity with playleaders and independent active play.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Use leadership ideas from scheme of work.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only 70% of the school were active for 60 minutes a day, 7 days a week. We aim to drive this to 100% by July 2027 through the addition of new lunch and extra curricular opportunities.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across the school 65% of pupils participated in activity at lunchtime. We are aiming for 90% of pupils to be active at lunchtime through new play-leader activities and lunchtime clubs.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KS1 and KS2 participation in extra curricular clubs both sat at 47% . By July 2027, we predict this to increase to 75% through the addition of new clubs.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Extra curricular timetable and participation data.</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Lunchtime participation data, alongside lunchtime activity plan.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Data for all physical activity level tracked on scheme of work PA assessment.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0">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ysClr val="windowText" lastClr="000000"/>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ysClr val="windowText" lastClr="000000"/>
                          </a:solidFill>
                          <a:effectLst/>
                          <a:latin typeface="Arial" panose="020B0604020202020204" pitchFamily="34" charset="0"/>
                          <a:ea typeface="+mn-ea"/>
                          <a:cs typeface="Arial" panose="020B0604020202020204" pitchFamily="34" charset="0"/>
                        </a:rPr>
                        <a:t>Are the improvements sustainable? </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b="1">
                          <a:solidFill>
                            <a:sysClr val="windowText" lastClr="000000"/>
                          </a:solidFill>
                          <a:effectLst/>
                          <a:latin typeface="Arial" panose="020B0604020202020204" pitchFamily="34" charset="0"/>
                          <a:cs typeface="Arial" panose="020B0604020202020204" pitchFamily="34" charset="0"/>
                        </a:rPr>
                        <a:t>Approx. cost</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500" b="1">
                          <a:latin typeface="Arial" panose="020B0604020202020204" pitchFamily="34" charset="0"/>
                          <a:cs typeface="Arial" panose="020B0604020202020204" pitchFamily="34" charset="0"/>
                        </a:rPr>
                        <a:t>Evaluate (</a:t>
                      </a: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only 70% of the school were active for 60 minutes a day, 7 days a week. </a:t>
                      </a:r>
                      <a:r>
                        <a:rPr lang="en-US" sz="500" b="1">
                          <a:solidFill>
                            <a:schemeClr val="tx1"/>
                          </a:solidFill>
                          <a:latin typeface="Arial" panose="020B0604020202020204" pitchFamily="34" charset="0"/>
                          <a:cs typeface="Arial" panose="020B0604020202020204" pitchFamily="34" charset="0"/>
                        </a:rPr>
                        <a:t>Now</a:t>
                      </a:r>
                      <a:r>
                        <a:rPr lang="en-US" sz="500">
                          <a:solidFill>
                            <a:schemeClr val="tx1"/>
                          </a:solidFill>
                          <a:latin typeface="Arial" panose="020B0604020202020204" pitchFamily="34" charset="0"/>
                          <a:cs typeface="Arial" panose="020B0604020202020204" pitchFamily="34" charset="0"/>
                        </a:rPr>
                        <a:t> in July 2027 through the addition of new lunch and extra curricular opportunities, 100% of the school were active for 60 minutes a day, 7 days a week</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across the school 65% of pupils participated in activities at lunchtime.</a:t>
                      </a:r>
                      <a:r>
                        <a:rPr lang="en-US" sz="500" b="1">
                          <a:solidFill>
                            <a:schemeClr val="tx1"/>
                          </a:solidFill>
                          <a:latin typeface="Arial" panose="020B0604020202020204" pitchFamily="34" charset="0"/>
                          <a:cs typeface="Arial" panose="020B0604020202020204" pitchFamily="34" charset="0"/>
                        </a:rPr>
                        <a:t> Now </a:t>
                      </a:r>
                      <a:r>
                        <a:rPr lang="en-US" sz="500">
                          <a:solidFill>
                            <a:schemeClr val="tx1"/>
                          </a:solidFill>
                          <a:latin typeface="Arial" panose="020B0604020202020204" pitchFamily="34" charset="0"/>
                          <a:cs typeface="Arial" panose="020B0604020202020204" pitchFamily="34" charset="0"/>
                        </a:rPr>
                        <a:t>in July 2027, 90% of pupils are active at lunchtime through new play-leader activities and lunchtime clubs.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KS1 and KS2 participation in extra curricular clubs both sat at 47%. Now in July 2027, 75% of all pupils participate in extra curricular clubs.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Now they are trained, MDS to continue to provide the training to the next cohort of year 6 playleaders to support sustainability.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Continue to provide high-quality extra-curricular clubs that are parent paid and therefore do not require any funding or teacher led and so free to attend.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External physical activity trackers outlining the amount of activity pupils’ access outside of school.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Extra curricular timetable and participation data.</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Lunchtime participation data, alongside lunchtime activity plan.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Data for all physical activity level tracked on scheme of work’s PA assessment.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a:solidFill>
                            <a:schemeClr val="tx1"/>
                          </a:solidFill>
                          <a:latin typeface="Arial" panose="020B0604020202020204" pitchFamily="34" charset="0"/>
                          <a:cs typeface="Arial" panose="020B0604020202020204" pitchFamily="34" charset="0"/>
                        </a:rPr>
                        <a:t>£450 new equipment for extra curricular clubs.</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£550 new equipment for lunchtimes.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b="1">
                          <a:solidFill>
                            <a:schemeClr val="tx1"/>
                          </a:solidFill>
                          <a:latin typeface="Arial" panose="020B0604020202020204" pitchFamily="34" charset="0"/>
                          <a:cs typeface="Arial" panose="020B0604020202020204" pitchFamily="34" charset="0"/>
                        </a:rPr>
                        <a:t>Total = £1000</a:t>
                      </a:r>
                    </a:p>
                    <a:p>
                      <a:pPr algn="l">
                        <a:lnSpc>
                          <a:spcPct val="100000"/>
                        </a:lnSpc>
                      </a:pPr>
                      <a:endParaRPr lang="en-US" sz="600">
                        <a:solidFill>
                          <a:schemeClr val="tx1"/>
                        </a:solidFill>
                        <a:latin typeface="Arial" panose="020B0604020202020204" pitchFamily="34" charset="0"/>
                        <a:cs typeface="Arial" panose="020B0604020202020204" pitchFamily="34" charset="0"/>
                      </a:endParaRPr>
                    </a:p>
                    <a:p>
                      <a:pPr algn="l">
                        <a:lnSpc>
                          <a:spcPct val="100000"/>
                        </a:lnSpc>
                      </a:pP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6" name="TextBox 5">
            <a:extLst>
              <a:ext uri="{FF2B5EF4-FFF2-40B4-BE49-F238E27FC236}">
                <a16:creationId xmlns:a16="http://schemas.microsoft.com/office/drawing/2014/main" id="{9FECE768-1CA8-DBE2-7480-6EA64EE2ED4D}"/>
              </a:ext>
            </a:extLst>
          </p:cNvPr>
          <p:cNvSpPr txBox="1"/>
          <p:nvPr/>
        </p:nvSpPr>
        <p:spPr>
          <a:xfrm>
            <a:off x="0" y="161544"/>
            <a:ext cx="5003129" cy="461665"/>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Drive physical activity levels </a:t>
            </a:r>
            <a:r>
              <a:rPr lang="en-US" sz="1000" b="1">
                <a:solidFill>
                  <a:srgbClr val="FF0000"/>
                </a:solidFill>
                <a:latin typeface="Arial" panose="020B0604020202020204" pitchFamily="34" charset="0"/>
                <a:cs typeface="Arial" panose="020B0604020202020204" pitchFamily="34" charset="0"/>
              </a:rPr>
              <a:t>(Example is for reference purposes only</a:t>
            </a:r>
            <a:r>
              <a:rPr lang="en-US" sz="700" b="1">
                <a:solidFill>
                  <a:srgbClr val="FF0000"/>
                </a:solidFill>
                <a:latin typeface="Arial" panose="020B0604020202020204" pitchFamily="34" charset="0"/>
                <a:cs typeface="Arial" panose="020B0604020202020204" pitchFamily="34" charset="0"/>
              </a:rPr>
              <a:t>)</a:t>
            </a:r>
            <a:endParaRPr lang="en-US" sz="1050" b="1">
              <a:latin typeface="Calibri" panose="020F0502020204030204" pitchFamily="34" charset="0"/>
              <a:cs typeface="Calibri" panose="020F0502020204030204" pitchFamily="34" charset="0"/>
            </a:endParaRPr>
          </a:p>
        </p:txBody>
      </p:sp>
      <p:sp>
        <p:nvSpPr>
          <p:cNvPr id="5" name="Freeform 2">
            <a:extLst>
              <a:ext uri="{FF2B5EF4-FFF2-40B4-BE49-F238E27FC236}">
                <a16:creationId xmlns:a16="http://schemas.microsoft.com/office/drawing/2014/main" id="{39D8ED19-08FF-3532-88CA-15CF5B7E6278}"/>
              </a:ext>
            </a:extLst>
          </p:cNvPr>
          <p:cNvSpPr/>
          <p:nvPr/>
        </p:nvSpPr>
        <p:spPr>
          <a:xfrm>
            <a:off x="5271118" y="72562"/>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1720532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45B4E-BC04-8556-7D7D-C3A6F545F24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B33A3E8-A523-BDD4-F09D-CC0DB99B491E}"/>
              </a:ext>
            </a:extLst>
          </p:cNvPr>
          <p:cNvGraphicFramePr>
            <a:graphicFrameLocks noGrp="1"/>
          </p:cNvGraphicFramePr>
          <p:nvPr>
            <p:extLst>
              <p:ext uri="{D42A27DB-BD31-4B8C-83A1-F6EECF244321}">
                <p14:modId xmlns:p14="http://schemas.microsoft.com/office/powerpoint/2010/main" val="2336536520"/>
              </p:ext>
            </p:extLst>
          </p:nvPr>
        </p:nvGraphicFramePr>
        <p:xfrm>
          <a:off x="131579" y="601328"/>
          <a:ext cx="5929253" cy="3312877"/>
        </p:xfrm>
        <a:graphic>
          <a:graphicData uri="http://schemas.openxmlformats.org/drawingml/2006/table">
            <a:tbl>
              <a:tblPr firstRow="1" bandRow="1">
                <a:tableStyleId>{5C22544A-7EE6-4342-B048-85BDC9FD1C3A}</a:tableStyleId>
              </a:tblPr>
              <a:tblGrid>
                <a:gridCol w="531419">
                  <a:extLst>
                    <a:ext uri="{9D8B030D-6E8A-4147-A177-3AD203B41FA5}">
                      <a16:colId xmlns:a16="http://schemas.microsoft.com/office/drawing/2014/main" val="1397519339"/>
                    </a:ext>
                  </a:extLst>
                </a:gridCol>
                <a:gridCol w="1471682">
                  <a:extLst>
                    <a:ext uri="{9D8B030D-6E8A-4147-A177-3AD203B41FA5}">
                      <a16:colId xmlns:a16="http://schemas.microsoft.com/office/drawing/2014/main" val="3874769663"/>
                    </a:ext>
                  </a:extLst>
                </a:gridCol>
                <a:gridCol w="1589788">
                  <a:extLst>
                    <a:ext uri="{9D8B030D-6E8A-4147-A177-3AD203B41FA5}">
                      <a16:colId xmlns:a16="http://schemas.microsoft.com/office/drawing/2014/main" val="279180329"/>
                    </a:ext>
                  </a:extLst>
                </a:gridCol>
                <a:gridCol w="1451738">
                  <a:extLst>
                    <a:ext uri="{9D8B030D-6E8A-4147-A177-3AD203B41FA5}">
                      <a16:colId xmlns:a16="http://schemas.microsoft.com/office/drawing/2014/main" val="1419483341"/>
                    </a:ext>
                  </a:extLst>
                </a:gridCol>
                <a:gridCol w="884626">
                  <a:extLst>
                    <a:ext uri="{9D8B030D-6E8A-4147-A177-3AD203B41FA5}">
                      <a16:colId xmlns:a16="http://schemas.microsoft.com/office/drawing/2014/main" val="1532179531"/>
                    </a:ext>
                  </a:extLst>
                </a:gridCol>
              </a:tblGrid>
              <a:tr h="257004">
                <a:tc>
                  <a:txBody>
                    <a:bodyPr/>
                    <a:lstStyle/>
                    <a:p>
                      <a:pPr algn="ctr"/>
                      <a:endParaRPr lang="en-US" sz="5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600">
                          <a:solidFill>
                            <a:sysClr val="windowText" lastClr="000000"/>
                          </a:solidFill>
                          <a:latin typeface="Arial" panose="020B0604020202020204" pitchFamily="34" charset="0"/>
                          <a:cs typeface="Arial" panose="020B060402020202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a:solidFill>
                            <a:sysClr val="windowText" lastClr="000000"/>
                          </a:solidFill>
                          <a:effectLst/>
                          <a:latin typeface="Arial" panose="020B0604020202020204" pitchFamily="34" charset="0"/>
                          <a:cs typeface="Arial" panose="020B0604020202020204" pitchFamily="34" charset="0"/>
                        </a:rPr>
                        <a:t>Supporting evidence</a:t>
                      </a:r>
                      <a:endParaRPr lang="en-GB" sz="600">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938675785"/>
                  </a:ext>
                </a:extLst>
              </a:tr>
              <a:tr h="155689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effectLst/>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effectLst/>
                          <a:latin typeface="Arial" panose="020B0604020202020204" pitchFamily="34" charset="0"/>
                          <a:cs typeface="Arial" panose="020B0604020202020204" pitchFamily="34" charset="0"/>
                        </a:rPr>
                        <a:t>Plan and monitor</a:t>
                      </a:r>
                      <a:br>
                        <a:rPr lang="en-US" sz="500" b="1">
                          <a:effectLst/>
                          <a:latin typeface="Arial" panose="020B0604020202020204" pitchFamily="34" charset="0"/>
                          <a:cs typeface="Arial" panose="020B0604020202020204" pitchFamily="34" charset="0"/>
                        </a:rPr>
                      </a:br>
                      <a:r>
                        <a:rPr lang="en-US" sz="500" b="1">
                          <a:effectLst/>
                          <a:latin typeface="Arial" panose="020B0604020202020204" pitchFamily="34" charset="0"/>
                          <a:cs typeface="Arial" panose="020B060402020202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Ensure all pupils can access competition in school through regular intra school competition, as well as all pupils accessing inter-school competitions against other schools. Competition formats to reflect needs of pupils. See school games offer.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Arrange KS1 multi skills league for virtual competition against other local primary schools.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KS2 little sticks competition hosted here and at other local school to engage all LKS2 in inter competition. Format to be flexible based on pupil engagement. See little sticks (golf) planning on scheme of work.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Arrange house competition within classes to take place at the end of each unit to celebrate learning.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Arrange all UKS2 to represent school through school games competitions and competition hosted here against other local primary schools. Format to change based on pupil needs see competition format.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50% of KS1 had participated in an inter-school competition. Through the introduction of new competitions and formats we predict this will increase to 100% by July 2027.</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65% of KS2 had participated in an inter-school competition. Through new KS2 competitions and opportunities we expect this to increase to 100% by July 2027.</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100% of all pupils will compete once again in an intra-house competition at the end of relevant units and during sports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500">
                          <a:solidFill>
                            <a:schemeClr val="tx1"/>
                          </a:solidFill>
                          <a:latin typeface="Arial" panose="020B0604020202020204" pitchFamily="34" charset="0"/>
                          <a:cs typeface="Arial" panose="020B0604020202020204" pitchFamily="34" charset="0"/>
                        </a:rPr>
                        <a:t>Competition formats and planning for all intra-school lesson level competitions, all inter competitions hosted at our school and sports day. </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Virtual multi skills league format and results.</a:t>
                      </a:r>
                    </a:p>
                    <a:p>
                      <a:pPr algn="l">
                        <a:lnSpc>
                          <a:spcPct val="100000"/>
                        </a:lnSpc>
                      </a:pPr>
                      <a:endParaRPr lang="en-US" sz="500">
                        <a:solidFill>
                          <a:schemeClr val="tx1"/>
                        </a:solidFill>
                        <a:latin typeface="Arial" panose="020B0604020202020204" pitchFamily="34" charset="0"/>
                        <a:cs typeface="Arial" panose="020B0604020202020204" pitchFamily="34" charset="0"/>
                      </a:endParaRPr>
                    </a:p>
                    <a:p>
                      <a:pPr algn="l">
                        <a:lnSpc>
                          <a:spcPct val="100000"/>
                        </a:lnSpc>
                      </a:pPr>
                      <a:r>
                        <a:rPr lang="en-US" sz="50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257004">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US" sz="600" b="1">
                          <a:solidFill>
                            <a:schemeClr val="tx1"/>
                          </a:solidFill>
                          <a:latin typeface="Arial" panose="020B0604020202020204" pitchFamily="34" charset="0"/>
                          <a:cs typeface="Arial" panose="020B060402020202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indent="0" algn="ctr">
                        <a:buFont typeface="Arial" panose="020B0604020202020204" pitchFamily="34" charset="0"/>
                        <a:buNone/>
                      </a:pPr>
                      <a:r>
                        <a:rPr lang="en-GB" sz="600" b="1" kern="1200">
                          <a:solidFill>
                            <a:schemeClr val="tx1"/>
                          </a:solidFill>
                          <a:effectLst/>
                          <a:latin typeface="Arial" panose="020B0604020202020204" pitchFamily="34" charset="0"/>
                          <a:ea typeface="+mn-ea"/>
                          <a:cs typeface="Arial" panose="020B0604020202020204" pitchFamily="34" charset="0"/>
                        </a:rPr>
                        <a:t>Are the improvements sustainable? How?</a:t>
                      </a:r>
                      <a:endParaRPr lang="en-US" sz="600" b="1">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600" b="1">
                          <a:solidFill>
                            <a:schemeClr val="tx1"/>
                          </a:solidFill>
                          <a:effectLst/>
                          <a:latin typeface="Arial" panose="020B0604020202020204" pitchFamily="34" charset="0"/>
                          <a:ea typeface="Calibri" panose="020F0502020204030204" pitchFamily="34" charset="0"/>
                          <a:cs typeface="Arial" panose="020B060402020202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a:solidFill>
                            <a:schemeClr val="tx1"/>
                          </a:solidFill>
                          <a:effectLst/>
                          <a:latin typeface="Arial" panose="020B0604020202020204" pitchFamily="34" charset="0"/>
                          <a:cs typeface="Arial" panose="020B0604020202020204" pitchFamily="34" charset="0"/>
                        </a:rPr>
                        <a:t>Approx. cost</a:t>
                      </a:r>
                      <a:endParaRPr lang="en-GB" sz="6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2073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500" b="1">
                        <a:latin typeface="Arial" panose="020B0604020202020204" pitchFamily="34" charset="0"/>
                        <a:cs typeface="Arial" panose="020B060402020202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500" b="1">
                          <a:latin typeface="Arial" panose="020B0604020202020204" pitchFamily="34" charset="0"/>
                          <a:cs typeface="Arial" panose="020B0604020202020204" pitchFamily="34" charset="0"/>
                        </a:rPr>
                        <a:t>Evaluate (</a:t>
                      </a:r>
                      <a:r>
                        <a:rPr lang="en-US" sz="500" b="1" kern="1200">
                          <a:solidFill>
                            <a:schemeClr val="dk1"/>
                          </a:solidFill>
                          <a:effectLst/>
                          <a:latin typeface="Arial" panose="020B0604020202020204" pitchFamily="34" charset="0"/>
                          <a:ea typeface="+mn-ea"/>
                          <a:cs typeface="Arial" panose="020B0604020202020204" pitchFamily="34" charset="0"/>
                        </a:rPr>
                        <a:t>to be completed by July 2027)</a:t>
                      </a:r>
                      <a:endParaRPr lang="en-US" sz="5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In July 2026, 50% of KS1 had participated in an inter school competition. Now in July 2027, through the introduction of new competitions and formats this has increased to 100%.</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By July 2026, 65% of KS2 had participated in an inter-school  competition. Now in July 2027, through new KS2 competitions and opportunities this has increased to 100%.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Competition will be embedded as a normal element of learning through continued access to house competitions in class/lesson time at the end of units.  Scheme of work supports this set up and guides teachers.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Competition formats and planning for all intra-school lesson level competitions, all inter-school competitions hosted at our school and sports day. </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Virtual multi skills league format and results.</a:t>
                      </a:r>
                    </a:p>
                    <a:p>
                      <a:pPr marL="171450" indent="-171450" algn="l">
                        <a:lnSpc>
                          <a:spcPct val="100000"/>
                        </a:lnSpc>
                        <a:buFont typeface="Arial" panose="020B0604020202020204" pitchFamily="34" charset="0"/>
                        <a:buChar char="•"/>
                      </a:pPr>
                      <a:endParaRPr lang="en-US" sz="500">
                        <a:solidFill>
                          <a:schemeClr val="tx1"/>
                        </a:solidFill>
                        <a:latin typeface="Arial" panose="020B0604020202020204" pitchFamily="34" charset="0"/>
                        <a:cs typeface="Arial" panose="020B0604020202020204" pitchFamily="34" charset="0"/>
                      </a:endParaRPr>
                    </a:p>
                    <a:p>
                      <a:pPr marL="171450" indent="-171450" algn="l">
                        <a:lnSpc>
                          <a:spcPct val="100000"/>
                        </a:lnSpc>
                        <a:buFont typeface="Arial" panose="020B0604020202020204" pitchFamily="34" charset="0"/>
                        <a:buChar char="•"/>
                      </a:pPr>
                      <a:r>
                        <a:rPr lang="en-US" sz="500">
                          <a:solidFill>
                            <a:schemeClr val="tx1"/>
                          </a:solidFill>
                          <a:latin typeface="Arial" panose="020B0604020202020204" pitchFamily="34" charset="0"/>
                          <a:cs typeface="Arial" panose="020B060402020202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600" b="1">
                          <a:solidFill>
                            <a:schemeClr val="tx1"/>
                          </a:solidFill>
                          <a:latin typeface="Arial" panose="020B0604020202020204" pitchFamily="34" charset="0"/>
                          <a:cs typeface="Arial" panose="020B0604020202020204" pitchFamily="34" charset="0"/>
                        </a:rPr>
                        <a:t>£0</a:t>
                      </a:r>
                      <a:endParaRPr lang="en-US" sz="600">
                        <a:solidFill>
                          <a:schemeClr val="tx1"/>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672556584"/>
                  </a:ext>
                </a:extLst>
              </a:tr>
            </a:tbl>
          </a:graphicData>
        </a:graphic>
      </p:graphicFrame>
      <p:sp>
        <p:nvSpPr>
          <p:cNvPr id="8" name="TextBox 7">
            <a:extLst>
              <a:ext uri="{FF2B5EF4-FFF2-40B4-BE49-F238E27FC236}">
                <a16:creationId xmlns:a16="http://schemas.microsoft.com/office/drawing/2014/main" id="{F0D6CECF-DD7B-2CE1-18D5-540B1D94DCB8}"/>
              </a:ext>
            </a:extLst>
          </p:cNvPr>
          <p:cNvSpPr txBox="1"/>
          <p:nvPr/>
        </p:nvSpPr>
        <p:spPr>
          <a:xfrm>
            <a:off x="58981" y="162746"/>
            <a:ext cx="4348896" cy="469359"/>
          </a:xfrm>
          <a:prstGeom prst="rect">
            <a:avLst/>
          </a:prstGeom>
          <a:noFill/>
        </p:spPr>
        <p:txBody>
          <a:bodyPr wrap="square" rtlCol="0">
            <a:spAutoFit/>
          </a:bodyPr>
          <a:lstStyle/>
          <a:p>
            <a:r>
              <a:rPr lang="en-US" sz="1400" b="1">
                <a:solidFill>
                  <a:schemeClr val="accent1"/>
                </a:solidFill>
                <a:latin typeface="Arial" panose="020B0604020202020204" pitchFamily="34" charset="0"/>
                <a:cs typeface="Arial" panose="020B0604020202020204" pitchFamily="34" charset="0"/>
              </a:rPr>
              <a:t>Plan, monitor and evaluate (2026/2027)</a:t>
            </a:r>
          </a:p>
          <a:p>
            <a:r>
              <a:rPr lang="en-US" sz="1000" b="1">
                <a:latin typeface="Arial" panose="020B0604020202020204" pitchFamily="34" charset="0"/>
                <a:cs typeface="Arial" panose="020B0604020202020204" pitchFamily="34" charset="0"/>
              </a:rPr>
              <a:t>Develop competition </a:t>
            </a:r>
            <a:r>
              <a:rPr lang="en-US" sz="1000" b="1">
                <a:solidFill>
                  <a:srgbClr val="FF0000"/>
                </a:solidFill>
                <a:latin typeface="Arial" panose="020B0604020202020204" pitchFamily="34" charset="0"/>
                <a:cs typeface="Arial" panose="020B0604020202020204" pitchFamily="34" charset="0"/>
              </a:rPr>
              <a:t>(Example is for reference purposes only)</a:t>
            </a:r>
          </a:p>
        </p:txBody>
      </p:sp>
      <p:sp>
        <p:nvSpPr>
          <p:cNvPr id="5" name="Freeform 2">
            <a:extLst>
              <a:ext uri="{FF2B5EF4-FFF2-40B4-BE49-F238E27FC236}">
                <a16:creationId xmlns:a16="http://schemas.microsoft.com/office/drawing/2014/main" id="{0554593C-518F-BE2E-418E-8F1495E854BC}"/>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886885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68B8-D342-6F7A-0B62-363DC54F851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E29115-4245-713D-6472-81B467ED8A5C}"/>
              </a:ext>
            </a:extLst>
          </p:cNvPr>
          <p:cNvSpPr txBox="1"/>
          <p:nvPr/>
        </p:nvSpPr>
        <p:spPr>
          <a:xfrm>
            <a:off x="58616" y="228547"/>
            <a:ext cx="4161692" cy="461665"/>
          </a:xfrm>
          <a:prstGeom prst="rect">
            <a:avLst/>
          </a:prstGeom>
          <a:noFill/>
        </p:spPr>
        <p:txBody>
          <a:bodyPr wrap="square" rtlCol="0">
            <a:spAutoFit/>
          </a:bodyPr>
          <a:lstStyle/>
          <a:p>
            <a:r>
              <a:rPr lang="en-US" sz="1600" b="1">
                <a:solidFill>
                  <a:schemeClr val="accent1">
                    <a:lumMod val="75000"/>
                  </a:schemeClr>
                </a:solidFill>
                <a:latin typeface="Arial" panose="020B0604020202020204" pitchFamily="34" charset="0"/>
                <a:cs typeface="Arial" panose="020B0604020202020204" pitchFamily="34" charset="0"/>
              </a:rPr>
              <a:t>Looking ahead and sustainability </a:t>
            </a:r>
          </a:p>
          <a:p>
            <a:r>
              <a:rPr lang="en-US" sz="800" b="1">
                <a:solidFill>
                  <a:srgbClr val="FF0000"/>
                </a:solidFill>
                <a:latin typeface="Arial" panose="020B0604020202020204" pitchFamily="34" charset="0"/>
                <a:cs typeface="Arial" panose="020B0604020202020204" pitchFamily="34" charset="0"/>
              </a:rPr>
              <a:t>(Example is for reference purposes only)</a:t>
            </a:r>
          </a:p>
        </p:txBody>
      </p:sp>
      <p:graphicFrame>
        <p:nvGraphicFramePr>
          <p:cNvPr id="5" name="Table 4">
            <a:extLst>
              <a:ext uri="{FF2B5EF4-FFF2-40B4-BE49-F238E27FC236}">
                <a16:creationId xmlns:a16="http://schemas.microsoft.com/office/drawing/2014/main" id="{AEF97C4D-58ED-7164-7F44-B1F275A6B74F}"/>
              </a:ext>
            </a:extLst>
          </p:cNvPr>
          <p:cNvGraphicFramePr>
            <a:graphicFrameLocks noGrp="1"/>
          </p:cNvGraphicFramePr>
          <p:nvPr>
            <p:extLst>
              <p:ext uri="{D42A27DB-BD31-4B8C-83A1-F6EECF244321}">
                <p14:modId xmlns:p14="http://schemas.microsoft.com/office/powerpoint/2010/main" val="691248793"/>
              </p:ext>
            </p:extLst>
          </p:nvPr>
        </p:nvGraphicFramePr>
        <p:xfrm>
          <a:off x="128954" y="802147"/>
          <a:ext cx="5890845" cy="2795514"/>
        </p:xfrm>
        <a:graphic>
          <a:graphicData uri="http://schemas.openxmlformats.org/drawingml/2006/table">
            <a:tbl>
              <a:tblPr firstRow="1" bandRow="1">
                <a:tableStyleId>{5C22544A-7EE6-4342-B048-85BDC9FD1C3A}</a:tableStyleId>
              </a:tblPr>
              <a:tblGrid>
                <a:gridCol w="967154">
                  <a:extLst>
                    <a:ext uri="{9D8B030D-6E8A-4147-A177-3AD203B41FA5}">
                      <a16:colId xmlns:a16="http://schemas.microsoft.com/office/drawing/2014/main" val="1397519339"/>
                    </a:ext>
                  </a:extLst>
                </a:gridCol>
                <a:gridCol w="1019907">
                  <a:extLst>
                    <a:ext uri="{9D8B030D-6E8A-4147-A177-3AD203B41FA5}">
                      <a16:colId xmlns:a16="http://schemas.microsoft.com/office/drawing/2014/main" val="279180329"/>
                    </a:ext>
                  </a:extLst>
                </a:gridCol>
                <a:gridCol w="920262">
                  <a:extLst>
                    <a:ext uri="{9D8B030D-6E8A-4147-A177-3AD203B41FA5}">
                      <a16:colId xmlns:a16="http://schemas.microsoft.com/office/drawing/2014/main" val="1419483341"/>
                    </a:ext>
                  </a:extLst>
                </a:gridCol>
                <a:gridCol w="633046">
                  <a:extLst>
                    <a:ext uri="{9D8B030D-6E8A-4147-A177-3AD203B41FA5}">
                      <a16:colId xmlns:a16="http://schemas.microsoft.com/office/drawing/2014/main" val="1750296006"/>
                    </a:ext>
                  </a:extLst>
                </a:gridCol>
                <a:gridCol w="1441939">
                  <a:extLst>
                    <a:ext uri="{9D8B030D-6E8A-4147-A177-3AD203B41FA5}">
                      <a16:colId xmlns:a16="http://schemas.microsoft.com/office/drawing/2014/main" val="1532179531"/>
                    </a:ext>
                  </a:extLst>
                </a:gridCol>
                <a:gridCol w="908537">
                  <a:extLst>
                    <a:ext uri="{9D8B030D-6E8A-4147-A177-3AD203B41FA5}">
                      <a16:colId xmlns:a16="http://schemas.microsoft.com/office/drawing/2014/main" val="4218112393"/>
                    </a:ext>
                  </a:extLst>
                </a:gridCol>
              </a:tblGrid>
              <a:tr h="446576">
                <a:tc>
                  <a:txBody>
                    <a:bodyPr/>
                    <a:lstStyle/>
                    <a:p>
                      <a:pPr algn="ctr"/>
                      <a:r>
                        <a:rPr lang="en-US" sz="600" b="1">
                          <a:solidFill>
                            <a:sysClr val="windowText" lastClr="000000"/>
                          </a:solidFill>
                          <a:latin typeface="Arial" panose="020B0604020202020204" pitchFamily="34" charset="0"/>
                          <a:cs typeface="Arial" panose="020B0604020202020204" pitchFamily="34" charset="0"/>
                        </a:rPr>
                        <a:t>Intent - what is your objective and why?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600" b="1" kern="1200">
                          <a:solidFill>
                            <a:sysClr val="windowText" lastClr="000000"/>
                          </a:solidFill>
                          <a:effectLst/>
                          <a:latin typeface="Arial" panose="020B0604020202020204" pitchFamily="34" charset="0"/>
                          <a:ea typeface="+mn-ea"/>
                          <a:cs typeface="Arial" panose="020B0604020202020204" pitchFamily="34" charset="0"/>
                        </a:rPr>
                        <a:t>Implementation - How will you achieve this?</a:t>
                      </a:r>
                      <a:endParaRPr lang="en-US" sz="600" b="1">
                        <a:solidFill>
                          <a:sysClr val="windowText" lastClr="000000"/>
                        </a:solidFill>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rPr>
                        <a:t>Potential cost?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600" b="1">
                          <a:solidFill>
                            <a:sysClr val="windowText" lastClr="000000"/>
                          </a:solidFill>
                          <a:effectLst/>
                          <a:latin typeface="Arial" panose="020B0604020202020204" pitchFamily="34" charset="0"/>
                          <a:cs typeface="Arial" panose="020B0604020202020204" pitchFamily="34" charset="0"/>
                        </a:rPr>
                        <a:t>What supporting evidence will be necessary? </a:t>
                      </a:r>
                      <a:endParaRPr lang="en-GB" sz="600" b="1">
                        <a:solidFill>
                          <a:sysClr val="windowText" lastClr="000000"/>
                        </a:solidFill>
                        <a:effectLst/>
                        <a:latin typeface="Arial" panose="020B0604020202020204" pitchFamily="34" charset="0"/>
                        <a:ea typeface="Calibri" panose="020F050202020403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fontAlgn="t">
                        <a:lnSpc>
                          <a:spcPct val="119048"/>
                        </a:lnSpc>
                        <a:buNone/>
                      </a:pPr>
                      <a:r>
                        <a:rPr lang="en-GB" sz="600" b="1" i="0">
                          <a:solidFill>
                            <a:schemeClr val="tx1"/>
                          </a:solidFill>
                          <a:effectLst/>
                          <a:latin typeface="Arial" panose="020B0604020202020204" pitchFamily="34" charset="0"/>
                          <a:cs typeface="Arial" panose="020B0604020202020204" pitchFamily="34" charset="0"/>
                        </a:rPr>
                        <a:t>Is this sustainable, or does it require a year-on-year commitment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4476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Continue to provide CPD to ensure consistently high-quality PE lessons.</a:t>
                      </a:r>
                      <a:endParaRPr lang="en-US" sz="600">
                        <a:effectLst/>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PE lead to complete Primary PE Specialism Qualification to be able to provide ongoing support and training in-house.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Continued high-quality practice, maintaining impact data evidence mentioned above.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600">
                          <a:latin typeface="Arial" panose="020B0604020202020204" pitchFamily="34" charset="0"/>
                          <a:cs typeface="Arial" panose="020B0604020202020204" pitchFamily="34" charset="0"/>
                        </a:rPr>
                        <a:t>£1500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Staff confidence surveys, pupil attainment data, pupil voice, learning walks, staff professional development plans.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algn="l">
                        <a:lnSpc>
                          <a:spcPct val="100000"/>
                        </a:lnSpc>
                      </a:pPr>
                      <a:r>
                        <a:rPr lang="en-US" sz="600">
                          <a:latin typeface="Arial" panose="020B0604020202020204" pitchFamily="34" charset="0"/>
                          <a:cs typeface="Arial" panose="020B0604020202020204" pitchFamily="34" charset="0"/>
                        </a:rPr>
                        <a:t>Sustainable.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1968936110"/>
                  </a:ext>
                </a:extLst>
              </a:tr>
              <a:tr h="69752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Focus on lunchtime provision to maximise the offer so all pupils can participate.</a:t>
                      </a:r>
                      <a:endParaRPr lang="en-US" sz="600">
                        <a:effectLst/>
                        <a:latin typeface="Arial" panose="020B0604020202020204" pitchFamily="34" charset="0"/>
                        <a:cs typeface="Arial" panose="020B060402020202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Develop further midday supervisor and play leader training to increase the variety of active opportunities accessible to all pupils at lunchtime.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Maintain the activity level at lunchtime of 90% and / or exceed these.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£300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Pupil activity level, pupil voice, pupil engagement.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latin typeface="Arial" panose="020B0604020202020204" pitchFamily="34" charset="0"/>
                          <a:cs typeface="Arial" panose="020B0604020202020204" pitchFamily="34" charset="0"/>
                        </a:rPr>
                        <a:t>Sustainable.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3420514327"/>
                  </a:ext>
                </a:extLst>
              </a:tr>
              <a:tr h="89242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rgbClr val="FF0000"/>
                          </a:solidFill>
                          <a:latin typeface="Arial" panose="020B0604020202020204" pitchFamily="34" charset="0"/>
                          <a:cs typeface="Arial" panose="020B0604020202020204" pitchFamily="34" charset="0"/>
                        </a:rPr>
                        <a:t>Continue adding rows as needed for school priorities and next steps.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Arial" panose="020B0604020202020204" pitchFamily="34" charset="0"/>
                        <a:cs typeface="Arial" panose="020B060402020202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3F3ED"/>
                    </a:solidFill>
                  </a:tcPr>
                </a:tc>
                <a:extLst>
                  <a:ext uri="{0D108BD9-81ED-4DB2-BD59-A6C34878D82A}">
                    <a16:rowId xmlns:a16="http://schemas.microsoft.com/office/drawing/2014/main" val="2993401569"/>
                  </a:ext>
                </a:extLst>
              </a:tr>
            </a:tbl>
          </a:graphicData>
        </a:graphic>
      </p:graphicFrame>
      <p:sp>
        <p:nvSpPr>
          <p:cNvPr id="6" name="Freeform 2">
            <a:extLst>
              <a:ext uri="{FF2B5EF4-FFF2-40B4-BE49-F238E27FC236}">
                <a16:creationId xmlns:a16="http://schemas.microsoft.com/office/drawing/2014/main" id="{9064D067-9FFF-8251-F97C-F1F1155B7FC2}"/>
              </a:ext>
            </a:extLst>
          </p:cNvPr>
          <p:cNvSpPr/>
          <p:nvPr/>
        </p:nvSpPr>
        <p:spPr>
          <a:xfrm>
            <a:off x="5235949" y="154041"/>
            <a:ext cx="668310" cy="394910"/>
          </a:xfrm>
          <a:custGeom>
            <a:avLst/>
            <a:gdLst/>
            <a:ahLst/>
            <a:cxnLst/>
            <a:rect l="l" t="t" r="r" b="b"/>
            <a:pathLst>
              <a:path w="1997128" h="1180121">
                <a:moveTo>
                  <a:pt x="0" y="0"/>
                </a:moveTo>
                <a:lnTo>
                  <a:pt x="1997128" y="0"/>
                </a:lnTo>
                <a:lnTo>
                  <a:pt x="1997128" y="1180121"/>
                </a:lnTo>
                <a:lnTo>
                  <a:pt x="0" y="11801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602"/>
          </a:p>
        </p:txBody>
      </p:sp>
    </p:spTree>
    <p:extLst>
      <p:ext uri="{BB962C8B-B14F-4D97-AF65-F5344CB8AC3E}">
        <p14:creationId xmlns:p14="http://schemas.microsoft.com/office/powerpoint/2010/main" val="2705750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34C01479A55DB4AB31D736E765B2FF2" ma:contentTypeVersion="15" ma:contentTypeDescription="Create a new document." ma:contentTypeScope="" ma:versionID="a3710277bb33bba9441d025a42da24f1">
  <xsd:schema xmlns:xsd="http://www.w3.org/2001/XMLSchema" xmlns:xs="http://www.w3.org/2001/XMLSchema" xmlns:p="http://schemas.microsoft.com/office/2006/metadata/properties" xmlns:ns1="http://schemas.microsoft.com/sharepoint/v3" xmlns:ns2="27d9075e-6bde-410f-97a8-5522e05edc86" xmlns:ns3="8b432da3-8afe-4474-8162-87b712f8d4cb" targetNamespace="http://schemas.microsoft.com/office/2006/metadata/properties" ma:root="true" ma:fieldsID="43c6643f153e01011c38791ab5bbc879" ns1:_="" ns2:_="" ns3:_="">
    <xsd:import namespace="http://schemas.microsoft.com/sharepoint/v3"/>
    <xsd:import namespace="27d9075e-6bde-410f-97a8-5522e05edc86"/>
    <xsd:import namespace="8b432da3-8afe-4474-8162-87b712f8d4c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d9075e-6bde-410f-97a8-5522e05edc86"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c07c698-60f5-424f-b9af-f4c59398b511"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432da3-8afe-4474-8162-87b712f8d4c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8bcebbe4-ce18-4633-934e-60773cd579b0}" ma:internalName="TaxCatchAll" ma:showField="CatchAllData" ma:web="8b432da3-8afe-4474-8162-87b712f8d4c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b432da3-8afe-4474-8162-87b712f8d4cb" xsi:nil="true"/>
    <_ip_UnifiedCompliancePolicyUIAction xmlns="http://schemas.microsoft.com/sharepoint/v3" xsi:nil="true"/>
    <_ip_UnifiedCompliancePolicyProperties xmlns="http://schemas.microsoft.com/sharepoint/v3" xsi:nil="true"/>
    <lcf76f155ced4ddcb4097134ff3c332f xmlns="27d9075e-6bde-410f-97a8-5522e05edc8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A01DA8D-DD3F-4EDD-BBAF-156ACB1BFD6B}">
  <ds:schemaRefs>
    <ds:schemaRef ds:uri="http://schemas.microsoft.com/sharepoint/v3/contenttype/forms"/>
  </ds:schemaRefs>
</ds:datastoreItem>
</file>

<file path=customXml/itemProps2.xml><?xml version="1.0" encoding="utf-8"?>
<ds:datastoreItem xmlns:ds="http://schemas.openxmlformats.org/officeDocument/2006/customXml" ds:itemID="{21C1F63F-FCF1-4C16-83C3-E701B7C7967B}">
  <ds:schemaRefs>
    <ds:schemaRef ds:uri="27d9075e-6bde-410f-97a8-5522e05edc86"/>
    <ds:schemaRef ds:uri="8b432da3-8afe-4474-8162-87b712f8d4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CF260CE-4686-4DA4-9A79-4547B36123D8}">
  <ds:schemaRefs>
    <ds:schemaRef ds:uri="27d9075e-6bde-410f-97a8-5522e05edc86"/>
    <ds:schemaRef ds:uri="8b432da3-8afe-4474-8162-87b712f8d4c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dbf2ff9d-e249-40e2-b463-0b922d4f2f25}"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13</Slides>
  <Notes>0</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revision>1</cp:revision>
  <dcterms:created xsi:type="dcterms:W3CDTF">2025-10-08T18:09:30Z</dcterms:created>
  <dcterms:modified xsi:type="dcterms:W3CDTF">2026-09-24T08:53:31Z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0x010100334C01479A55DB4AB31D736E765B2FF2</vt:lpwstr>
  </property>
  <property fmtid="{D5CDD505-2E9C-101B-9397-08002B2CF9AE}" pid="3" name="MediaServiceImageTags">
    <vt:lpwstr/>
  </property>
  <property fmtid="{D5CDD505-2E9C-101B-9397-08002B2CF9AE}" pid="4" name="ClassificationContentMarkingFooterLocations">
    <vt:lpwstr>Office Theme:10</vt:lpwstr>
  </property>
  <property fmtid="{D5CDD505-2E9C-101B-9397-08002B2CF9AE}" pid="5" name="ClassificationContentMarkingFooterText">
    <vt:lpwstr>OFFICIAL - FOR PUBLIC RELEASE</vt:lpwstr>
  </property>
  <property fmtid="{D5CDD505-2E9C-101B-9397-08002B2CF9AE}" pid="6" name="ClassificationContentMarkingHeaderLocations">
    <vt:lpwstr>Office Theme:9</vt:lpwstr>
  </property>
  <property fmtid="{D5CDD505-2E9C-101B-9397-08002B2CF9AE}" pid="7" name="ClassificationContentMarkingHeaderText">
    <vt:lpwstr>OFFICIAL - FOR PUBLIC RELEASE</vt:lpwstr>
  </property>
</Properties>
</file>