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40"/>
  </p:notesMasterIdLst>
  <p:handoutMasterIdLst>
    <p:handoutMasterId r:id="rId41"/>
  </p:handoutMasterIdLst>
  <p:sldIdLst>
    <p:sldId id="262" r:id="rId5"/>
    <p:sldId id="264" r:id="rId6"/>
    <p:sldId id="266" r:id="rId7"/>
    <p:sldId id="267" r:id="rId8"/>
    <p:sldId id="275" r:id="rId9"/>
    <p:sldId id="276" r:id="rId10"/>
    <p:sldId id="277" r:id="rId11"/>
    <p:sldId id="278" r:id="rId12"/>
    <p:sldId id="303" r:id="rId13"/>
    <p:sldId id="268" r:id="rId14"/>
    <p:sldId id="290" r:id="rId15"/>
    <p:sldId id="272" r:id="rId16"/>
    <p:sldId id="273" r:id="rId17"/>
    <p:sldId id="274" r:id="rId18"/>
    <p:sldId id="294" r:id="rId19"/>
    <p:sldId id="295" r:id="rId20"/>
    <p:sldId id="296" r:id="rId21"/>
    <p:sldId id="297" r:id="rId22"/>
    <p:sldId id="280" r:id="rId23"/>
    <p:sldId id="281" r:id="rId24"/>
    <p:sldId id="257" r:id="rId25"/>
    <p:sldId id="282" r:id="rId26"/>
    <p:sldId id="309" r:id="rId27"/>
    <p:sldId id="270" r:id="rId28"/>
    <p:sldId id="283" r:id="rId29"/>
    <p:sldId id="284" r:id="rId30"/>
    <p:sldId id="285" r:id="rId31"/>
    <p:sldId id="286" r:id="rId32"/>
    <p:sldId id="287" r:id="rId33"/>
    <p:sldId id="288" r:id="rId34"/>
    <p:sldId id="298" r:id="rId35"/>
    <p:sldId id="300" r:id="rId36"/>
    <p:sldId id="308" r:id="rId37"/>
    <p:sldId id="304" r:id="rId38"/>
    <p:sldId id="26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162526-4E8B-6CFD-8E19-1ADAF86E4B5D}" name="Claire Laing" initials="CL" userId="S::claire.laing3@england.nhs.uk::c2f87af0-1a97-45b6-812a-ba8630c2e264" providerId="AD"/>
  <p188:author id="{B5632CC4-9E91-A261-343B-5DC93EF0D7F9}" name="Marie Higgin" initials="MH" userId="S::Marie.Higgin@england.nhs.uk::0d4963ad-fda2-47fb-8aee-ab35187c7119" providerId="AD"/>
  <p188:author id="{45CF07CD-8585-5D5B-D466-8E294FC5AAA1}" name="Salma Khatun" initials="SK" userId="S::s.khatun9@england.nhs.uk::86bffb02-c27b-4ce9-b715-4087595c17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231F20"/>
    <a:srgbClr val="0077BD"/>
    <a:srgbClr val="F7921D"/>
    <a:srgbClr val="5FBB46"/>
    <a:srgbClr val="EF2E24"/>
    <a:srgbClr val="22C0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8" autoAdjust="0"/>
  </p:normalViewPr>
  <p:slideViewPr>
    <p:cSldViewPr snapToGrid="0">
      <p:cViewPr varScale="1">
        <p:scale>
          <a:sx n="62" d="100"/>
          <a:sy n="62" d="100"/>
        </p:scale>
        <p:origin x="804" y="26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19/11/2025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19/11/2025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17048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uture.nhs.uk/communityhealthservices/" TargetMode="External"/><Relationship Id="rId2" Type="http://schemas.openxmlformats.org/officeDocument/2006/relationships/hyperlink" Target="https://www.england.nhs.uk/community-health-services/urgent-community-response-services/"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hyperlink" Target="mailto:communityhealthservices-manager@future.nhs.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england.nhs.uk/virtual-ward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ace.org.uk/"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improvementacademy.org/expertise/safety-huddle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3-eu-west-1.amazonaws.com/yhahsn.org.uk/wp-content/uploads/2018/04/Reducing-Falls-through-Safety-Huddles-in-Care-Homes-Master-final.pdf" TargetMode="External"/><Relationship Id="rId5" Type="http://schemas.openxmlformats.org/officeDocument/2006/relationships/hyperlink" Target="https://vimeo.com/676243252" TargetMode="External"/><Relationship Id="rId4" Type="http://schemas.openxmlformats.org/officeDocument/2006/relationships/hyperlink" Target="https://www.england.nhs.uk/atlas_case_study/improving-patient-safety-by-introducing-a-daily-emergency-call-safety-huddl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ngland.nhs.uk/publication/enhanced-health-in-care-homes-framework/"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v2dVT_Q8uxA"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careprovideralliance.org.uk/assets/pdfs/enhanced-health-in-care-homes-cpa-guide.pdf" TargetMode="Externa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england.nhs.uk/gp/investment/gp-contract/" TargetMode="External"/><Relationship Id="rId5" Type="http://schemas.openxmlformats.org/officeDocument/2006/relationships/hyperlink" Target="https://www.england.nhs.uk/gp/investment/gp-contract/network-contract-directed-enhanced-service-des/" TargetMode="External"/><Relationship Id="rId4" Type="http://schemas.openxmlformats.org/officeDocument/2006/relationships/hyperlink" Target="https://www.youtube.com/watch?v=v2dVT_Q8ux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ngland.nwageingwell@nhs.net"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innovationnwc.nhs.uk/restore2-for-care-setting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S-KWnrsOw8M&amp;list=PLrVQaAxyJE3cJ1fB9K2poc9pXn7b9WcQg&amp;index=5" TargetMode="External"/><Relationship Id="rId13" Type="http://schemas.openxmlformats.org/officeDocument/2006/relationships/hyperlink" Target="https://www.youtube.com/watch?v=ccKGzZXNKYs&amp;list=PLrVQaAxyJE3cJ1fB9K2poc9pXn7b9WcQg&amp;index=6" TargetMode="External"/><Relationship Id="rId18" Type="http://schemas.openxmlformats.org/officeDocument/2006/relationships/hyperlink" Target="https://www.youtube.com/watch?v=UxE6J9YBxqs&amp;list=PLrVQaAxyJE3cJ1fB9K2poc9pXn7b9WcQg&amp;index=11" TargetMode="External"/><Relationship Id="rId3" Type="http://schemas.openxmlformats.org/officeDocument/2006/relationships/hyperlink" Target="https://youtu.be/smkiCzBKkIQ" TargetMode="External"/><Relationship Id="rId7" Type="http://schemas.openxmlformats.org/officeDocument/2006/relationships/hyperlink" Target="https://reactto.co.uk/react-to-deterioration" TargetMode="External"/><Relationship Id="rId12" Type="http://schemas.openxmlformats.org/officeDocument/2006/relationships/hyperlink" Target="https://www.youtube.com/watch?v=7gMo13z3BYI&amp;list=PLrVQaAxyJE3cJ1fB9K2poc9pXn7b9WcQg&amp;index=4" TargetMode="External"/><Relationship Id="rId17" Type="http://schemas.openxmlformats.org/officeDocument/2006/relationships/hyperlink" Target="https://www.youtube.com/watch?v=mo1DCAJddkQ&amp;list=PLrVQaAxyJE3cJ1fB9K2poc9pXn7b9WcQg&amp;index=10" TargetMode="External"/><Relationship Id="rId2" Type="http://schemas.openxmlformats.org/officeDocument/2006/relationships/image" Target="../media/image2.png"/><Relationship Id="rId16" Type="http://schemas.openxmlformats.org/officeDocument/2006/relationships/hyperlink" Target="https://www.youtube.com/watch?v=gfR4N_s-8-0&amp;list=PLrVQaAxyJE3cJ1fB9K2poc9pXn7b9WcQg&amp;index=9" TargetMode="External"/><Relationship Id="rId1" Type="http://schemas.openxmlformats.org/officeDocument/2006/relationships/slideLayout" Target="../slideLayouts/slideLayout2.xml"/><Relationship Id="rId6" Type="http://schemas.openxmlformats.org/officeDocument/2006/relationships/hyperlink" Target="https://www.innovationagencynwc.nhs.uk/media/Patient%20Safety/RECORDING%20%20Presentation%20Slides%20from%20Training%20Webinar%20V4%20-%20Copy%20(002).pdf" TargetMode="External"/><Relationship Id="rId11" Type="http://schemas.openxmlformats.org/officeDocument/2006/relationships/hyperlink" Target="https://www.youtube.com/watch?v=A6sg0mkcJIY&amp;list=PLrVQaAxyJE3cJ1fB9K2poc9pXn7b9WcQg&amp;index=2" TargetMode="External"/><Relationship Id="rId5" Type="http://schemas.openxmlformats.org/officeDocument/2006/relationships/hyperlink" Target="https://www.hantsiow.icb.nhs.uk/your-health/schemes-and-projects/restore2" TargetMode="External"/><Relationship Id="rId15" Type="http://schemas.openxmlformats.org/officeDocument/2006/relationships/hyperlink" Target="https://www.youtube.com/watch?v=G8QkaAyqatE&amp;list=PLrVQaAxyJE3cJ1fB9K2poc9pXn7b9WcQg&amp;index=8" TargetMode="External"/><Relationship Id="rId10" Type="http://schemas.openxmlformats.org/officeDocument/2006/relationships/hyperlink" Target="https://www.youtube.com/watch?v=Ki0BX61xhdw&amp;list=PLrVQaAxyJE3cJ1fB9K2poc9pXn7b9WcQg&amp;index=13" TargetMode="External"/><Relationship Id="rId4" Type="http://schemas.openxmlformats.org/officeDocument/2006/relationships/hyperlink" Target="https://youtu.be/tNmxKXPwkBY" TargetMode="External"/><Relationship Id="rId9" Type="http://schemas.openxmlformats.org/officeDocument/2006/relationships/hyperlink" Target="https://www.youtube.com/watch?v=eIlPesGSMmA&amp;list=PLrVQaAxyJE3cJ1fB9K2poc9pXn7b9WcQg&amp;index=12" TargetMode="External"/><Relationship Id="rId14" Type="http://schemas.openxmlformats.org/officeDocument/2006/relationships/hyperlink" Target="https://www.youtube.com/watch?v=QabKghrtXps&amp;list=PLrVQaAxyJE3cJ1fB9K2poc9pXn7b9WcQg&amp;index=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5570CE-F03C-137B-2B6F-3A5D1D705EBA}"/>
              </a:ext>
            </a:extLst>
          </p:cNvPr>
          <p:cNvSpPr txBox="1"/>
          <p:nvPr/>
        </p:nvSpPr>
        <p:spPr>
          <a:xfrm>
            <a:off x="489730" y="1036475"/>
            <a:ext cx="10288760" cy="1754326"/>
          </a:xfrm>
          <a:prstGeom prst="rect">
            <a:avLst/>
          </a:prstGeom>
          <a:noFill/>
        </p:spPr>
        <p:txBody>
          <a:bodyPr wrap="square" rtlCol="0">
            <a:spAutoFit/>
          </a:bodyPr>
          <a:lstStyle/>
          <a:p>
            <a:r>
              <a:rPr lang="en-GB" sz="5400" b="1" dirty="0">
                <a:solidFill>
                  <a:srgbClr val="231F20"/>
                </a:solidFill>
                <a:cs typeface="Biome" panose="020B0502040204020203" pitchFamily="34" charset="0"/>
              </a:rPr>
              <a:t>Concerned about a resident in Lancashire &amp; South Cumbria?</a:t>
            </a:r>
          </a:p>
        </p:txBody>
      </p:sp>
      <p:sp>
        <p:nvSpPr>
          <p:cNvPr id="7" name="TextBox 6">
            <a:extLst>
              <a:ext uri="{FF2B5EF4-FFF2-40B4-BE49-F238E27FC236}">
                <a16:creationId xmlns:a16="http://schemas.microsoft.com/office/drawing/2014/main" id="{1CF38D96-4CD1-1E20-B703-91AFAD859907}"/>
              </a:ext>
            </a:extLst>
          </p:cNvPr>
          <p:cNvSpPr txBox="1"/>
          <p:nvPr/>
        </p:nvSpPr>
        <p:spPr>
          <a:xfrm>
            <a:off x="489730" y="2886666"/>
            <a:ext cx="7634363" cy="954107"/>
          </a:xfrm>
          <a:prstGeom prst="rect">
            <a:avLst/>
          </a:prstGeom>
          <a:noFill/>
        </p:spPr>
        <p:txBody>
          <a:bodyPr wrap="square" rtlCol="0">
            <a:spAutoFit/>
          </a:bodyPr>
          <a:lstStyle/>
          <a:p>
            <a:r>
              <a:rPr lang="en-GB" sz="2800" dirty="0">
                <a:solidFill>
                  <a:srgbClr val="005EB8"/>
                </a:solidFill>
                <a:cs typeface="Biome" panose="020B0502040204020203" pitchFamily="34" charset="0"/>
              </a:rPr>
              <a:t>Accessing the right response at the right time for people living in care homes</a:t>
            </a:r>
            <a:endParaRPr lang="en-GB" sz="2800" i="1" dirty="0">
              <a:solidFill>
                <a:srgbClr val="005EB8"/>
              </a:solidFill>
              <a:cs typeface="Biome" panose="020B0502040204020203" pitchFamily="34" charset="0"/>
            </a:endParaRPr>
          </a:p>
        </p:txBody>
      </p:sp>
      <p:pic>
        <p:nvPicPr>
          <p:cNvPr id="8" name="Picture 7">
            <a:extLst>
              <a:ext uri="{FF2B5EF4-FFF2-40B4-BE49-F238E27FC236}">
                <a16:creationId xmlns:a16="http://schemas.microsoft.com/office/drawing/2014/main" id="{93AEE37F-7227-5557-C9FE-313CA0FDCBAB}"/>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9234304" y="2886666"/>
            <a:ext cx="2467966" cy="2128308"/>
          </a:xfrm>
          <a:prstGeom prst="rect">
            <a:avLst/>
          </a:prstGeom>
        </p:spPr>
      </p:pic>
      <p:sp>
        <p:nvSpPr>
          <p:cNvPr id="9" name="TextBox 8">
            <a:extLst>
              <a:ext uri="{FF2B5EF4-FFF2-40B4-BE49-F238E27FC236}">
                <a16:creationId xmlns:a16="http://schemas.microsoft.com/office/drawing/2014/main" id="{DA874CFB-E9B6-B69A-2814-87EB43FAA23E}"/>
              </a:ext>
            </a:extLst>
          </p:cNvPr>
          <p:cNvSpPr txBox="1"/>
          <p:nvPr/>
        </p:nvSpPr>
        <p:spPr>
          <a:xfrm>
            <a:off x="489730" y="3868522"/>
            <a:ext cx="7440930" cy="338554"/>
          </a:xfrm>
          <a:prstGeom prst="rect">
            <a:avLst/>
          </a:prstGeom>
          <a:noFill/>
        </p:spPr>
        <p:txBody>
          <a:bodyPr wrap="square" rtlCol="0">
            <a:spAutoFit/>
          </a:bodyPr>
          <a:lstStyle/>
          <a:p>
            <a:r>
              <a:rPr lang="en-GB" sz="1600" dirty="0">
                <a:solidFill>
                  <a:srgbClr val="231F20"/>
                </a:solidFill>
                <a:cs typeface="Biome" panose="020B0502040204020203" pitchFamily="34" charset="0"/>
              </a:rPr>
              <a:t>Winter 2025/26</a:t>
            </a:r>
          </a:p>
        </p:txBody>
      </p:sp>
      <p:pic>
        <p:nvPicPr>
          <p:cNvPr id="10" name="Picture 9">
            <a:extLst>
              <a:ext uri="{FF2B5EF4-FFF2-40B4-BE49-F238E27FC236}">
                <a16:creationId xmlns:a16="http://schemas.microsoft.com/office/drawing/2014/main" id="{04C86C0E-09C3-3A7A-D396-45B9390F685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532183" y="5206705"/>
            <a:ext cx="6960577" cy="1637069"/>
          </a:xfrm>
          <a:prstGeom prst="rect">
            <a:avLst/>
          </a:prstGeom>
        </p:spPr>
      </p:pic>
      <p:sp>
        <p:nvSpPr>
          <p:cNvPr id="11" name="TextBox 10">
            <a:extLst>
              <a:ext uri="{FF2B5EF4-FFF2-40B4-BE49-F238E27FC236}">
                <a16:creationId xmlns:a16="http://schemas.microsoft.com/office/drawing/2014/main" id="{612FBD4B-62F9-6124-C514-EFB64A64CAB8}"/>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dirty="0">
              <a:ln>
                <a:noFill/>
              </a:ln>
              <a:solidFill>
                <a:srgbClr val="005EB8"/>
              </a:solidFill>
              <a:effectLst/>
              <a:uLnTx/>
              <a:uFillTx/>
              <a:ea typeface="+mn-ea"/>
              <a:cs typeface="Biome" panose="020B0502040204020203" pitchFamily="34" charset="0"/>
            </a:endParaRPr>
          </a:p>
        </p:txBody>
      </p:sp>
    </p:spTree>
    <p:extLst>
      <p:ext uri="{BB962C8B-B14F-4D97-AF65-F5344CB8AC3E}">
        <p14:creationId xmlns:p14="http://schemas.microsoft.com/office/powerpoint/2010/main" val="1440417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7BD"/>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C0B771-77D5-DFC1-D56F-4DAC6CEAEE89}"/>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chemeClr val="bg1"/>
              </a:solidFill>
              <a:effectLst/>
              <a:uLnTx/>
              <a:uFillTx/>
              <a:ea typeface="+mn-ea"/>
              <a:cs typeface="Biome" panose="020B0502040204020203" pitchFamily="34" charset="0"/>
            </a:endParaRPr>
          </a:p>
        </p:txBody>
      </p:sp>
      <p:sp>
        <p:nvSpPr>
          <p:cNvPr id="6" name="TextBox 5">
            <a:extLst>
              <a:ext uri="{FF2B5EF4-FFF2-40B4-BE49-F238E27FC236}">
                <a16:creationId xmlns:a16="http://schemas.microsoft.com/office/drawing/2014/main" id="{F0C2514F-0D4E-4E53-F7D2-5057F922A646}"/>
              </a:ext>
            </a:extLst>
          </p:cNvPr>
          <p:cNvSpPr txBox="1"/>
          <p:nvPr/>
        </p:nvSpPr>
        <p:spPr>
          <a:xfrm>
            <a:off x="489729" y="2076790"/>
            <a:ext cx="11476601" cy="3416320"/>
          </a:xfrm>
          <a:prstGeom prst="rect">
            <a:avLst/>
          </a:prstGeom>
          <a:noFill/>
          <a:ln>
            <a:noFill/>
          </a:ln>
        </p:spPr>
        <p:txBody>
          <a:bodyPr wrap="square" lIns="91440" tIns="45720" rIns="91440" bIns="45720" rtlCol="0" anchor="t">
            <a:spAutoFit/>
          </a:bodyPr>
          <a:lstStyle/>
          <a:p>
            <a:r>
              <a:rPr lang="en-GB" sz="7200" b="1" i="0" u="none" strike="noStrike" baseline="0" dirty="0">
                <a:solidFill>
                  <a:schemeClr val="bg1"/>
                </a:solidFill>
              </a:rPr>
              <a:t>What is Urgent Community Response and how do I access it?</a:t>
            </a:r>
            <a:endParaRPr kumimoji="0" lang="en-GB" sz="41300" b="0" i="0" u="none" strike="noStrike" kern="1200" cap="none" spc="0" normalizeH="0" baseline="0" noProof="0" dirty="0">
              <a:ln>
                <a:noFill/>
              </a:ln>
              <a:solidFill>
                <a:schemeClr val="bg1"/>
              </a:solidFill>
              <a:effectLst/>
              <a:uLnTx/>
              <a:uFillTx/>
              <a:ea typeface="+mn-ea"/>
              <a:cs typeface="Biome" panose="020B0502040204020203" pitchFamily="34" charset="0"/>
            </a:endParaRPr>
          </a:p>
        </p:txBody>
      </p:sp>
      <p:pic>
        <p:nvPicPr>
          <p:cNvPr id="10" name="Picture 9">
            <a:extLst>
              <a:ext uri="{FF2B5EF4-FFF2-40B4-BE49-F238E27FC236}">
                <a16:creationId xmlns:a16="http://schemas.microsoft.com/office/drawing/2014/main" id="{38E362D8-EA98-FE69-8EFA-1CC8F4D8C00D}"/>
              </a:ext>
            </a:extLst>
          </p:cNvPr>
          <p:cNvPicPr>
            <a:picLocks noChangeAspect="1"/>
          </p:cNvPicPr>
          <p:nvPr/>
        </p:nvPicPr>
        <p:blipFill>
          <a:blip r:embed="rId2"/>
          <a:stretch>
            <a:fillRect/>
          </a:stretch>
        </p:blipFill>
        <p:spPr>
          <a:xfrm>
            <a:off x="9883634" y="5372100"/>
            <a:ext cx="2082696" cy="1347815"/>
          </a:xfrm>
          <a:prstGeom prst="rect">
            <a:avLst/>
          </a:prstGeom>
        </p:spPr>
      </p:pic>
      <p:pic>
        <p:nvPicPr>
          <p:cNvPr id="2" name="Picture 1">
            <a:extLst>
              <a:ext uri="{FF2B5EF4-FFF2-40B4-BE49-F238E27FC236}">
                <a16:creationId xmlns:a16="http://schemas.microsoft.com/office/drawing/2014/main" id="{7B25E974-90C3-31D9-AF2E-D41AC3372E09}"/>
              </a:ext>
            </a:extLst>
          </p:cNvPr>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Tree>
    <p:extLst>
      <p:ext uri="{BB962C8B-B14F-4D97-AF65-F5344CB8AC3E}">
        <p14:creationId xmlns:p14="http://schemas.microsoft.com/office/powerpoint/2010/main" val="53568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D4A9BD-260D-267A-420E-3ED9D274B83D}"/>
              </a:ext>
            </a:extLst>
          </p:cNvPr>
          <p:cNvSpPr txBox="1"/>
          <p:nvPr/>
        </p:nvSpPr>
        <p:spPr>
          <a:xfrm>
            <a:off x="252338" y="408494"/>
            <a:ext cx="10782008" cy="769441"/>
          </a:xfrm>
          <a:prstGeom prst="rect">
            <a:avLst/>
          </a:prstGeom>
          <a:noFill/>
        </p:spPr>
        <p:txBody>
          <a:bodyPr wrap="square" lIns="91440" tIns="45720" rIns="91440" bIns="45720" rtlCol="0" anchor="t">
            <a:spAutoFit/>
          </a:bodyPr>
          <a:lstStyle/>
          <a:p>
            <a:pPr>
              <a:defRPr/>
            </a:pPr>
            <a:r>
              <a:rPr lang="en-GB" sz="4400" b="1" i="0" u="none" strike="noStrike" baseline="0" dirty="0">
                <a:solidFill>
                  <a:srgbClr val="000000"/>
                </a:solidFill>
                <a:cs typeface="Arial"/>
              </a:rPr>
              <a:t>Urgent Community Response</a:t>
            </a:r>
            <a:r>
              <a:rPr lang="en-GB" sz="4400" b="1" dirty="0">
                <a:solidFill>
                  <a:srgbClr val="000000"/>
                </a:solidFill>
                <a:cs typeface="Arial"/>
              </a:rPr>
              <a:t> services</a:t>
            </a:r>
            <a:endParaRPr lang="en-GB" sz="4400" b="1" i="0" u="none" kern="1200" cap="none" spc="0" normalizeH="0" baseline="0" noProof="0" dirty="0">
              <a:ln>
                <a:noFill/>
              </a:ln>
              <a:effectLst/>
              <a:uLnTx/>
              <a:uFillTx/>
              <a:ea typeface="Calibri"/>
              <a:cs typeface="Arial"/>
            </a:endParaRPr>
          </a:p>
        </p:txBody>
      </p:sp>
      <p:pic>
        <p:nvPicPr>
          <p:cNvPr id="5" name="Picture 4">
            <a:extLst>
              <a:ext uri="{FF2B5EF4-FFF2-40B4-BE49-F238E27FC236}">
                <a16:creationId xmlns:a16="http://schemas.microsoft.com/office/drawing/2014/main" id="{F8A94E8A-5CAE-99C8-11E2-F87BC0242654}"/>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10851414" y="1167824"/>
            <a:ext cx="1102912" cy="951122"/>
          </a:xfrm>
          <a:prstGeom prst="rect">
            <a:avLst/>
          </a:prstGeom>
        </p:spPr>
      </p:pic>
      <p:sp>
        <p:nvSpPr>
          <p:cNvPr id="6" name="TextBox 5">
            <a:extLst>
              <a:ext uri="{FF2B5EF4-FFF2-40B4-BE49-F238E27FC236}">
                <a16:creationId xmlns:a16="http://schemas.microsoft.com/office/drawing/2014/main" id="{CE2DF5C5-5376-75B6-3470-BAEEE9073610}"/>
              </a:ext>
            </a:extLst>
          </p:cNvPr>
          <p:cNvSpPr txBox="1"/>
          <p:nvPr/>
        </p:nvSpPr>
        <p:spPr>
          <a:xfrm>
            <a:off x="489730" y="1186527"/>
            <a:ext cx="10544616" cy="5262979"/>
          </a:xfrm>
          <a:prstGeom prst="rect">
            <a:avLst/>
          </a:prstGeom>
          <a:noFill/>
          <a:ln>
            <a:solidFill>
              <a:schemeClr val="bg1"/>
            </a:solidFill>
          </a:ln>
        </p:spPr>
        <p:txBody>
          <a:bodyPr wrap="square" lIns="91440" tIns="45720" rIns="91440" bIns="45720" rtlCol="0" anchor="t">
            <a:spAutoFit/>
          </a:bodyPr>
          <a:lstStyle/>
          <a:p>
            <a:r>
              <a:rPr lang="en-GB" sz="1600" dirty="0">
                <a:cs typeface="Arial"/>
              </a:rPr>
              <a:t>Urgent</a:t>
            </a:r>
            <a:r>
              <a:rPr lang="en-GB" sz="1600" i="0" u="none" strike="noStrike" baseline="0" dirty="0">
                <a:cs typeface="Arial"/>
              </a:rPr>
              <a:t> Community Response</a:t>
            </a:r>
            <a:r>
              <a:rPr lang="en-GB" sz="1600" dirty="0">
                <a:cs typeface="Arial"/>
              </a:rPr>
              <a:t> (UCR) services provide</a:t>
            </a:r>
            <a:r>
              <a:rPr lang="en-GB" sz="1600" i="0" u="none" strike="noStrike" baseline="0" dirty="0">
                <a:cs typeface="Arial"/>
              </a:rPr>
              <a:t> urgent </a:t>
            </a:r>
            <a:r>
              <a:rPr lang="en-GB" sz="1600" dirty="0">
                <a:cs typeface="Arial"/>
              </a:rPr>
              <a:t>assessment, treatment and support to residents if they are at risk of being admitted to hospital within the next two to twenty-four hours.</a:t>
            </a:r>
            <a:endParaRPr lang="en-GB" sz="1600" i="0" u="none" strike="noStrike" baseline="0" dirty="0">
              <a:ea typeface="Calibri" panose="020F0502020204030204"/>
              <a:cs typeface="Arial"/>
            </a:endParaRPr>
          </a:p>
          <a:p>
            <a:endParaRPr lang="en-GB" sz="1600" i="0" u="none" strike="noStrike" baseline="0" dirty="0">
              <a:ea typeface="Calibri" panose="020F0502020204030204"/>
              <a:cs typeface="Calibri" panose="020F0502020204030204"/>
            </a:endParaRPr>
          </a:p>
          <a:p>
            <a:r>
              <a:rPr lang="en-GB" sz="1600" dirty="0">
                <a:cs typeface="Arial"/>
              </a:rPr>
              <a:t>UCR services:</a:t>
            </a:r>
            <a:endParaRPr lang="en-GB" sz="1600" dirty="0">
              <a:ea typeface="Calibri"/>
              <a:cs typeface="Arial"/>
            </a:endParaRPr>
          </a:p>
          <a:p>
            <a:pPr marL="285750" indent="-285750">
              <a:buFont typeface="Arial"/>
              <a:buChar char="•"/>
            </a:pPr>
            <a:r>
              <a:rPr lang="en-GB" sz="1600" dirty="0">
                <a:cs typeface="Arial"/>
              </a:rPr>
              <a:t>Often work as</a:t>
            </a:r>
            <a:r>
              <a:rPr lang="en-GB" sz="1600" i="0" u="none" strike="noStrike" baseline="0" dirty="0">
                <a:cs typeface="Arial"/>
              </a:rPr>
              <a:t> a multidisciplinary </a:t>
            </a:r>
            <a:r>
              <a:rPr lang="en-GB" sz="1600" dirty="0">
                <a:cs typeface="Arial"/>
              </a:rPr>
              <a:t>team, including the likes of district nurses, clinical</a:t>
            </a:r>
            <a:r>
              <a:rPr lang="en-GB" sz="1600" i="0" u="none" strike="noStrike" baseline="0" dirty="0">
                <a:cs typeface="Arial"/>
              </a:rPr>
              <a:t> </a:t>
            </a:r>
            <a:r>
              <a:rPr lang="en-GB" sz="1600" dirty="0">
                <a:cs typeface="Arial"/>
              </a:rPr>
              <a:t>practitioners, physiotherapists and paramedics.</a:t>
            </a:r>
            <a:endParaRPr lang="en-GB" sz="1600" i="0" u="none" strike="noStrike" baseline="0" dirty="0">
              <a:ea typeface="Calibri" panose="020F0502020204030204"/>
              <a:cs typeface="Arial"/>
            </a:endParaRPr>
          </a:p>
          <a:p>
            <a:pPr marL="285750" indent="-285750">
              <a:buFont typeface="Arial"/>
              <a:buChar char="•"/>
            </a:pPr>
            <a:r>
              <a:rPr lang="en-GB" sz="1600" dirty="0">
                <a:ea typeface="Calibri"/>
                <a:cs typeface="Calibri"/>
              </a:rPr>
              <a:t>Can order tests, diagnose, prescribe medication and order equipment.</a:t>
            </a:r>
          </a:p>
          <a:p>
            <a:pPr marL="285750" indent="-285750">
              <a:buFont typeface="Arial"/>
              <a:buChar char="•"/>
            </a:pPr>
            <a:r>
              <a:rPr lang="en-GB" sz="1600" dirty="0">
                <a:ea typeface="Calibri"/>
                <a:cs typeface="Calibri"/>
              </a:rPr>
              <a:t>Aim to respond to most referrals within two hours.</a:t>
            </a:r>
            <a:endParaRPr lang="en-GB" sz="2000" dirty="0">
              <a:ea typeface="Calibri"/>
              <a:cs typeface="Biome" panose="020B0502040204020203" pitchFamily="34" charset="0"/>
            </a:endParaRPr>
          </a:p>
          <a:p>
            <a:pPr marL="285750" indent="-285750">
              <a:buFont typeface="Arial"/>
              <a:buChar char="•"/>
            </a:pPr>
            <a:r>
              <a:rPr lang="en-GB" sz="1600" dirty="0">
                <a:cs typeface="Arial"/>
              </a:rPr>
              <a:t>Operate from 8.00am</a:t>
            </a:r>
            <a:r>
              <a:rPr lang="en-GB" sz="1600" i="0" u="none" strike="noStrike" baseline="0" dirty="0">
                <a:cs typeface="Arial"/>
              </a:rPr>
              <a:t> - 8:00pm, 7 days a week 365 days a year</a:t>
            </a:r>
            <a:r>
              <a:rPr lang="en-GB" sz="1600" dirty="0">
                <a:cs typeface="Arial"/>
              </a:rPr>
              <a:t>,</a:t>
            </a:r>
            <a:r>
              <a:rPr lang="en-GB" sz="1600" i="0" u="none" strike="noStrike" baseline="0" dirty="0">
                <a:cs typeface="Arial"/>
              </a:rPr>
              <a:t> including bank holidays.</a:t>
            </a:r>
            <a:endParaRPr lang="en-GB" sz="1600" i="0" u="none" strike="noStrike" baseline="0" dirty="0">
              <a:ea typeface="Calibri"/>
              <a:cs typeface="Arial"/>
            </a:endParaRPr>
          </a:p>
          <a:p>
            <a:endParaRPr lang="en-GB" sz="1600" dirty="0">
              <a:ea typeface="Calibri"/>
              <a:cs typeface="Calibri"/>
            </a:endParaRPr>
          </a:p>
          <a:p>
            <a:r>
              <a:rPr lang="en-GB" sz="1600" dirty="0">
                <a:ea typeface="Calibri"/>
                <a:cs typeface="Segoe UI"/>
              </a:rPr>
              <a:t>Typical conditions suitable to refer for UCR response: </a:t>
            </a:r>
          </a:p>
          <a:p>
            <a:pPr marL="285750" indent="-285750">
              <a:buFont typeface="Arial,Sans-Serif"/>
              <a:buChar char="•"/>
            </a:pPr>
            <a:r>
              <a:rPr lang="en-GB" sz="1600" dirty="0">
                <a:ea typeface="Calibri"/>
                <a:cs typeface="Arial"/>
              </a:rPr>
              <a:t>Falls.</a:t>
            </a:r>
            <a:endParaRPr lang="en-US" sz="1600" dirty="0">
              <a:ea typeface="Calibri"/>
              <a:cs typeface="Arial"/>
            </a:endParaRPr>
          </a:p>
          <a:p>
            <a:pPr marL="285750" indent="-285750">
              <a:buFont typeface="Arial,Sans-Serif"/>
              <a:buChar char="•"/>
            </a:pPr>
            <a:r>
              <a:rPr lang="en-GB" sz="1600" dirty="0">
                <a:ea typeface="Calibri"/>
                <a:cs typeface="Arial"/>
              </a:rPr>
              <a:t>Increasing frailty or reduced function and mobility.</a:t>
            </a:r>
            <a:endParaRPr lang="en-US" sz="1600" dirty="0">
              <a:ea typeface="Calibri"/>
              <a:cs typeface="Arial"/>
            </a:endParaRPr>
          </a:p>
          <a:p>
            <a:pPr marL="285750" indent="-285750">
              <a:buFont typeface="Arial,Sans-Serif"/>
              <a:buChar char="•"/>
            </a:pPr>
            <a:r>
              <a:rPr lang="en-GB" sz="1600" dirty="0">
                <a:ea typeface="Calibri"/>
                <a:cs typeface="Arial"/>
              </a:rPr>
              <a:t>Urgent equipment provision.</a:t>
            </a:r>
            <a:endParaRPr lang="en-US" sz="1600" dirty="0">
              <a:ea typeface="Calibri"/>
              <a:cs typeface="Arial"/>
            </a:endParaRPr>
          </a:p>
          <a:p>
            <a:pPr marL="285750" indent="-285750">
              <a:buFont typeface="Arial,Sans-Serif"/>
              <a:buChar char="•"/>
            </a:pPr>
            <a:r>
              <a:rPr lang="en-GB" sz="1600" dirty="0">
                <a:ea typeface="Calibri"/>
                <a:cs typeface="Arial"/>
              </a:rPr>
              <a:t>Confusion/delirium, or acute worsening of dementia and/or delirium.</a:t>
            </a:r>
            <a:endParaRPr lang="en-US" sz="1600" dirty="0">
              <a:ea typeface="Calibri"/>
              <a:cs typeface="Arial"/>
            </a:endParaRPr>
          </a:p>
          <a:p>
            <a:pPr marL="285750" indent="-285750">
              <a:buFont typeface="Arial,Sans-Serif"/>
              <a:buChar char="•"/>
            </a:pPr>
            <a:r>
              <a:rPr lang="en-GB" sz="1600" dirty="0">
                <a:ea typeface="Calibri"/>
                <a:cs typeface="Arial"/>
              </a:rPr>
              <a:t>Urgent catheter care, diabetes and respiratory conditions.</a:t>
            </a:r>
          </a:p>
          <a:p>
            <a:pPr marL="285750" indent="-285750">
              <a:buFont typeface="Arial,Sans-Serif"/>
              <a:buChar char="•"/>
            </a:pPr>
            <a:endParaRPr lang="en-GB" sz="1600" dirty="0">
              <a:ea typeface="Calibri"/>
              <a:cs typeface="Arial"/>
            </a:endParaRPr>
          </a:p>
          <a:p>
            <a:r>
              <a:rPr lang="en-GB" sz="1600" b="1" dirty="0">
                <a:solidFill>
                  <a:srgbClr val="005EB8"/>
                </a:solidFill>
                <a:ea typeface="Calibri"/>
                <a:cs typeface="Segoe UI"/>
              </a:rPr>
              <a:t>If you think a resident might be admitted to hospital unless they are seen within two hours, call your UCR team. </a:t>
            </a:r>
          </a:p>
          <a:p>
            <a:endParaRPr lang="en-GB" sz="1600" b="1" dirty="0">
              <a:solidFill>
                <a:srgbClr val="005EB8"/>
              </a:solidFill>
              <a:ea typeface="Calibri"/>
              <a:cs typeface="Segoe UI"/>
            </a:endParaRPr>
          </a:p>
          <a:p>
            <a:r>
              <a:rPr lang="en-GB" sz="1600" b="1" dirty="0">
                <a:solidFill>
                  <a:srgbClr val="005EB8"/>
                </a:solidFill>
                <a:ea typeface="Calibri"/>
                <a:cs typeface="Segoe UI"/>
              </a:rPr>
              <a:t>If you have seen general signs of deterioration, think about adding your resident onto the weekly home round for a review to prevent further deterioration. </a:t>
            </a:r>
            <a:endParaRPr lang="en-GB" sz="1600" dirty="0">
              <a:ea typeface="Calibri" panose="020F0502020204030204"/>
              <a:cs typeface="Calibri" panose="020F0502020204030204"/>
            </a:endParaRPr>
          </a:p>
        </p:txBody>
      </p:sp>
      <p:sp>
        <p:nvSpPr>
          <p:cNvPr id="7" name="TextBox 6">
            <a:extLst>
              <a:ext uri="{FF2B5EF4-FFF2-40B4-BE49-F238E27FC236}">
                <a16:creationId xmlns:a16="http://schemas.microsoft.com/office/drawing/2014/main" id="{A5430BBD-5FE2-9430-BFE7-383447842705}"/>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spTree>
    <p:extLst>
      <p:ext uri="{BB962C8B-B14F-4D97-AF65-F5344CB8AC3E}">
        <p14:creationId xmlns:p14="http://schemas.microsoft.com/office/powerpoint/2010/main" val="3198729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7D9ECA-8878-0949-27F9-0326B860D421}"/>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7" name="TextBox 6">
            <a:extLst>
              <a:ext uri="{FF2B5EF4-FFF2-40B4-BE49-F238E27FC236}">
                <a16:creationId xmlns:a16="http://schemas.microsoft.com/office/drawing/2014/main" id="{6E819F4B-605D-0322-902E-A5207444D983}"/>
              </a:ext>
            </a:extLst>
          </p:cNvPr>
          <p:cNvSpPr txBox="1"/>
          <p:nvPr/>
        </p:nvSpPr>
        <p:spPr>
          <a:xfrm>
            <a:off x="489730" y="416388"/>
            <a:ext cx="853997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231F20"/>
                </a:solidFill>
                <a:effectLst/>
                <a:uLnTx/>
                <a:uFillTx/>
                <a:ea typeface="+mn-ea"/>
                <a:cs typeface="Biome" panose="020B0502040204020203" pitchFamily="34" charset="0"/>
              </a:rPr>
              <a:t>Benefits of using UCR</a:t>
            </a:r>
          </a:p>
        </p:txBody>
      </p:sp>
      <p:pic>
        <p:nvPicPr>
          <p:cNvPr id="8" name="Picture 7">
            <a:extLst>
              <a:ext uri="{FF2B5EF4-FFF2-40B4-BE49-F238E27FC236}">
                <a16:creationId xmlns:a16="http://schemas.microsoft.com/office/drawing/2014/main" id="{0E9DAF3D-793E-7075-97D6-0DC2BDFACC8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848704" y="1595290"/>
            <a:ext cx="3826668" cy="900000"/>
          </a:xfrm>
          <a:prstGeom prst="rect">
            <a:avLst/>
          </a:prstGeom>
        </p:spPr>
      </p:pic>
      <p:sp>
        <p:nvSpPr>
          <p:cNvPr id="9" name="TextBox 8">
            <a:extLst>
              <a:ext uri="{FF2B5EF4-FFF2-40B4-BE49-F238E27FC236}">
                <a16:creationId xmlns:a16="http://schemas.microsoft.com/office/drawing/2014/main" id="{F048F689-39DF-3AE4-5B3F-6A784D426DBA}"/>
              </a:ext>
            </a:extLst>
          </p:cNvPr>
          <p:cNvSpPr txBox="1"/>
          <p:nvPr/>
        </p:nvSpPr>
        <p:spPr>
          <a:xfrm>
            <a:off x="128239" y="0"/>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dirty="0">
              <a:ln>
                <a:noFill/>
              </a:ln>
              <a:solidFill>
                <a:srgbClr val="005EB8"/>
              </a:solidFill>
              <a:effectLst/>
              <a:uLnTx/>
              <a:uFillTx/>
              <a:ea typeface="+mn-ea"/>
              <a:cs typeface="Biome" panose="020B0502040204020203" pitchFamily="34" charset="0"/>
            </a:endParaRPr>
          </a:p>
        </p:txBody>
      </p:sp>
      <p:sp>
        <p:nvSpPr>
          <p:cNvPr id="3" name="TextBox 2">
            <a:extLst>
              <a:ext uri="{FF2B5EF4-FFF2-40B4-BE49-F238E27FC236}">
                <a16:creationId xmlns:a16="http://schemas.microsoft.com/office/drawing/2014/main" id="{A376EE2D-2C4A-11C5-5CF4-0DCEA5FC5718}"/>
              </a:ext>
            </a:extLst>
          </p:cNvPr>
          <p:cNvSpPr txBox="1"/>
          <p:nvPr/>
        </p:nvSpPr>
        <p:spPr>
          <a:xfrm>
            <a:off x="340093" y="2931550"/>
            <a:ext cx="11511813" cy="2862322"/>
          </a:xfrm>
          <a:prstGeom prst="rect">
            <a:avLst/>
          </a:prstGeom>
          <a:noFill/>
          <a:ln>
            <a:solidFill>
              <a:schemeClr val="bg1"/>
            </a:solidFill>
          </a:ln>
        </p:spPr>
        <p:txBody>
          <a:bodyPr wrap="square" lIns="91440" tIns="45720" rIns="91440" bIns="45720" rtlCol="0" anchor="t">
            <a:spAutoFit/>
          </a:bodyPr>
          <a:lstStyle/>
          <a:p>
            <a:r>
              <a:rPr lang="en-GB" sz="1800" b="1" i="0" u="none" strike="noStrike" baseline="0" dirty="0">
                <a:solidFill>
                  <a:srgbClr val="005EB8"/>
                </a:solidFill>
              </a:rPr>
              <a:t>The benefits </a:t>
            </a:r>
            <a:r>
              <a:rPr lang="en-GB" b="1" dirty="0">
                <a:solidFill>
                  <a:srgbClr val="005EB8"/>
                </a:solidFill>
              </a:rPr>
              <a:t>of UCR services include</a:t>
            </a:r>
            <a:r>
              <a:rPr lang="en-GB" sz="1800" b="1" i="0" u="none" strike="noStrike" baseline="0" dirty="0">
                <a:solidFill>
                  <a:srgbClr val="005EB8"/>
                </a:solidFill>
              </a:rPr>
              <a:t>:</a:t>
            </a:r>
            <a:r>
              <a:rPr lang="en-GB" b="1" dirty="0">
                <a:solidFill>
                  <a:srgbClr val="005EB8"/>
                </a:solidFill>
              </a:rPr>
              <a:t> </a:t>
            </a:r>
            <a:endParaRPr lang="en-GB" sz="1800" b="0" i="0" u="none" strike="noStrike" baseline="0" dirty="0">
              <a:solidFill>
                <a:srgbClr val="005EB8"/>
              </a:solidFill>
            </a:endParaRPr>
          </a:p>
          <a:p>
            <a:pPr marL="285750" indent="-285750">
              <a:buFont typeface="Arial" panose="020B0604020202020204" pitchFamily="34" charset="0"/>
              <a:buChar char="•"/>
            </a:pPr>
            <a:r>
              <a:rPr lang="en-GB" dirty="0">
                <a:solidFill>
                  <a:srgbClr val="231F20"/>
                </a:solidFill>
                <a:ea typeface="Calibri"/>
                <a:cs typeface="Calibri"/>
              </a:rPr>
              <a:t>Rapid assessment, treatment and support within two hours where this is possible / appropriate</a:t>
            </a:r>
          </a:p>
          <a:p>
            <a:pPr marL="285750" indent="-285750">
              <a:buFont typeface="Arial" panose="020B0604020202020204" pitchFamily="34" charset="0"/>
              <a:buChar char="•"/>
            </a:pPr>
            <a:r>
              <a:rPr lang="en-GB" dirty="0">
                <a:solidFill>
                  <a:srgbClr val="231F20"/>
                </a:solidFill>
                <a:ea typeface="Calibri"/>
                <a:cs typeface="Calibri"/>
              </a:rPr>
              <a:t>Support to residents to remain safely and comfortably in the place they call home wherever possible, when they are unwell or have had a fall</a:t>
            </a:r>
          </a:p>
          <a:p>
            <a:pPr marL="285750" indent="-285750">
              <a:buFont typeface="Arial" panose="020B0604020202020204" pitchFamily="34" charset="0"/>
              <a:buChar char="•"/>
            </a:pPr>
            <a:r>
              <a:rPr lang="en-GB" dirty="0">
                <a:solidFill>
                  <a:srgbClr val="231F20"/>
                </a:solidFill>
              </a:rPr>
              <a:t>Reduction of</a:t>
            </a:r>
            <a:r>
              <a:rPr lang="en-GB" sz="1800" b="0" i="0" u="none" strike="noStrike" baseline="0" dirty="0">
                <a:solidFill>
                  <a:srgbClr val="231F20"/>
                </a:solidFill>
              </a:rPr>
              <a:t> risk </a:t>
            </a:r>
            <a:r>
              <a:rPr lang="en-GB" dirty="0">
                <a:solidFill>
                  <a:srgbClr val="231F20"/>
                </a:solidFill>
              </a:rPr>
              <a:t>associated with being </a:t>
            </a:r>
            <a:r>
              <a:rPr lang="en-GB" sz="1800" b="0" i="0" u="none" strike="noStrike" baseline="0" dirty="0">
                <a:solidFill>
                  <a:srgbClr val="231F20"/>
                </a:solidFill>
              </a:rPr>
              <a:t>admitted to </a:t>
            </a:r>
            <a:r>
              <a:rPr lang="en-GB" dirty="0">
                <a:solidFill>
                  <a:srgbClr val="231F20"/>
                </a:solidFill>
              </a:rPr>
              <a:t>hospital, which</a:t>
            </a:r>
            <a:r>
              <a:rPr lang="en-GB" sz="1800" b="0" i="0" u="none" strike="noStrike" baseline="0" dirty="0">
                <a:solidFill>
                  <a:srgbClr val="231F20"/>
                </a:solidFill>
              </a:rPr>
              <a:t> </a:t>
            </a:r>
            <a:r>
              <a:rPr lang="en-GB" dirty="0">
                <a:solidFill>
                  <a:srgbClr val="231F20"/>
                </a:solidFill>
              </a:rPr>
              <a:t>could</a:t>
            </a:r>
            <a:r>
              <a:rPr lang="en-GB" sz="1800" b="0" i="0" u="none" strike="noStrike" baseline="0" dirty="0">
                <a:solidFill>
                  <a:srgbClr val="231F20"/>
                </a:solidFill>
              </a:rPr>
              <a:t> result in further </a:t>
            </a:r>
            <a:r>
              <a:rPr lang="en-GB" dirty="0">
                <a:solidFill>
                  <a:srgbClr val="231F20"/>
                </a:solidFill>
              </a:rPr>
              <a:t>deconditioning</a:t>
            </a:r>
            <a:endParaRPr lang="en-GB" sz="1800" b="0" i="0" u="none" strike="noStrike" baseline="0" dirty="0">
              <a:solidFill>
                <a:srgbClr val="231F20"/>
              </a:solidFill>
              <a:ea typeface="Calibri"/>
              <a:cs typeface="Calibri"/>
            </a:endParaRPr>
          </a:p>
          <a:p>
            <a:endParaRPr lang="en-GB" sz="1800" b="0" i="0" u="none" strike="noStrike" baseline="0" dirty="0">
              <a:solidFill>
                <a:srgbClr val="000000"/>
              </a:solidFill>
            </a:endParaRPr>
          </a:p>
          <a:p>
            <a:r>
              <a:rPr lang="en-GB" sz="1800" b="1" i="0" u="none" strike="noStrike" baseline="0" dirty="0">
                <a:solidFill>
                  <a:srgbClr val="005EB8"/>
                </a:solidFill>
              </a:rPr>
              <a:t>How can you make a referral? </a:t>
            </a:r>
            <a:endParaRPr lang="en-GB" sz="1800" b="0" i="0" u="none" strike="noStrike" baseline="0" dirty="0">
              <a:solidFill>
                <a:srgbClr val="005EB8"/>
              </a:solidFill>
            </a:endParaRPr>
          </a:p>
          <a:p>
            <a:pPr marL="285750" indent="-285750">
              <a:buFont typeface="Arial" panose="020B0604020202020204" pitchFamily="34" charset="0"/>
              <a:buChar char="•"/>
            </a:pPr>
            <a:r>
              <a:rPr lang="en-GB" sz="1800" b="0" i="0" u="none" strike="noStrike" baseline="0" dirty="0">
                <a:solidFill>
                  <a:srgbClr val="231F20"/>
                </a:solidFill>
              </a:rPr>
              <a:t>Contact your local UCR</a:t>
            </a:r>
            <a:r>
              <a:rPr lang="en-GB" dirty="0">
                <a:solidFill>
                  <a:srgbClr val="231F20"/>
                </a:solidFill>
              </a:rPr>
              <a:t> service</a:t>
            </a:r>
            <a:r>
              <a:rPr lang="en-GB" sz="1800" b="0" i="0" u="none" strike="noStrike" baseline="0" dirty="0">
                <a:solidFill>
                  <a:srgbClr val="231F20"/>
                </a:solidFill>
              </a:rPr>
              <a:t> directly or through your normal access routes for your area</a:t>
            </a:r>
          </a:p>
          <a:p>
            <a:pPr marL="285750" indent="-285750">
              <a:buFont typeface="Arial" panose="020B0604020202020204" pitchFamily="34" charset="0"/>
              <a:buChar char="•"/>
            </a:pPr>
            <a:r>
              <a:rPr lang="en-GB" sz="1800" b="0" i="0" u="none" strike="noStrike" baseline="0" dirty="0">
                <a:solidFill>
                  <a:srgbClr val="231F20"/>
                </a:solidFill>
              </a:rPr>
              <a:t>The UCR </a:t>
            </a:r>
            <a:r>
              <a:rPr lang="en-GB" dirty="0">
                <a:solidFill>
                  <a:srgbClr val="231F20"/>
                </a:solidFill>
              </a:rPr>
              <a:t>service </a:t>
            </a:r>
            <a:r>
              <a:rPr lang="en-GB" sz="1800" b="0" i="0" u="none" strike="noStrike" baseline="0" dirty="0">
                <a:solidFill>
                  <a:srgbClr val="231F20"/>
                </a:solidFill>
              </a:rPr>
              <a:t>will complete an initial triage and clinical assessment to understand</a:t>
            </a:r>
            <a:r>
              <a:rPr lang="en-GB" dirty="0">
                <a:solidFill>
                  <a:srgbClr val="231F20"/>
                </a:solidFill>
              </a:rPr>
              <a:t> the residents' needs.</a:t>
            </a:r>
          </a:p>
          <a:p>
            <a:pPr marL="285750" indent="-285750">
              <a:buFont typeface="Arial" panose="020B0604020202020204" pitchFamily="34" charset="0"/>
              <a:buChar char="•"/>
            </a:pPr>
            <a:r>
              <a:rPr lang="en-GB" dirty="0">
                <a:solidFill>
                  <a:srgbClr val="231F20"/>
                </a:solidFill>
                <a:ea typeface="Calibri"/>
                <a:cs typeface="Calibri"/>
              </a:rPr>
              <a:t>See slide 14 for contact information to refer to your local UCR team</a:t>
            </a:r>
          </a:p>
        </p:txBody>
      </p:sp>
    </p:spTree>
    <p:extLst>
      <p:ext uri="{BB962C8B-B14F-4D97-AF65-F5344CB8AC3E}">
        <p14:creationId xmlns:p14="http://schemas.microsoft.com/office/powerpoint/2010/main" val="371632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D607AC-EEE4-94D7-937E-74D34BA21AA4}"/>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sp>
        <p:nvSpPr>
          <p:cNvPr id="5" name="TextBox 4">
            <a:extLst>
              <a:ext uri="{FF2B5EF4-FFF2-40B4-BE49-F238E27FC236}">
                <a16:creationId xmlns:a16="http://schemas.microsoft.com/office/drawing/2014/main" id="{E29FDFD9-3E65-7DBA-B564-A6F6C94C86C7}"/>
              </a:ext>
            </a:extLst>
          </p:cNvPr>
          <p:cNvSpPr txBox="1"/>
          <p:nvPr/>
        </p:nvSpPr>
        <p:spPr>
          <a:xfrm>
            <a:off x="366637" y="616004"/>
            <a:ext cx="10361685" cy="5909310"/>
          </a:xfrm>
          <a:prstGeom prst="rect">
            <a:avLst/>
          </a:prstGeom>
          <a:noFill/>
          <a:ln>
            <a:noFill/>
          </a:ln>
        </p:spPr>
        <p:txBody>
          <a:bodyPr wrap="square" lIns="91440" tIns="45720" rIns="91440" bIns="45720" rtlCol="0" anchor="t">
            <a:spAutoFit/>
          </a:bodyPr>
          <a:lstStyle/>
          <a:p>
            <a:r>
              <a:rPr lang="en-GB" sz="1800" b="1" i="0" u="none" strike="noStrike" baseline="0" dirty="0">
                <a:solidFill>
                  <a:srgbClr val="005EB8"/>
                </a:solidFill>
              </a:rPr>
              <a:t>Key Messages </a:t>
            </a:r>
            <a:endParaRPr lang="en-GB" sz="1800" b="0" i="0" u="none" strike="noStrike" baseline="0" dirty="0">
              <a:solidFill>
                <a:srgbClr val="005EB8"/>
              </a:solidFill>
            </a:endParaRPr>
          </a:p>
          <a:p>
            <a:r>
              <a:rPr lang="en-GB" sz="1800" b="1" i="0" u="none" strike="noStrike" baseline="0" dirty="0">
                <a:solidFill>
                  <a:schemeClr val="accent2"/>
                </a:solidFill>
              </a:rPr>
              <a:t>THINK</a:t>
            </a:r>
          </a:p>
          <a:p>
            <a:pPr marL="285750" indent="-285750">
              <a:buFont typeface="Arial" panose="020B0604020202020204" pitchFamily="34" charset="0"/>
              <a:buChar char="•"/>
            </a:pPr>
            <a:r>
              <a:rPr lang="en-GB" sz="1800" b="0" i="0" u="none" strike="noStrike" baseline="0" dirty="0">
                <a:solidFill>
                  <a:srgbClr val="231F20"/>
                </a:solidFill>
              </a:rPr>
              <a:t>Could my resident benefit from </a:t>
            </a:r>
            <a:r>
              <a:rPr lang="en-GB" dirty="0">
                <a:solidFill>
                  <a:srgbClr val="231F20"/>
                </a:solidFill>
              </a:rPr>
              <a:t>referral into an Urgent</a:t>
            </a:r>
            <a:r>
              <a:rPr lang="en-GB" sz="1800" b="0" i="0" u="none" strike="noStrike" baseline="0" dirty="0">
                <a:solidFill>
                  <a:srgbClr val="231F20"/>
                </a:solidFill>
              </a:rPr>
              <a:t> Community </a:t>
            </a:r>
            <a:r>
              <a:rPr lang="en-GB" dirty="0">
                <a:solidFill>
                  <a:srgbClr val="231F20"/>
                </a:solidFill>
              </a:rPr>
              <a:t>Response service</a:t>
            </a:r>
            <a:r>
              <a:rPr lang="en-GB" sz="1800" b="0" i="0" u="none" strike="noStrike" baseline="0" dirty="0">
                <a:solidFill>
                  <a:srgbClr val="231F20"/>
                </a:solidFill>
              </a:rPr>
              <a:t>?</a:t>
            </a:r>
            <a:r>
              <a:rPr lang="en-GB" dirty="0">
                <a:solidFill>
                  <a:srgbClr val="231F20"/>
                </a:solidFill>
              </a:rPr>
              <a:t> </a:t>
            </a:r>
            <a:endParaRPr lang="en-GB" sz="1800" b="0" i="0" u="none" strike="noStrike" baseline="0" dirty="0">
              <a:solidFill>
                <a:srgbClr val="231F20"/>
              </a:solidFill>
              <a:ea typeface="Calibri"/>
              <a:cs typeface="Calibri"/>
            </a:endParaRPr>
          </a:p>
          <a:p>
            <a:r>
              <a:rPr lang="en-GB" b="1" dirty="0">
                <a:solidFill>
                  <a:schemeClr val="accent2"/>
                </a:solidFill>
              </a:rPr>
              <a:t>ASK</a:t>
            </a:r>
            <a:endParaRPr lang="en-GB" sz="1800" b="1" i="0" u="none" strike="noStrike" baseline="0" dirty="0">
              <a:solidFill>
                <a:schemeClr val="accent2"/>
              </a:solidFill>
            </a:endParaRPr>
          </a:p>
          <a:p>
            <a:pPr marL="285750" indent="-285750">
              <a:buFont typeface="Arial" panose="020B0604020202020204" pitchFamily="34" charset="0"/>
              <a:buChar char="•"/>
            </a:pPr>
            <a:r>
              <a:rPr lang="en-GB" sz="1800" b="0" i="0" u="none" strike="noStrike" baseline="0" dirty="0">
                <a:solidFill>
                  <a:srgbClr val="231F20"/>
                </a:solidFill>
              </a:rPr>
              <a:t>What are the contact details for my local</a:t>
            </a:r>
            <a:r>
              <a:rPr lang="en-GB" dirty="0">
                <a:solidFill>
                  <a:srgbClr val="231F20"/>
                </a:solidFill>
              </a:rPr>
              <a:t> UCR service? </a:t>
            </a:r>
            <a:endParaRPr lang="en-GB" sz="1800" b="0" i="0" u="none" strike="noStrike" baseline="0" dirty="0">
              <a:solidFill>
                <a:srgbClr val="231F20"/>
              </a:solidFill>
              <a:ea typeface="Calibri"/>
              <a:cs typeface="Calibri"/>
            </a:endParaRPr>
          </a:p>
          <a:p>
            <a:r>
              <a:rPr lang="en-GB" b="1" dirty="0">
                <a:solidFill>
                  <a:schemeClr val="accent2"/>
                </a:solidFill>
              </a:rPr>
              <a:t>DO</a:t>
            </a:r>
            <a:endParaRPr lang="en-GB" sz="1800" b="1" i="0" u="none" strike="noStrike" baseline="0" dirty="0">
              <a:solidFill>
                <a:schemeClr val="accent2"/>
              </a:solidFill>
            </a:endParaRPr>
          </a:p>
          <a:p>
            <a:pPr marL="285750" indent="-285750">
              <a:buFont typeface="Arial" panose="020B0604020202020204" pitchFamily="34" charset="0"/>
              <a:buChar char="•"/>
            </a:pPr>
            <a:r>
              <a:rPr lang="en-GB" sz="1800" b="0" i="0" u="none" strike="noStrike" baseline="0" dirty="0">
                <a:solidFill>
                  <a:srgbClr val="231F20"/>
                </a:solidFill>
              </a:rPr>
              <a:t>Contact the </a:t>
            </a:r>
            <a:r>
              <a:rPr lang="en-GB" dirty="0">
                <a:solidFill>
                  <a:srgbClr val="231F20"/>
                </a:solidFill>
              </a:rPr>
              <a:t>UCR service </a:t>
            </a:r>
            <a:r>
              <a:rPr lang="en-GB" sz="1800" b="0" i="0" u="none" strike="noStrike" baseline="0" dirty="0">
                <a:solidFill>
                  <a:srgbClr val="231F20"/>
                </a:solidFill>
              </a:rPr>
              <a:t>if your resident is in a crisis and needs intervention within two hours to stay safely in the care home and avoid admission to hospital</a:t>
            </a:r>
            <a:r>
              <a:rPr lang="en-GB" dirty="0">
                <a:solidFill>
                  <a:srgbClr val="231F20"/>
                </a:solidFill>
              </a:rPr>
              <a:t> </a:t>
            </a:r>
            <a:endParaRPr lang="en-GB" sz="1800" b="0" i="0" u="none" strike="noStrike" baseline="0" dirty="0">
              <a:solidFill>
                <a:srgbClr val="231F20"/>
              </a:solidFill>
            </a:endParaRPr>
          </a:p>
          <a:p>
            <a:pPr marL="285750" indent="-285750">
              <a:buFont typeface="Arial" panose="020B0604020202020204" pitchFamily="34" charset="0"/>
              <a:buChar char="•"/>
            </a:pPr>
            <a:r>
              <a:rPr lang="en-GB" sz="1800" b="0" i="0" u="none" strike="noStrike" baseline="0" dirty="0">
                <a:solidFill>
                  <a:srgbClr val="231F20"/>
                </a:solidFill>
              </a:rPr>
              <a:t>Use a deterioration tool such as Restore 2 or Restore2mini to aid the clinical assessment </a:t>
            </a:r>
          </a:p>
          <a:p>
            <a:pPr marL="285750" indent="-285750">
              <a:buFont typeface="Arial" panose="020B0604020202020204" pitchFamily="34" charset="0"/>
              <a:buChar char="•"/>
            </a:pPr>
            <a:r>
              <a:rPr lang="en-GB" dirty="0">
                <a:solidFill>
                  <a:srgbClr val="231F20"/>
                </a:solidFill>
              </a:rPr>
              <a:t>Consider using a </a:t>
            </a:r>
            <a:r>
              <a:rPr lang="en-GB" sz="1800" b="0" i="0" u="none" strike="noStrike" baseline="0" dirty="0">
                <a:solidFill>
                  <a:srgbClr val="231F20"/>
                </a:solidFill>
              </a:rPr>
              <a:t>structured communication tool when communicating your concerns</a:t>
            </a:r>
            <a:r>
              <a:rPr lang="en-GB" dirty="0">
                <a:solidFill>
                  <a:srgbClr val="231F20"/>
                </a:solidFill>
              </a:rPr>
              <a:t> </a:t>
            </a:r>
            <a:endParaRPr lang="en-GB" sz="1800" b="0" i="0" u="none" strike="noStrike" baseline="0" dirty="0">
              <a:solidFill>
                <a:srgbClr val="231F20"/>
              </a:solidFill>
              <a:ea typeface="Calibri"/>
              <a:cs typeface="Calibri"/>
            </a:endParaRPr>
          </a:p>
          <a:p>
            <a:pPr marL="285750" indent="-285750">
              <a:buFont typeface="Arial" panose="020B0604020202020204" pitchFamily="34" charset="0"/>
              <a:buChar char="•"/>
            </a:pPr>
            <a:r>
              <a:rPr lang="en-GB" sz="1800" b="0" i="0" u="none" strike="noStrike" baseline="0" dirty="0">
                <a:solidFill>
                  <a:srgbClr val="231F20"/>
                </a:solidFill>
              </a:rPr>
              <a:t>For life threatening emergencies contact 999 </a:t>
            </a:r>
          </a:p>
          <a:p>
            <a:endParaRPr lang="en-GB" sz="1800" b="0" i="0" u="none" strike="noStrike" baseline="0" dirty="0">
              <a:solidFill>
                <a:srgbClr val="000000"/>
              </a:solidFill>
            </a:endParaRPr>
          </a:p>
          <a:p>
            <a:r>
              <a:rPr lang="en-GB" sz="1800" b="1" i="0" u="sng" strike="noStrike" baseline="0" dirty="0">
                <a:solidFill>
                  <a:srgbClr val="005EB8"/>
                </a:solidFill>
              </a:rPr>
              <a:t>Find out more</a:t>
            </a:r>
            <a:endParaRPr lang="en-GB" sz="1800" b="0" i="0" u="sng" strike="noStrike" baseline="0" dirty="0">
              <a:solidFill>
                <a:srgbClr val="005EB8"/>
              </a:solidFill>
            </a:endParaRPr>
          </a:p>
          <a:p>
            <a:r>
              <a:rPr lang="en-GB" sz="1800" b="0" i="0" u="none" strike="noStrike" baseline="0" dirty="0">
                <a:solidFill>
                  <a:srgbClr val="231F20"/>
                </a:solidFill>
              </a:rPr>
              <a:t>Find UCR NHS publications </a:t>
            </a:r>
            <a:r>
              <a:rPr lang="en-GB" dirty="0">
                <a:solidFill>
                  <a:srgbClr val="231F20"/>
                </a:solidFill>
              </a:rPr>
              <a:t>at</a:t>
            </a:r>
            <a:r>
              <a:rPr lang="en-GB" sz="1800" b="0" i="0" u="none" strike="noStrike" baseline="0" dirty="0">
                <a:solidFill>
                  <a:srgbClr val="231F20"/>
                </a:solidFill>
              </a:rPr>
              <a:t>:</a:t>
            </a:r>
            <a:r>
              <a:rPr lang="en-GB" dirty="0">
                <a:solidFill>
                  <a:srgbClr val="231F20"/>
                </a:solidFill>
              </a:rPr>
              <a:t> </a:t>
            </a:r>
            <a:endParaRPr lang="en-GB" sz="1800" b="0" i="0" u="none" strike="noStrike" baseline="0" dirty="0">
              <a:solidFill>
                <a:srgbClr val="231F20"/>
              </a:solidFill>
              <a:ea typeface="Calibri"/>
              <a:cs typeface="Calibri"/>
            </a:endParaRPr>
          </a:p>
          <a:p>
            <a:r>
              <a:rPr lang="en-GB" sz="1800" b="1" i="0" u="sng" strike="noStrike" baseline="0" dirty="0">
                <a:solidFill>
                  <a:srgbClr val="000000"/>
                </a:solidFill>
                <a:hlinkClick r:id="rId2"/>
              </a:rPr>
              <a:t>https://www.england.nhs.uk/community-health-services/urgent-community-response-services/</a:t>
            </a:r>
            <a:endParaRPr lang="en-GB" sz="1800" b="1" i="0" u="sng" strike="noStrike" baseline="0" dirty="0">
              <a:solidFill>
                <a:srgbClr val="000000"/>
              </a:solidFill>
            </a:endParaRPr>
          </a:p>
          <a:p>
            <a:r>
              <a:rPr lang="en-GB" sz="1800" b="1" i="0" u="sng" strike="noStrike" baseline="0" dirty="0">
                <a:solidFill>
                  <a:srgbClr val="000000"/>
                </a:solidFill>
              </a:rPr>
              <a:t> </a:t>
            </a:r>
            <a:endParaRPr lang="en-GB" sz="1800" b="0" i="0" u="none" strike="noStrike" baseline="0" dirty="0">
              <a:solidFill>
                <a:srgbClr val="000000"/>
              </a:solidFill>
            </a:endParaRPr>
          </a:p>
          <a:p>
            <a:r>
              <a:rPr lang="en-GB" sz="1800" b="0" i="0" u="none" strike="noStrike" baseline="0" dirty="0">
                <a:solidFill>
                  <a:srgbClr val="231F20"/>
                </a:solidFill>
              </a:rPr>
              <a:t>Visit the</a:t>
            </a:r>
            <a:r>
              <a:rPr lang="en-GB" dirty="0">
                <a:solidFill>
                  <a:srgbClr val="231F20"/>
                </a:solidFill>
              </a:rPr>
              <a:t> Community Health Services </a:t>
            </a:r>
            <a:r>
              <a:rPr lang="en-GB" sz="1800" b="0" i="0" u="none" strike="noStrike" baseline="0" dirty="0">
                <a:solidFill>
                  <a:srgbClr val="231F20"/>
                </a:solidFill>
              </a:rPr>
              <a:t>Future NHS platform:</a:t>
            </a:r>
            <a:r>
              <a:rPr lang="en-GB" dirty="0">
                <a:solidFill>
                  <a:srgbClr val="231F20"/>
                </a:solidFill>
              </a:rPr>
              <a:t> </a:t>
            </a:r>
            <a:endParaRPr lang="en-GB" sz="1800" b="0" i="0" u="none" strike="noStrike" baseline="0" dirty="0">
              <a:solidFill>
                <a:srgbClr val="231F20"/>
              </a:solidFill>
              <a:ea typeface="Calibri"/>
              <a:cs typeface="Calibri"/>
            </a:endParaRPr>
          </a:p>
          <a:p>
            <a:r>
              <a:rPr lang="en-GB" sz="1800" b="1" i="0" u="sng" strike="noStrike" baseline="0" dirty="0">
                <a:solidFill>
                  <a:srgbClr val="000000"/>
                </a:solidFill>
                <a:hlinkClick r:id="rId3"/>
              </a:rPr>
              <a:t>https://future.nhs.uk/communityhealthservices/</a:t>
            </a:r>
            <a:endParaRPr lang="en-GB" sz="1800" b="1" i="0" u="sng" strike="noStrike" baseline="0" dirty="0">
              <a:solidFill>
                <a:srgbClr val="000000"/>
              </a:solidFill>
            </a:endParaRPr>
          </a:p>
          <a:p>
            <a:endParaRPr lang="en-GB" sz="1800" b="0" i="0" u="none" strike="noStrike" baseline="0" dirty="0">
              <a:solidFill>
                <a:srgbClr val="000000"/>
              </a:solidFill>
            </a:endParaRPr>
          </a:p>
          <a:p>
            <a:r>
              <a:rPr lang="en-GB" sz="1800" b="0" i="0" u="none" strike="noStrike" baseline="0" dirty="0">
                <a:solidFill>
                  <a:srgbClr val="231F20"/>
                </a:solidFill>
              </a:rPr>
              <a:t>Further information and tools and resources that can support your work.</a:t>
            </a:r>
            <a:endParaRPr lang="en-GB" sz="1800" b="0" i="0" u="none" strike="noStrike" baseline="0" dirty="0">
              <a:solidFill>
                <a:srgbClr val="231F20"/>
              </a:solidFill>
              <a:ea typeface="Calibri"/>
              <a:cs typeface="Calibri"/>
            </a:endParaRPr>
          </a:p>
          <a:p>
            <a:r>
              <a:rPr lang="fr-FR" sz="1800" b="0" i="0" u="none" strike="noStrike" baseline="0" dirty="0">
                <a:solidFill>
                  <a:srgbClr val="231F20"/>
                </a:solidFill>
              </a:rPr>
              <a:t>Email: </a:t>
            </a:r>
            <a:r>
              <a:rPr lang="fr-FR" sz="1800" b="1" i="0" u="sng" strike="noStrike" baseline="0" dirty="0">
                <a:solidFill>
                  <a:srgbClr val="000000"/>
                </a:solidFill>
                <a:hlinkClick r:id="rId4"/>
              </a:rPr>
              <a:t>communityhealthservices-manager@future.nhs.uk</a:t>
            </a:r>
            <a:endParaRPr lang="fr-FR" sz="1800" b="1" i="0" u="sng" strike="noStrike" baseline="0" dirty="0">
              <a:solidFill>
                <a:srgbClr val="000000"/>
              </a:solidFill>
            </a:endParaRPr>
          </a:p>
        </p:txBody>
      </p:sp>
      <p:pic>
        <p:nvPicPr>
          <p:cNvPr id="7" name="Picture 6">
            <a:extLst>
              <a:ext uri="{FF2B5EF4-FFF2-40B4-BE49-F238E27FC236}">
                <a16:creationId xmlns:a16="http://schemas.microsoft.com/office/drawing/2014/main" id="{5B6DFB53-4A67-3BF7-D66B-9F49B9F57545}"/>
              </a:ext>
            </a:extLst>
          </p:cNvPr>
          <p:cNvPicPr>
            <a:picLocks noChangeAspect="1"/>
          </p:cNvPicPr>
          <p:nvPr/>
        </p:nvPicPr>
        <p:blipFill>
          <a:blip r:embed="rId5">
            <a:clrChange>
              <a:clrFrom>
                <a:srgbClr val="000000">
                  <a:alpha val="0"/>
                </a:srgbClr>
              </a:clrFrom>
              <a:clrTo>
                <a:srgbClr val="000000">
                  <a:alpha val="0"/>
                </a:srgbClr>
              </a:clrTo>
            </a:clrChange>
          </a:blip>
          <a:stretch>
            <a:fillRect/>
          </a:stretch>
        </p:blipFill>
        <p:spPr>
          <a:xfrm>
            <a:off x="10477276" y="1326212"/>
            <a:ext cx="1714724" cy="1328992"/>
          </a:xfrm>
          <a:prstGeom prst="rect">
            <a:avLst/>
          </a:prstGeom>
        </p:spPr>
      </p:pic>
      <p:pic>
        <p:nvPicPr>
          <p:cNvPr id="8" name="Picture 7">
            <a:extLst>
              <a:ext uri="{FF2B5EF4-FFF2-40B4-BE49-F238E27FC236}">
                <a16:creationId xmlns:a16="http://schemas.microsoft.com/office/drawing/2014/main" id="{75541B38-E178-77A7-3557-AE571155262C}"/>
              </a:ext>
            </a:extLst>
          </p:cNvPr>
          <p:cNvPicPr>
            <a:picLocks noChangeAspect="1"/>
          </p:cNvPicPr>
          <p:nvPr/>
        </p:nvPicPr>
        <p:blipFill>
          <a:blip r:embed="rId6">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Tree>
    <p:extLst>
      <p:ext uri="{BB962C8B-B14F-4D97-AF65-F5344CB8AC3E}">
        <p14:creationId xmlns:p14="http://schemas.microsoft.com/office/powerpoint/2010/main" val="194299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349F29-221D-60AF-23C6-615DFF1BA132}"/>
              </a:ext>
            </a:extLst>
          </p:cNvPr>
          <p:cNvSpPr txBox="1"/>
          <p:nvPr/>
        </p:nvSpPr>
        <p:spPr>
          <a:xfrm>
            <a:off x="118713" y="403148"/>
            <a:ext cx="9209160" cy="646331"/>
          </a:xfrm>
          <a:prstGeom prst="rect">
            <a:avLst/>
          </a:prstGeom>
          <a:noFill/>
        </p:spPr>
        <p:txBody>
          <a:bodyPr wrap="square" lIns="91440" tIns="45720" rIns="91440" bIns="45720" rtlCol="0" anchor="t">
            <a:spAutoFit/>
          </a:bodyPr>
          <a:lstStyle/>
          <a:p>
            <a:r>
              <a:rPr lang="en-GB" sz="3600" b="1">
                <a:solidFill>
                  <a:srgbClr val="231F20"/>
                </a:solidFill>
                <a:latin typeface="Core sans"/>
                <a:cs typeface="Biome"/>
              </a:rPr>
              <a:t>2-hour Urgent Community Response services</a:t>
            </a:r>
          </a:p>
        </p:txBody>
      </p:sp>
      <p:pic>
        <p:nvPicPr>
          <p:cNvPr id="6" name="Picture 5">
            <a:extLst>
              <a:ext uri="{FF2B5EF4-FFF2-40B4-BE49-F238E27FC236}">
                <a16:creationId xmlns:a16="http://schemas.microsoft.com/office/drawing/2014/main" id="{3C166045-165A-298A-EDB3-E1D35CBA3168}"/>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793761" y="264740"/>
            <a:ext cx="1839081" cy="1585974"/>
          </a:xfrm>
          <a:prstGeom prst="rect">
            <a:avLst/>
          </a:prstGeom>
        </p:spPr>
      </p:pic>
      <p:pic>
        <p:nvPicPr>
          <p:cNvPr id="7" name="Picture 6">
            <a:extLst>
              <a:ext uri="{FF2B5EF4-FFF2-40B4-BE49-F238E27FC236}">
                <a16:creationId xmlns:a16="http://schemas.microsoft.com/office/drawing/2014/main" id="{E29DEBFE-9689-BA8B-5DB0-381C4105C4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725580" y="1262212"/>
            <a:ext cx="1277577" cy="5220000"/>
          </a:xfrm>
          <a:prstGeom prst="rect">
            <a:avLst/>
          </a:prstGeom>
        </p:spPr>
      </p:pic>
      <p:sp>
        <p:nvSpPr>
          <p:cNvPr id="8" name="TextBox 7">
            <a:extLst>
              <a:ext uri="{FF2B5EF4-FFF2-40B4-BE49-F238E27FC236}">
                <a16:creationId xmlns:a16="http://schemas.microsoft.com/office/drawing/2014/main" id="{8DA593DB-BF42-8C81-AB22-C684F7EC32F0}"/>
              </a:ext>
            </a:extLst>
          </p:cNvPr>
          <p:cNvSpPr txBox="1"/>
          <p:nvPr/>
        </p:nvSpPr>
        <p:spPr>
          <a:xfrm>
            <a:off x="561683" y="1309423"/>
            <a:ext cx="7440930" cy="430887"/>
          </a:xfrm>
          <a:prstGeom prst="rect">
            <a:avLst/>
          </a:prstGeom>
          <a:noFill/>
        </p:spPr>
        <p:txBody>
          <a:bodyPr wrap="square" rtlCol="0">
            <a:spAutoFit/>
          </a:bodyPr>
          <a:lstStyle/>
          <a:p>
            <a:r>
              <a:rPr lang="en-GB" sz="2200" b="1" dirty="0">
                <a:solidFill>
                  <a:srgbClr val="231F20"/>
                </a:solidFill>
                <a:cs typeface="Biome" panose="020B0502040204020203" pitchFamily="34" charset="0"/>
              </a:rPr>
              <a:t>Referral Contact Details:</a:t>
            </a:r>
          </a:p>
        </p:txBody>
      </p:sp>
      <p:sp>
        <p:nvSpPr>
          <p:cNvPr id="2" name="TextBox 1">
            <a:extLst>
              <a:ext uri="{FF2B5EF4-FFF2-40B4-BE49-F238E27FC236}">
                <a16:creationId xmlns:a16="http://schemas.microsoft.com/office/drawing/2014/main" id="{6725A525-8741-A2DC-26CC-B723D29FF2A9}"/>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latin typeface="Calibri" panose="020F0502020204030204"/>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latin typeface="Calibri" panose="020F0502020204030204"/>
              <a:ea typeface="+mn-ea"/>
              <a:cs typeface="Biome" panose="020B0502040204020203" pitchFamily="34" charset="0"/>
            </a:endParaRPr>
          </a:p>
        </p:txBody>
      </p:sp>
      <p:graphicFrame>
        <p:nvGraphicFramePr>
          <p:cNvPr id="11" name="Table 10">
            <a:extLst>
              <a:ext uri="{FF2B5EF4-FFF2-40B4-BE49-F238E27FC236}">
                <a16:creationId xmlns:a16="http://schemas.microsoft.com/office/drawing/2014/main" id="{DA0DB5D8-D3DD-9AC0-A79E-11EA7B824DE9}"/>
              </a:ext>
            </a:extLst>
          </p:cNvPr>
          <p:cNvGraphicFramePr>
            <a:graphicFrameLocks noGrp="1"/>
          </p:cNvGraphicFramePr>
          <p:nvPr>
            <p:extLst>
              <p:ext uri="{D42A27DB-BD31-4B8C-83A1-F6EECF244321}">
                <p14:modId xmlns:p14="http://schemas.microsoft.com/office/powerpoint/2010/main" val="3708571366"/>
              </p:ext>
            </p:extLst>
          </p:nvPr>
        </p:nvGraphicFramePr>
        <p:xfrm>
          <a:off x="628650" y="1769809"/>
          <a:ext cx="9504337" cy="4823451"/>
        </p:xfrm>
        <a:graphic>
          <a:graphicData uri="http://schemas.openxmlformats.org/drawingml/2006/table">
            <a:tbl>
              <a:tblPr bandRow="1">
                <a:tableStyleId>{5C22544A-7EE6-4342-B048-85BDC9FD1C3A}</a:tableStyleId>
              </a:tblPr>
              <a:tblGrid>
                <a:gridCol w="4102493">
                  <a:extLst>
                    <a:ext uri="{9D8B030D-6E8A-4147-A177-3AD203B41FA5}">
                      <a16:colId xmlns:a16="http://schemas.microsoft.com/office/drawing/2014/main" val="4107200010"/>
                    </a:ext>
                  </a:extLst>
                </a:gridCol>
                <a:gridCol w="5401844">
                  <a:extLst>
                    <a:ext uri="{9D8B030D-6E8A-4147-A177-3AD203B41FA5}">
                      <a16:colId xmlns:a16="http://schemas.microsoft.com/office/drawing/2014/main" val="3087883206"/>
                    </a:ext>
                  </a:extLst>
                </a:gridCol>
              </a:tblGrid>
              <a:tr h="442459">
                <a:tc>
                  <a:txBody>
                    <a:bodyPr/>
                    <a:lstStyle/>
                    <a:p>
                      <a:pPr algn="ctr" rtl="0" fontAlgn="base">
                        <a:lnSpc>
                          <a:spcPts val="1350"/>
                        </a:lnSpc>
                      </a:pPr>
                      <a:r>
                        <a:rPr lang="en-GB" sz="2000" b="1" dirty="0">
                          <a:solidFill>
                            <a:srgbClr val="FFFFFF"/>
                          </a:solidFill>
                          <a:effectLst/>
                          <a:latin typeface="Calibri"/>
                        </a:rPr>
                        <a:t>Area</a:t>
                      </a:r>
                      <a:endParaRPr lang="en-GB" sz="2000" dirty="0">
                        <a:effectLst/>
                        <a:latin typeface="Calibri"/>
                      </a:endParaRPr>
                    </a:p>
                  </a:txBody>
                  <a:tcPr marL="56388" marR="56388" marT="28194" marB="281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C0F1"/>
                    </a:solidFill>
                  </a:tcPr>
                </a:tc>
                <a:tc>
                  <a:txBody>
                    <a:bodyPr/>
                    <a:lstStyle/>
                    <a:p>
                      <a:pPr algn="ctr">
                        <a:buNone/>
                      </a:pPr>
                      <a:r>
                        <a:rPr lang="en-US" sz="2000" b="1">
                          <a:solidFill>
                            <a:schemeClr val="bg1"/>
                          </a:solidFill>
                        </a:rPr>
                        <a:t> Contact</a:t>
                      </a:r>
                    </a:p>
                  </a:txBody>
                  <a:tcPr marL="0" marR="0" marT="0" marB="0" horzOverflow="overflow">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22C0F1"/>
                    </a:solidFill>
                  </a:tcPr>
                </a:tc>
                <a:extLst>
                  <a:ext uri="{0D108BD9-81ED-4DB2-BD59-A6C34878D82A}">
                    <a16:rowId xmlns:a16="http://schemas.microsoft.com/office/drawing/2014/main" val="536930242"/>
                  </a:ext>
                </a:extLst>
              </a:tr>
              <a:tr h="820666">
                <a:tc>
                  <a:txBody>
                    <a:bodyPr/>
                    <a:lstStyle/>
                    <a:p>
                      <a:pPr algn="ctr" rtl="0" fontAlgn="auto">
                        <a:lnSpc>
                          <a:spcPts val="1350"/>
                        </a:lnSpc>
                      </a:pPr>
                      <a:endParaRPr lang="en-GB" sz="2000" dirty="0">
                        <a:solidFill>
                          <a:srgbClr val="404040"/>
                        </a:solidFill>
                        <a:effectLst/>
                        <a:latin typeface="+mn-lt"/>
                      </a:endParaRPr>
                    </a:p>
                    <a:p>
                      <a:pPr algn="ctr" rtl="0" fontAlgn="auto">
                        <a:lnSpc>
                          <a:spcPct val="100000"/>
                        </a:lnSpc>
                      </a:pPr>
                      <a:r>
                        <a:rPr lang="en-GB" sz="2000" dirty="0">
                          <a:solidFill>
                            <a:srgbClr val="404040"/>
                          </a:solidFill>
                          <a:effectLst/>
                          <a:latin typeface="+mn-lt"/>
                        </a:rPr>
                        <a:t>Blackpool, Fylde and Wyre </a:t>
                      </a:r>
                    </a:p>
                    <a:p>
                      <a:pPr lvl="0" algn="ctr">
                        <a:lnSpc>
                          <a:spcPct val="100000"/>
                        </a:lnSpc>
                        <a:buNone/>
                      </a:pPr>
                      <a:r>
                        <a:rPr lang="en-GB" sz="2000" dirty="0">
                          <a:solidFill>
                            <a:srgbClr val="404040"/>
                          </a:solidFill>
                          <a:effectLst/>
                          <a:latin typeface="+mn-lt"/>
                        </a:rPr>
                        <a:t>8am-8pm 7 days a week</a:t>
                      </a:r>
                    </a:p>
                  </a:txBody>
                  <a:tcPr marL="56388" marR="56388" marT="28194" marB="281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1350"/>
                        </a:lnSpc>
                        <a:buNone/>
                      </a:pPr>
                      <a:endParaRPr lang="en-US" sz="2000" b="0" i="0" u="none" strike="noStrike" noProof="0" dirty="0">
                        <a:solidFill>
                          <a:schemeClr val="tx1"/>
                        </a:solidFill>
                        <a:effectLst/>
                        <a:latin typeface="+mn-lt"/>
                      </a:endParaRPr>
                    </a:p>
                    <a:p>
                      <a:pPr lvl="0" algn="ctr">
                        <a:lnSpc>
                          <a:spcPts val="1350"/>
                        </a:lnSpc>
                        <a:buNone/>
                      </a:pPr>
                      <a:endParaRPr lang="en-US" sz="2000" b="0" i="0" u="none" strike="noStrike" noProof="0" dirty="0">
                        <a:solidFill>
                          <a:schemeClr val="tx1"/>
                        </a:solidFill>
                        <a:effectLst/>
                        <a:latin typeface="+mn-lt"/>
                      </a:endParaRPr>
                    </a:p>
                    <a:p>
                      <a:pPr lvl="0" algn="ctr">
                        <a:lnSpc>
                          <a:spcPts val="1350"/>
                        </a:lnSpc>
                        <a:buNone/>
                      </a:pPr>
                      <a:r>
                        <a:rPr lang="en-US" sz="2000" b="0" i="0" u="none" strike="noStrike" noProof="0" dirty="0">
                          <a:solidFill>
                            <a:schemeClr val="tx1"/>
                          </a:solidFill>
                          <a:effectLst/>
                          <a:latin typeface="+mn-lt"/>
                        </a:rPr>
                        <a:t>01253 951068</a:t>
                      </a:r>
                      <a:endParaRPr lang="en-US" sz="2000" dirty="0">
                        <a:latin typeface="+mn-lt"/>
                      </a:endParaRPr>
                    </a:p>
                  </a:txBody>
                  <a:tcPr marL="56388" marR="56388" marT="28194" marB="281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3064734"/>
                  </a:ext>
                </a:extLst>
              </a:tr>
              <a:tr h="820666">
                <a:tc>
                  <a:txBody>
                    <a:bodyPr/>
                    <a:lstStyle/>
                    <a:p>
                      <a:pPr algn="ctr" rtl="0" fontAlgn="auto">
                        <a:lnSpc>
                          <a:spcPts val="1350"/>
                        </a:lnSpc>
                      </a:pPr>
                      <a:endParaRPr lang="en-GB" sz="2000" dirty="0">
                        <a:solidFill>
                          <a:srgbClr val="404040"/>
                        </a:solidFill>
                        <a:effectLst/>
                        <a:latin typeface="+mn-lt"/>
                      </a:endParaRPr>
                    </a:p>
                    <a:p>
                      <a:pPr algn="ctr" rtl="0" fontAlgn="auto">
                        <a:lnSpc>
                          <a:spcPct val="100000"/>
                        </a:lnSpc>
                      </a:pPr>
                      <a:r>
                        <a:rPr lang="en-GB" sz="2000" dirty="0">
                          <a:solidFill>
                            <a:srgbClr val="404040"/>
                          </a:solidFill>
                          <a:effectLst/>
                          <a:latin typeface="+mn-lt"/>
                        </a:rPr>
                        <a:t>East Lancashire &amp; </a:t>
                      </a:r>
                      <a:r>
                        <a:rPr lang="en-GB" sz="2000" dirty="0" err="1">
                          <a:solidFill>
                            <a:srgbClr val="404040"/>
                          </a:solidFill>
                          <a:effectLst/>
                          <a:latin typeface="+mn-lt"/>
                        </a:rPr>
                        <a:t>BwD</a:t>
                      </a:r>
                      <a:r>
                        <a:rPr lang="en-GB" sz="2000" dirty="0">
                          <a:solidFill>
                            <a:srgbClr val="404040"/>
                          </a:solidFill>
                          <a:effectLst/>
                          <a:latin typeface="+mn-lt"/>
                        </a:rPr>
                        <a:t> ICAT Team is available 24/7</a:t>
                      </a:r>
                    </a:p>
                  </a:txBody>
                  <a:tcPr marL="56388" marR="56388" marT="28194" marB="281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1350"/>
                        </a:lnSpc>
                        <a:buNone/>
                      </a:pPr>
                      <a:endParaRPr lang="en-US" sz="2000" b="0" i="0" u="none" strike="noStrike" noProof="0" dirty="0">
                        <a:solidFill>
                          <a:schemeClr val="tx1"/>
                        </a:solidFill>
                        <a:effectLst/>
                        <a:latin typeface="+mn-lt"/>
                      </a:endParaRPr>
                    </a:p>
                    <a:p>
                      <a:pPr lvl="0" algn="ctr">
                        <a:lnSpc>
                          <a:spcPts val="1350"/>
                        </a:lnSpc>
                        <a:buNone/>
                      </a:pPr>
                      <a:endParaRPr lang="en-US" sz="2000" b="0" i="0" u="none" strike="noStrike" noProof="0" dirty="0">
                        <a:solidFill>
                          <a:schemeClr val="tx1"/>
                        </a:solidFill>
                        <a:effectLst/>
                        <a:latin typeface="+mn-lt"/>
                      </a:endParaRPr>
                    </a:p>
                    <a:p>
                      <a:pPr lvl="0" algn="ctr">
                        <a:lnSpc>
                          <a:spcPts val="1350"/>
                        </a:lnSpc>
                        <a:buNone/>
                      </a:pPr>
                      <a:r>
                        <a:rPr lang="en-US" sz="2000" b="0" i="0" u="none" strike="noStrike" noProof="0" dirty="0">
                          <a:solidFill>
                            <a:schemeClr val="tx1"/>
                          </a:solidFill>
                          <a:effectLst/>
                          <a:latin typeface="+mn-lt"/>
                        </a:rPr>
                        <a:t>01282 805989</a:t>
                      </a:r>
                      <a:endParaRPr lang="en-US" sz="2000" dirty="0">
                        <a:latin typeface="+mn-lt"/>
                      </a:endParaRPr>
                    </a:p>
                  </a:txBody>
                  <a:tcPr marL="56388" marR="56388" marT="28194" marB="281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15715"/>
                  </a:ext>
                </a:extLst>
              </a:tr>
              <a:tr h="820666">
                <a:tc>
                  <a:txBody>
                    <a:bodyPr/>
                    <a:lstStyle/>
                    <a:p>
                      <a:pPr algn="ctr" rtl="0" fontAlgn="auto">
                        <a:lnSpc>
                          <a:spcPts val="1350"/>
                        </a:lnSpc>
                      </a:pPr>
                      <a:endParaRPr lang="en-GB" sz="2000" dirty="0">
                        <a:solidFill>
                          <a:srgbClr val="404040"/>
                        </a:solidFill>
                        <a:effectLst/>
                        <a:latin typeface="+mn-lt"/>
                      </a:endParaRPr>
                    </a:p>
                    <a:p>
                      <a:pPr algn="ctr" rtl="0" fontAlgn="auto">
                        <a:lnSpc>
                          <a:spcPct val="100000"/>
                        </a:lnSpc>
                      </a:pPr>
                      <a:r>
                        <a:rPr lang="en-GB" sz="2000" dirty="0">
                          <a:solidFill>
                            <a:srgbClr val="404040"/>
                          </a:solidFill>
                          <a:effectLst/>
                          <a:latin typeface="+mn-lt"/>
                        </a:rPr>
                        <a:t>Chorley, South Ribble and Preston 8am-8pm, 7 days a week</a:t>
                      </a:r>
                    </a:p>
                  </a:txBody>
                  <a:tcPr marL="56388" marR="56388" marT="28194" marB="281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lnSpc>
                          <a:spcPts val="1350"/>
                        </a:lnSpc>
                        <a:buNone/>
                      </a:pPr>
                      <a:endParaRPr lang="en-US" sz="2000" b="0" i="0" u="none" strike="noStrike" noProof="0" dirty="0">
                        <a:solidFill>
                          <a:schemeClr val="tx1"/>
                        </a:solidFill>
                        <a:effectLst/>
                        <a:latin typeface="+mn-lt"/>
                      </a:endParaRPr>
                    </a:p>
                    <a:p>
                      <a:pPr lvl="0" algn="ctr">
                        <a:lnSpc>
                          <a:spcPts val="1350"/>
                        </a:lnSpc>
                        <a:buNone/>
                      </a:pPr>
                      <a:endParaRPr lang="en-US" sz="2000" b="0" i="0" u="none" strike="noStrike" noProof="0" dirty="0">
                        <a:solidFill>
                          <a:schemeClr val="tx1"/>
                        </a:solidFill>
                        <a:effectLst/>
                        <a:latin typeface="+mn-lt"/>
                      </a:endParaRPr>
                    </a:p>
                    <a:p>
                      <a:pPr lvl="0" algn="ctr">
                        <a:lnSpc>
                          <a:spcPts val="1350"/>
                        </a:lnSpc>
                        <a:buNone/>
                      </a:pPr>
                      <a:r>
                        <a:rPr lang="en-US" sz="2000" b="0" i="0" u="none" strike="noStrike" noProof="0" dirty="0">
                          <a:solidFill>
                            <a:schemeClr val="tx1"/>
                          </a:solidFill>
                          <a:effectLst/>
                          <a:latin typeface="+mn-lt"/>
                        </a:rPr>
                        <a:t>01772 777999</a:t>
                      </a:r>
                      <a:endParaRPr lang="en-US" sz="2000" dirty="0">
                        <a:latin typeface="+mn-lt"/>
                      </a:endParaRPr>
                    </a:p>
                  </a:txBody>
                  <a:tcPr marL="56388" marR="56388" marT="28194" marB="281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5903926"/>
                  </a:ext>
                </a:extLst>
              </a:tr>
              <a:tr h="867626">
                <a:tc>
                  <a:txBody>
                    <a:bodyPr/>
                    <a:lstStyle/>
                    <a:p>
                      <a:pPr lvl="0" algn="ctr">
                        <a:lnSpc>
                          <a:spcPct val="100000"/>
                        </a:lnSpc>
                        <a:buNone/>
                      </a:pPr>
                      <a:endParaRPr lang="en-GB" sz="2000" dirty="0">
                        <a:solidFill>
                          <a:srgbClr val="404040"/>
                        </a:solidFill>
                        <a:effectLst/>
                        <a:latin typeface="+mn-lt"/>
                      </a:endParaRPr>
                    </a:p>
                    <a:p>
                      <a:pPr lvl="0" algn="ctr">
                        <a:lnSpc>
                          <a:spcPct val="100000"/>
                        </a:lnSpc>
                        <a:buNone/>
                      </a:pPr>
                      <a:r>
                        <a:rPr lang="en-GB" sz="2000" dirty="0">
                          <a:solidFill>
                            <a:srgbClr val="404040"/>
                          </a:solidFill>
                          <a:effectLst/>
                          <a:latin typeface="+mn-lt"/>
                        </a:rPr>
                        <a:t>Morecambe Bay </a:t>
                      </a:r>
                    </a:p>
                    <a:p>
                      <a:pPr lvl="0" algn="ctr">
                        <a:lnSpc>
                          <a:spcPct val="100000"/>
                        </a:lnSpc>
                        <a:buNone/>
                      </a:pPr>
                      <a:r>
                        <a:rPr lang="en-GB" sz="2000" dirty="0">
                          <a:solidFill>
                            <a:srgbClr val="404040"/>
                          </a:solidFill>
                          <a:effectLst/>
                          <a:latin typeface="+mn-lt"/>
                        </a:rPr>
                        <a:t>8am-8pm, 7 days a week</a:t>
                      </a:r>
                    </a:p>
                  </a:txBody>
                  <a:tcPr marL="56387" marR="56387" marT="28194" marB="2819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US" sz="2000" b="0" i="0" u="none" strike="noStrike" noProof="0" dirty="0">
                          <a:solidFill>
                            <a:schemeClr val="tx1"/>
                          </a:solidFill>
                          <a:effectLst/>
                          <a:latin typeface="+mn-lt"/>
                        </a:rPr>
                        <a:t>01539 715888 </a:t>
                      </a:r>
                    </a:p>
                    <a:p>
                      <a:pPr lvl="0" algn="ctr">
                        <a:buNone/>
                      </a:pPr>
                      <a:r>
                        <a:rPr lang="en-US" sz="2000" b="0" i="0" u="none" strike="noStrike" noProof="0" dirty="0">
                          <a:solidFill>
                            <a:schemeClr val="tx1"/>
                          </a:solidFill>
                          <a:effectLst/>
                          <a:latin typeface="+mn-lt"/>
                        </a:rPr>
                        <a:t>(or through normal access routes for District Nursing Services)</a:t>
                      </a:r>
                      <a:endParaRPr lang="en-US" sz="2000" dirty="0">
                        <a:latin typeface="+mn-lt"/>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660821608"/>
                  </a:ext>
                </a:extLst>
              </a:tr>
              <a:tr h="820666">
                <a:tc>
                  <a:txBody>
                    <a:bodyPr/>
                    <a:lstStyle/>
                    <a:p>
                      <a:pPr algn="ctr" rtl="0" fontAlgn="auto">
                        <a:lnSpc>
                          <a:spcPts val="1350"/>
                        </a:lnSpc>
                      </a:pPr>
                      <a:endParaRPr lang="en-GB" sz="2000" dirty="0">
                        <a:solidFill>
                          <a:srgbClr val="404040"/>
                        </a:solidFill>
                        <a:effectLst/>
                        <a:latin typeface="+mn-lt"/>
                      </a:endParaRPr>
                    </a:p>
                    <a:p>
                      <a:pPr algn="ctr" rtl="0" fontAlgn="auto">
                        <a:lnSpc>
                          <a:spcPct val="100000"/>
                        </a:lnSpc>
                      </a:pPr>
                      <a:r>
                        <a:rPr lang="en-GB" sz="2000" dirty="0">
                          <a:solidFill>
                            <a:srgbClr val="404040"/>
                          </a:solidFill>
                          <a:effectLst/>
                          <a:latin typeface="+mn-lt"/>
                        </a:rPr>
                        <a:t>West Lancashire </a:t>
                      </a:r>
                    </a:p>
                    <a:p>
                      <a:pPr lvl="0" algn="ctr">
                        <a:lnSpc>
                          <a:spcPct val="100000"/>
                        </a:lnSpc>
                        <a:buNone/>
                      </a:pPr>
                      <a:r>
                        <a:rPr lang="en-GB" sz="2000" dirty="0">
                          <a:solidFill>
                            <a:srgbClr val="404040"/>
                          </a:solidFill>
                          <a:effectLst/>
                          <a:latin typeface="+mn-lt"/>
                        </a:rPr>
                        <a:t>8am – 8pm, 7 days a week</a:t>
                      </a:r>
                    </a:p>
                  </a:txBody>
                  <a:tcPr marL="56388" marR="56388" marT="28194" marB="281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2000" b="0" i="0" u="none" strike="noStrike" noProof="0" dirty="0">
                        <a:solidFill>
                          <a:schemeClr val="tx1"/>
                        </a:solidFill>
                        <a:effectLst/>
                        <a:latin typeface="+mn-lt"/>
                      </a:endParaRPr>
                    </a:p>
                    <a:p>
                      <a:pPr lvl="0" algn="ctr">
                        <a:buNone/>
                      </a:pPr>
                      <a:r>
                        <a:rPr lang="en-US" sz="2000" b="0" i="0" u="none" strike="noStrike" noProof="0" dirty="0">
                          <a:solidFill>
                            <a:schemeClr val="tx1"/>
                          </a:solidFill>
                          <a:effectLst/>
                          <a:latin typeface="+mn-lt"/>
                        </a:rPr>
                        <a:t>0300 2470011</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3089474"/>
                  </a:ext>
                </a:extLst>
              </a:tr>
            </a:tbl>
          </a:graphicData>
        </a:graphic>
      </p:graphicFrame>
    </p:spTree>
    <p:extLst>
      <p:ext uri="{BB962C8B-B14F-4D97-AF65-F5344CB8AC3E}">
        <p14:creationId xmlns:p14="http://schemas.microsoft.com/office/powerpoint/2010/main" val="41167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C0B771-77D5-DFC1-D56F-4DAC6CEAEE89}"/>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chemeClr val="bg1"/>
              </a:solidFill>
              <a:effectLst/>
              <a:uLnTx/>
              <a:uFillTx/>
              <a:ea typeface="+mn-ea"/>
              <a:cs typeface="Biome" panose="020B0502040204020203" pitchFamily="34" charset="0"/>
            </a:endParaRPr>
          </a:p>
        </p:txBody>
      </p:sp>
      <p:sp>
        <p:nvSpPr>
          <p:cNvPr id="6" name="TextBox 5">
            <a:extLst>
              <a:ext uri="{FF2B5EF4-FFF2-40B4-BE49-F238E27FC236}">
                <a16:creationId xmlns:a16="http://schemas.microsoft.com/office/drawing/2014/main" id="{F0C2514F-0D4E-4E53-F7D2-5057F922A646}"/>
              </a:ext>
            </a:extLst>
          </p:cNvPr>
          <p:cNvSpPr txBox="1"/>
          <p:nvPr/>
        </p:nvSpPr>
        <p:spPr>
          <a:xfrm>
            <a:off x="489729" y="2076790"/>
            <a:ext cx="11476601" cy="3416320"/>
          </a:xfrm>
          <a:prstGeom prst="rect">
            <a:avLst/>
          </a:prstGeom>
          <a:noFill/>
          <a:ln>
            <a:noFill/>
          </a:ln>
        </p:spPr>
        <p:txBody>
          <a:bodyPr wrap="square" lIns="91440" tIns="45720" rIns="91440" bIns="45720" rtlCol="0" anchor="t">
            <a:spAutoFit/>
          </a:bodyPr>
          <a:lstStyle/>
          <a:p>
            <a:r>
              <a:rPr kumimoji="0" lang="en-GB" sz="7200" b="1" kern="1200" cap="none" spc="0" normalizeH="0" noProof="0" dirty="0">
                <a:ln>
                  <a:noFill/>
                </a:ln>
                <a:solidFill>
                  <a:schemeClr val="bg1"/>
                </a:solidFill>
                <a:effectLst/>
                <a:uLnTx/>
                <a:uFillTx/>
                <a:ea typeface="+mn-ea"/>
                <a:cs typeface="Biome" panose="020B0502040204020203" pitchFamily="34" charset="0"/>
              </a:rPr>
              <a:t>My resident is being admitted to a virtual ward – what does that mean?</a:t>
            </a:r>
            <a:endParaRPr kumimoji="0" lang="en-GB" sz="41300" b="0" i="0" u="none" strike="noStrike" kern="1200" cap="none" spc="0" normalizeH="0" baseline="0" noProof="0" dirty="0">
              <a:ln>
                <a:noFill/>
              </a:ln>
              <a:solidFill>
                <a:schemeClr val="bg1"/>
              </a:solidFill>
              <a:effectLst/>
              <a:uLnTx/>
              <a:uFillTx/>
              <a:ea typeface="+mn-ea"/>
              <a:cs typeface="Biome" panose="020B0502040204020203" pitchFamily="34" charset="0"/>
            </a:endParaRPr>
          </a:p>
        </p:txBody>
      </p:sp>
      <p:pic>
        <p:nvPicPr>
          <p:cNvPr id="10" name="Picture 9">
            <a:extLst>
              <a:ext uri="{FF2B5EF4-FFF2-40B4-BE49-F238E27FC236}">
                <a16:creationId xmlns:a16="http://schemas.microsoft.com/office/drawing/2014/main" id="{38E362D8-EA98-FE69-8EFA-1CC8F4D8C00D}"/>
              </a:ext>
            </a:extLst>
          </p:cNvPr>
          <p:cNvPicPr>
            <a:picLocks noChangeAspect="1"/>
          </p:cNvPicPr>
          <p:nvPr/>
        </p:nvPicPr>
        <p:blipFill>
          <a:blip r:embed="rId2"/>
          <a:stretch>
            <a:fillRect/>
          </a:stretch>
        </p:blipFill>
        <p:spPr>
          <a:xfrm>
            <a:off x="9883634" y="5372100"/>
            <a:ext cx="2082696" cy="1347815"/>
          </a:xfrm>
          <a:prstGeom prst="rect">
            <a:avLst/>
          </a:prstGeom>
        </p:spPr>
      </p:pic>
      <p:pic>
        <p:nvPicPr>
          <p:cNvPr id="2" name="Picture 1">
            <a:extLst>
              <a:ext uri="{FF2B5EF4-FFF2-40B4-BE49-F238E27FC236}">
                <a16:creationId xmlns:a16="http://schemas.microsoft.com/office/drawing/2014/main" id="{7B25E974-90C3-31D9-AF2E-D41AC3372E09}"/>
              </a:ext>
            </a:extLst>
          </p:cNvPr>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Tree>
    <p:extLst>
      <p:ext uri="{BB962C8B-B14F-4D97-AF65-F5344CB8AC3E}">
        <p14:creationId xmlns:p14="http://schemas.microsoft.com/office/powerpoint/2010/main" val="1898879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D4A9BD-260D-267A-420E-3ED9D274B83D}"/>
              </a:ext>
            </a:extLst>
          </p:cNvPr>
          <p:cNvSpPr txBox="1"/>
          <p:nvPr/>
        </p:nvSpPr>
        <p:spPr>
          <a:xfrm>
            <a:off x="252338" y="408494"/>
            <a:ext cx="10782008" cy="769441"/>
          </a:xfrm>
          <a:prstGeom prst="rect">
            <a:avLst/>
          </a:prstGeom>
          <a:noFill/>
        </p:spPr>
        <p:txBody>
          <a:bodyPr wrap="square" lIns="91440" tIns="45720" rIns="91440" bIns="45720" rtlCol="0" anchor="t">
            <a:spAutoFit/>
          </a:bodyPr>
          <a:lstStyle/>
          <a:p>
            <a:pPr>
              <a:defRPr/>
            </a:pPr>
            <a:r>
              <a:rPr lang="en-GB" sz="4400" b="1" i="0" u="none" strike="noStrike" baseline="0" dirty="0">
                <a:solidFill>
                  <a:srgbClr val="000000"/>
                </a:solidFill>
                <a:cs typeface="Arial"/>
              </a:rPr>
              <a:t>Virtual Ward s</a:t>
            </a:r>
            <a:r>
              <a:rPr lang="en-GB" sz="4400" b="1" dirty="0">
                <a:solidFill>
                  <a:srgbClr val="000000"/>
                </a:solidFill>
                <a:cs typeface="Arial"/>
              </a:rPr>
              <a:t>ervices</a:t>
            </a:r>
            <a:endParaRPr lang="en-GB" sz="4400" b="1" i="0" u="none" kern="1200" cap="none" spc="0" normalizeH="0" baseline="0" noProof="0" dirty="0">
              <a:ln>
                <a:noFill/>
              </a:ln>
              <a:effectLst/>
              <a:uLnTx/>
              <a:uFillTx/>
              <a:ea typeface="Calibri"/>
              <a:cs typeface="Arial"/>
            </a:endParaRPr>
          </a:p>
        </p:txBody>
      </p:sp>
      <p:pic>
        <p:nvPicPr>
          <p:cNvPr id="5" name="Picture 4">
            <a:extLst>
              <a:ext uri="{FF2B5EF4-FFF2-40B4-BE49-F238E27FC236}">
                <a16:creationId xmlns:a16="http://schemas.microsoft.com/office/drawing/2014/main" id="{F8A94E8A-5CAE-99C8-11E2-F87BC0242654}"/>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10851414" y="1167824"/>
            <a:ext cx="1102912" cy="951122"/>
          </a:xfrm>
          <a:prstGeom prst="rect">
            <a:avLst/>
          </a:prstGeom>
        </p:spPr>
      </p:pic>
      <p:sp>
        <p:nvSpPr>
          <p:cNvPr id="6" name="TextBox 5">
            <a:extLst>
              <a:ext uri="{FF2B5EF4-FFF2-40B4-BE49-F238E27FC236}">
                <a16:creationId xmlns:a16="http://schemas.microsoft.com/office/drawing/2014/main" id="{CE2DF5C5-5376-75B6-3470-BAEEE9073610}"/>
              </a:ext>
            </a:extLst>
          </p:cNvPr>
          <p:cNvSpPr txBox="1"/>
          <p:nvPr/>
        </p:nvSpPr>
        <p:spPr>
          <a:xfrm>
            <a:off x="252338" y="1287179"/>
            <a:ext cx="10544616" cy="5093702"/>
          </a:xfrm>
          <a:prstGeom prst="rect">
            <a:avLst/>
          </a:prstGeom>
          <a:noFill/>
          <a:ln>
            <a:solidFill>
              <a:schemeClr val="bg1"/>
            </a:solidFill>
          </a:ln>
        </p:spPr>
        <p:txBody>
          <a:bodyPr wrap="square" lIns="91440" tIns="45720" rIns="91440" bIns="45720" rtlCol="0" anchor="t">
            <a:spAutoFit/>
          </a:bodyPr>
          <a:lstStyle/>
          <a:p>
            <a:pPr marL="5954" marR="0" lvl="0" indent="0" defTabSz="685783" rtl="0" eaLnBrk="1" fontAlgn="auto" latinLnBrk="0" hangingPunct="1">
              <a:lnSpc>
                <a:spcPct val="100000"/>
              </a:lnSpc>
              <a:spcBef>
                <a:spcPts val="150"/>
              </a:spcBef>
              <a:spcAft>
                <a:spcPts val="150"/>
              </a:spcAft>
              <a:buClr>
                <a:srgbClr val="045DB7"/>
              </a:buClr>
              <a:buSzTx/>
              <a:buFont typeface="Arial"/>
              <a:buNone/>
              <a:tabLst/>
              <a:defRPr/>
            </a:pPr>
            <a:r>
              <a:rPr kumimoji="0" lang="en-GB" sz="1600" b="0" i="0" u="none" strike="noStrike" kern="1200" cap="none" spc="0" normalizeH="0" baseline="0" noProof="0" dirty="0">
                <a:ln>
                  <a:noFill/>
                </a:ln>
                <a:solidFill>
                  <a:srgbClr val="000000">
                    <a:lumMod val="75000"/>
                    <a:lumOff val="25000"/>
                  </a:srgbClr>
                </a:solidFill>
                <a:effectLst/>
                <a:uLnTx/>
                <a:uFillTx/>
                <a:ea typeface="+mn-ea"/>
                <a:cs typeface="Arial" panose="020B0604020202020204" pitchFamily="34" charset="0"/>
                <a:sym typeface="Arial"/>
              </a:rPr>
              <a:t>A virtual ward is a </a:t>
            </a:r>
            <a:r>
              <a:rPr kumimoji="0" lang="en-GB" sz="1600" b="0" i="0" u="none" strike="noStrike" kern="0" cap="none" spc="0" normalizeH="0" baseline="0" noProof="0" dirty="0">
                <a:ln>
                  <a:noFill/>
                </a:ln>
                <a:solidFill>
                  <a:srgbClr val="000000">
                    <a:lumMod val="75000"/>
                    <a:lumOff val="25000"/>
                  </a:srgbClr>
                </a:solidFill>
                <a:effectLst/>
                <a:uLnTx/>
                <a:uFillTx/>
                <a:ea typeface="+mn-ea"/>
                <a:cs typeface="Arial" panose="020B0604020202020204" pitchFamily="34" charset="0"/>
                <a:sym typeface="Arial"/>
              </a:rPr>
              <a:t>safe and efficient </a:t>
            </a:r>
            <a:r>
              <a:rPr kumimoji="0" lang="en-GB" sz="1600" b="1" i="0" u="none" strike="noStrike" kern="1200" cap="none" spc="0" normalizeH="0" baseline="0" noProof="0" dirty="0">
                <a:ln>
                  <a:noFill/>
                </a:ln>
                <a:solidFill>
                  <a:srgbClr val="000000"/>
                </a:solidFill>
                <a:effectLst/>
                <a:uLnTx/>
                <a:uFillTx/>
                <a:ea typeface="+mn-ea"/>
                <a:cs typeface="Arial" panose="020B0604020202020204" pitchFamily="34" charset="0"/>
                <a:sym typeface="Arial"/>
              </a:rPr>
              <a:t>alternative to NHS bedded care</a:t>
            </a:r>
            <a:r>
              <a:rPr kumimoji="0" lang="en-GB" sz="1600" b="0" i="0" u="none" strike="noStrike" kern="1200" cap="none" spc="0" normalizeH="0" baseline="0" noProof="0" dirty="0">
                <a:ln>
                  <a:noFill/>
                </a:ln>
                <a:solidFill>
                  <a:srgbClr val="000000">
                    <a:lumMod val="75000"/>
                    <a:lumOff val="25000"/>
                  </a:srgbClr>
                </a:solidFill>
                <a:effectLst/>
                <a:uLnTx/>
                <a:uFillTx/>
                <a:ea typeface="+mn-ea"/>
                <a:cs typeface="Arial" panose="020B0604020202020204" pitchFamily="34" charset="0"/>
                <a:sym typeface="Arial"/>
              </a:rPr>
              <a:t>.  Virtual wards support patients who would </a:t>
            </a:r>
            <a:r>
              <a:rPr kumimoji="0" lang="en-GB" sz="1600" b="1" i="0" u="none" strike="noStrike" kern="1200" cap="none" spc="0" normalizeH="0" baseline="0" noProof="0" dirty="0">
                <a:ln>
                  <a:noFill/>
                </a:ln>
                <a:solidFill>
                  <a:srgbClr val="000000"/>
                </a:solidFill>
                <a:effectLst/>
                <a:uLnTx/>
                <a:uFillTx/>
                <a:ea typeface="+mn-ea"/>
                <a:cs typeface="Arial" panose="020B0604020202020204" pitchFamily="34" charset="0"/>
                <a:sym typeface="Arial"/>
              </a:rPr>
              <a:t>otherwise be in hospital</a:t>
            </a:r>
            <a:r>
              <a:rPr kumimoji="0" lang="en-GB" sz="1600" b="0" i="0" u="none" strike="noStrike" kern="1200" cap="none" spc="0" normalizeH="0" baseline="0" noProof="0" dirty="0">
                <a:ln>
                  <a:noFill/>
                </a:ln>
                <a:solidFill>
                  <a:srgbClr val="000000">
                    <a:lumMod val="75000"/>
                    <a:lumOff val="25000"/>
                  </a:srgbClr>
                </a:solidFill>
                <a:effectLst/>
                <a:uLnTx/>
                <a:uFillTx/>
                <a:ea typeface="+mn-ea"/>
                <a:cs typeface="Arial" panose="020B0604020202020204" pitchFamily="34" charset="0"/>
                <a:sym typeface="Arial"/>
              </a:rPr>
              <a:t> to receive the acute care and treatment they need in their own home. </a:t>
            </a:r>
          </a:p>
          <a:p>
            <a:pPr marL="5954" marR="0" lvl="0" indent="0" defTabSz="685783" rtl="0" eaLnBrk="1" fontAlgn="auto" latinLnBrk="0" hangingPunct="1">
              <a:lnSpc>
                <a:spcPct val="100000"/>
              </a:lnSpc>
              <a:spcBef>
                <a:spcPts val="150"/>
              </a:spcBef>
              <a:spcAft>
                <a:spcPts val="150"/>
              </a:spcAft>
              <a:buClr>
                <a:srgbClr val="045DB7"/>
              </a:buClr>
              <a:buSzTx/>
              <a:buFont typeface="Arial"/>
              <a:buNone/>
              <a:tabLst/>
              <a:defRPr/>
            </a:pPr>
            <a:r>
              <a:rPr kumimoji="0" lang="en-GB" sz="1600" b="0" i="0" u="none" strike="noStrike" kern="1200" cap="none" spc="0" normalizeH="0" baseline="0" noProof="0" dirty="0">
                <a:ln>
                  <a:noFill/>
                </a:ln>
                <a:solidFill>
                  <a:srgbClr val="000000">
                    <a:lumMod val="75000"/>
                    <a:lumOff val="25000"/>
                  </a:srgbClr>
                </a:solidFill>
                <a:effectLst/>
                <a:uLnTx/>
                <a:uFillTx/>
                <a:ea typeface="+mn-ea"/>
                <a:cs typeface="Arial" panose="020B0604020202020204" pitchFamily="34" charset="0"/>
                <a:sym typeface="Arial"/>
              </a:rPr>
              <a:t>This includes either </a:t>
            </a:r>
            <a:r>
              <a:rPr kumimoji="0" lang="en-GB" sz="1600" b="1" i="0" u="none" strike="noStrike" kern="1200" cap="none" spc="0" normalizeH="0" baseline="0" noProof="0" dirty="0">
                <a:ln>
                  <a:noFill/>
                </a:ln>
                <a:solidFill>
                  <a:srgbClr val="000000"/>
                </a:solidFill>
                <a:effectLst/>
                <a:uLnTx/>
                <a:uFillTx/>
                <a:ea typeface="+mn-ea"/>
                <a:cs typeface="Arial" panose="020B0604020202020204" pitchFamily="34" charset="0"/>
                <a:sym typeface="Arial"/>
              </a:rPr>
              <a:t>preventing avoidable admissions</a:t>
            </a:r>
            <a:r>
              <a:rPr kumimoji="0" lang="en-GB" sz="1600" b="0" i="0" u="none" strike="noStrike" kern="1200" cap="none" spc="0" normalizeH="0" baseline="0" noProof="0" dirty="0">
                <a:ln>
                  <a:noFill/>
                </a:ln>
                <a:solidFill>
                  <a:srgbClr val="000000">
                    <a:lumMod val="75000"/>
                    <a:lumOff val="25000"/>
                  </a:srgbClr>
                </a:solidFill>
                <a:effectLst/>
                <a:uLnTx/>
                <a:uFillTx/>
                <a:ea typeface="+mn-ea"/>
                <a:cs typeface="Arial" panose="020B0604020202020204" pitchFamily="34" charset="0"/>
                <a:sym typeface="Arial"/>
              </a:rPr>
              <a:t> into hospital, or </a:t>
            </a:r>
            <a:r>
              <a:rPr kumimoji="0" lang="en-GB" sz="1600" b="1" i="0" u="none" strike="noStrike" kern="1200" cap="none" spc="0" normalizeH="0" baseline="0" noProof="0" dirty="0">
                <a:ln>
                  <a:noFill/>
                </a:ln>
                <a:solidFill>
                  <a:srgbClr val="000000"/>
                </a:solidFill>
                <a:effectLst/>
                <a:uLnTx/>
                <a:uFillTx/>
                <a:ea typeface="+mn-ea"/>
                <a:cs typeface="Arial" panose="020B0604020202020204" pitchFamily="34" charset="0"/>
                <a:sym typeface="Arial"/>
              </a:rPr>
              <a:t>supporting early discharge</a:t>
            </a:r>
            <a:r>
              <a:rPr kumimoji="0" lang="en-GB" sz="1600" b="0" i="0" u="none" strike="noStrike" kern="1200" cap="none" spc="0" normalizeH="0" baseline="0" noProof="0" dirty="0">
                <a:ln>
                  <a:noFill/>
                </a:ln>
                <a:solidFill>
                  <a:srgbClr val="000000">
                    <a:lumMod val="75000"/>
                    <a:lumOff val="25000"/>
                  </a:srgbClr>
                </a:solidFill>
                <a:effectLst/>
                <a:uLnTx/>
                <a:uFillTx/>
                <a:ea typeface="+mn-ea"/>
                <a:cs typeface="Arial" panose="020B0604020202020204" pitchFamily="34" charset="0"/>
                <a:sym typeface="Arial"/>
              </a:rPr>
              <a:t> out of hospital.</a:t>
            </a:r>
            <a:endParaRPr kumimoji="0" lang="en-GB" sz="1600" b="0" i="0" u="none" strike="noStrike" kern="1200" cap="none" spc="0" normalizeH="0" baseline="0" noProof="0" dirty="0">
              <a:ln>
                <a:noFill/>
              </a:ln>
              <a:solidFill>
                <a:srgbClr val="000000">
                  <a:lumMod val="75000"/>
                  <a:lumOff val="25000"/>
                </a:srgbClr>
              </a:solidFill>
              <a:effectLst/>
              <a:highlight>
                <a:srgbClr val="FFFF00"/>
              </a:highlight>
              <a:uLnTx/>
              <a:uFillTx/>
              <a:ea typeface="+mn-ea"/>
              <a:cs typeface="Arial" panose="020B0604020202020204" pitchFamily="34" charset="0"/>
              <a:sym typeface="Arial"/>
            </a:endParaRPr>
          </a:p>
          <a:p>
            <a:endParaRPr lang="en-GB" sz="1600" i="0" u="none" strike="noStrike" baseline="0" dirty="0">
              <a:ea typeface="Calibri" panose="020F0502020204030204"/>
              <a:cs typeface="Calibri" panose="020F0502020204030204"/>
            </a:endParaRPr>
          </a:p>
          <a:p>
            <a:r>
              <a:rPr lang="en-GB" sz="1600" dirty="0">
                <a:cs typeface="Arial"/>
              </a:rPr>
              <a:t>Virtual Ward services:</a:t>
            </a:r>
            <a:endParaRPr lang="en-GB" sz="1600" dirty="0">
              <a:ea typeface="Calibri"/>
              <a:cs typeface="Arial"/>
            </a:endParaRPr>
          </a:p>
          <a:p>
            <a:pPr marL="285750" indent="-285750">
              <a:buFont typeface="Arial"/>
              <a:buChar char="•"/>
            </a:pPr>
            <a:r>
              <a:rPr lang="en-GB" sz="1600" dirty="0">
                <a:cs typeface="Arial"/>
              </a:rPr>
              <a:t>Are a </a:t>
            </a:r>
            <a:r>
              <a:rPr lang="en-GB" sz="1600" i="0" u="none" strike="noStrike" baseline="0" dirty="0">
                <a:cs typeface="Arial"/>
              </a:rPr>
              <a:t>multidisciplinary </a:t>
            </a:r>
            <a:r>
              <a:rPr lang="en-GB" sz="1600" dirty="0">
                <a:cs typeface="Arial"/>
              </a:rPr>
              <a:t>team, who will oversee residents Acute care needs whilst they remain at their usual place of residence..</a:t>
            </a:r>
            <a:endParaRPr lang="en-GB" sz="1600" i="0" u="none" strike="noStrike" baseline="0" dirty="0">
              <a:ea typeface="Calibri" panose="020F0502020204030204"/>
              <a:cs typeface="Arial"/>
            </a:endParaRPr>
          </a:p>
          <a:p>
            <a:pPr marL="285750" indent="-285750">
              <a:buFont typeface="Arial"/>
              <a:buChar char="•"/>
            </a:pPr>
            <a:r>
              <a:rPr lang="en-GB" sz="1600" dirty="0">
                <a:ea typeface="Calibri"/>
                <a:cs typeface="Calibri"/>
              </a:rPr>
              <a:t>Can order tests, diagnose, prescribe medication and order equipment.</a:t>
            </a:r>
          </a:p>
          <a:p>
            <a:pPr marL="285750" indent="-285750">
              <a:buFont typeface="Arial"/>
              <a:buChar char="•"/>
            </a:pPr>
            <a:r>
              <a:rPr lang="en-GB" sz="1600" dirty="0">
                <a:ea typeface="Calibri"/>
                <a:cs typeface="Calibri"/>
              </a:rPr>
              <a:t>Will provide in-person and remote health care which has been personalised to the needs of the individual</a:t>
            </a:r>
          </a:p>
          <a:p>
            <a:pPr marL="285750" indent="-285750">
              <a:buFont typeface="Arial"/>
              <a:buChar char="•"/>
            </a:pPr>
            <a:r>
              <a:rPr lang="en-GB" sz="1600" dirty="0">
                <a:cs typeface="Arial"/>
              </a:rPr>
              <a:t>Operate from 8.00am</a:t>
            </a:r>
            <a:r>
              <a:rPr lang="en-GB" sz="1600" i="0" u="none" strike="noStrike" baseline="0" dirty="0">
                <a:cs typeface="Arial"/>
              </a:rPr>
              <a:t> - 8:00pm, 7 days a week 365 days a year</a:t>
            </a:r>
            <a:r>
              <a:rPr lang="en-GB" sz="1600" dirty="0">
                <a:cs typeface="Arial"/>
              </a:rPr>
              <a:t>,</a:t>
            </a:r>
            <a:r>
              <a:rPr lang="en-GB" sz="1600" i="0" u="none" strike="noStrike" baseline="0" dirty="0">
                <a:cs typeface="Arial"/>
              </a:rPr>
              <a:t> including bank holidays and will ensure that patients under their care have a clear and robust management plan.</a:t>
            </a:r>
            <a:endParaRPr lang="en-GB" sz="1600" i="0" u="none" strike="noStrike" baseline="0" dirty="0">
              <a:ea typeface="Calibri"/>
              <a:cs typeface="Arial"/>
            </a:endParaRPr>
          </a:p>
          <a:p>
            <a:endParaRPr lang="en-GB" sz="1600" dirty="0">
              <a:ea typeface="Calibri"/>
              <a:cs typeface="Calibri"/>
            </a:endParaRPr>
          </a:p>
          <a:p>
            <a:r>
              <a:rPr lang="en-GB" sz="1600" dirty="0">
                <a:ea typeface="Calibri"/>
                <a:cs typeface="Segoe UI"/>
              </a:rPr>
              <a:t>Typical conditions suitable for management on Virtual Wards: </a:t>
            </a:r>
          </a:p>
          <a:p>
            <a:pPr marL="285750" indent="-285750">
              <a:buFont typeface="Arial,Sans-Serif"/>
              <a:buChar char="•"/>
            </a:pPr>
            <a:r>
              <a:rPr lang="en-GB" sz="1600" dirty="0">
                <a:ea typeface="Calibri"/>
                <a:cs typeface="Arial"/>
              </a:rPr>
              <a:t>Increasing frailty or reduced function and mobility.</a:t>
            </a:r>
            <a:endParaRPr lang="en-US" sz="1600" dirty="0">
              <a:ea typeface="Calibri"/>
              <a:cs typeface="Arial"/>
            </a:endParaRPr>
          </a:p>
          <a:p>
            <a:pPr marL="285750" indent="-285750">
              <a:buFont typeface="Arial,Sans-Serif"/>
              <a:buChar char="•"/>
            </a:pPr>
            <a:r>
              <a:rPr lang="en-GB" sz="1600" dirty="0">
                <a:ea typeface="Calibri"/>
                <a:cs typeface="Arial"/>
              </a:rPr>
              <a:t>Acute Respiratory Infections</a:t>
            </a:r>
          </a:p>
          <a:p>
            <a:pPr marL="285750" indent="-285750">
              <a:buFont typeface="Arial,Sans-Serif"/>
              <a:buChar char="•"/>
            </a:pPr>
            <a:r>
              <a:rPr lang="en-GB" sz="1600" dirty="0">
                <a:ea typeface="Calibri"/>
                <a:cs typeface="Arial"/>
              </a:rPr>
              <a:t>Heart Failure management and monitoring</a:t>
            </a:r>
            <a:endParaRPr lang="en-US" sz="1600" dirty="0">
              <a:ea typeface="Calibri"/>
              <a:cs typeface="Arial"/>
            </a:endParaRPr>
          </a:p>
          <a:p>
            <a:pPr marL="285750" indent="-285750">
              <a:buFont typeface="Arial,Sans-Serif"/>
              <a:buChar char="•"/>
            </a:pPr>
            <a:r>
              <a:rPr lang="en-GB" sz="1600" dirty="0">
                <a:ea typeface="Calibri"/>
                <a:cs typeface="Arial"/>
              </a:rPr>
              <a:t>Confusion/delirium, or acute worsening of dementia and/or delirium.</a:t>
            </a:r>
            <a:endParaRPr lang="en-US" sz="1600" dirty="0">
              <a:ea typeface="Calibri"/>
              <a:cs typeface="Arial"/>
            </a:endParaRPr>
          </a:p>
          <a:p>
            <a:pPr marL="285750" indent="-285750">
              <a:buFont typeface="Arial,Sans-Serif"/>
              <a:buChar char="•"/>
            </a:pPr>
            <a:endParaRPr lang="en-GB" sz="1600" dirty="0">
              <a:ea typeface="Calibri"/>
              <a:cs typeface="Arial"/>
            </a:endParaRPr>
          </a:p>
          <a:p>
            <a:r>
              <a:rPr lang="en-GB" sz="1600" b="1" dirty="0">
                <a:solidFill>
                  <a:srgbClr val="005EB8"/>
                </a:solidFill>
                <a:ea typeface="Calibri"/>
                <a:cs typeface="Segoe UI"/>
              </a:rPr>
              <a:t>If you think a resident might wish to remain at their usual place of residence; speak to your local Healthcare professionals (UCR, GP etc..) to discuss the potential of admissions onto a virtual ward.</a:t>
            </a:r>
            <a:endParaRPr lang="en-GB" sz="1600" dirty="0">
              <a:ea typeface="Calibri" panose="020F0502020204030204"/>
              <a:cs typeface="Calibri" panose="020F0502020204030204"/>
            </a:endParaRPr>
          </a:p>
        </p:txBody>
      </p:sp>
      <p:sp>
        <p:nvSpPr>
          <p:cNvPr id="7" name="TextBox 6">
            <a:extLst>
              <a:ext uri="{FF2B5EF4-FFF2-40B4-BE49-F238E27FC236}">
                <a16:creationId xmlns:a16="http://schemas.microsoft.com/office/drawing/2014/main" id="{A5430BBD-5FE2-9430-BFE7-383447842705}"/>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spTree>
    <p:extLst>
      <p:ext uri="{BB962C8B-B14F-4D97-AF65-F5344CB8AC3E}">
        <p14:creationId xmlns:p14="http://schemas.microsoft.com/office/powerpoint/2010/main" val="396394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7D9ECA-8878-0949-27F9-0326B860D421}"/>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7" name="TextBox 6">
            <a:extLst>
              <a:ext uri="{FF2B5EF4-FFF2-40B4-BE49-F238E27FC236}">
                <a16:creationId xmlns:a16="http://schemas.microsoft.com/office/drawing/2014/main" id="{6E819F4B-605D-0322-902E-A5207444D983}"/>
              </a:ext>
            </a:extLst>
          </p:cNvPr>
          <p:cNvSpPr txBox="1"/>
          <p:nvPr/>
        </p:nvSpPr>
        <p:spPr>
          <a:xfrm>
            <a:off x="128239" y="353653"/>
            <a:ext cx="8539970"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231F20"/>
                </a:solidFill>
                <a:effectLst/>
                <a:uLnTx/>
                <a:uFillTx/>
                <a:ea typeface="+mn-ea"/>
                <a:cs typeface="Biome" panose="020B0502040204020203" pitchFamily="34" charset="0"/>
              </a:rPr>
              <a:t>Benefits of using Virtual Wards</a:t>
            </a:r>
          </a:p>
        </p:txBody>
      </p:sp>
      <p:pic>
        <p:nvPicPr>
          <p:cNvPr id="8" name="Picture 7">
            <a:extLst>
              <a:ext uri="{FF2B5EF4-FFF2-40B4-BE49-F238E27FC236}">
                <a16:creationId xmlns:a16="http://schemas.microsoft.com/office/drawing/2014/main" id="{0E9DAF3D-793E-7075-97D6-0DC2BDFACC8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11821" y="1475356"/>
            <a:ext cx="3826668" cy="900000"/>
          </a:xfrm>
          <a:prstGeom prst="rect">
            <a:avLst/>
          </a:prstGeom>
        </p:spPr>
      </p:pic>
      <p:sp>
        <p:nvSpPr>
          <p:cNvPr id="9" name="TextBox 8">
            <a:extLst>
              <a:ext uri="{FF2B5EF4-FFF2-40B4-BE49-F238E27FC236}">
                <a16:creationId xmlns:a16="http://schemas.microsoft.com/office/drawing/2014/main" id="{F048F689-39DF-3AE4-5B3F-6A784D426DBA}"/>
              </a:ext>
            </a:extLst>
          </p:cNvPr>
          <p:cNvSpPr txBox="1"/>
          <p:nvPr/>
        </p:nvSpPr>
        <p:spPr>
          <a:xfrm>
            <a:off x="128239" y="0"/>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dirty="0">
              <a:ln>
                <a:noFill/>
              </a:ln>
              <a:solidFill>
                <a:srgbClr val="005EB8"/>
              </a:solidFill>
              <a:effectLst/>
              <a:uLnTx/>
              <a:uFillTx/>
              <a:ea typeface="+mn-ea"/>
              <a:cs typeface="Biome" panose="020B0502040204020203" pitchFamily="34" charset="0"/>
            </a:endParaRPr>
          </a:p>
        </p:txBody>
      </p:sp>
      <p:sp>
        <p:nvSpPr>
          <p:cNvPr id="10" name="TextBox 9">
            <a:extLst>
              <a:ext uri="{FF2B5EF4-FFF2-40B4-BE49-F238E27FC236}">
                <a16:creationId xmlns:a16="http://schemas.microsoft.com/office/drawing/2014/main" id="{72B9CE90-7A05-2250-D7F5-396B3E547B62}"/>
              </a:ext>
            </a:extLst>
          </p:cNvPr>
          <p:cNvSpPr txBox="1"/>
          <p:nvPr/>
        </p:nvSpPr>
        <p:spPr>
          <a:xfrm>
            <a:off x="406897" y="2642732"/>
            <a:ext cx="10825970" cy="3139321"/>
          </a:xfrm>
          <a:prstGeom prst="rect">
            <a:avLst/>
          </a:prstGeom>
          <a:noFill/>
          <a:ln>
            <a:solidFill>
              <a:schemeClr val="bg1"/>
            </a:solidFill>
          </a:ln>
        </p:spPr>
        <p:txBody>
          <a:bodyPr wrap="square" lIns="91440" tIns="45720" rIns="91440" bIns="45720" rtlCol="0" anchor="t">
            <a:spAutoFit/>
          </a:bodyPr>
          <a:lstStyle/>
          <a:p>
            <a:r>
              <a:rPr lang="en-GB" sz="1800" b="1" i="0" u="none" strike="noStrike" baseline="0" dirty="0">
                <a:solidFill>
                  <a:srgbClr val="005EB8"/>
                </a:solidFill>
              </a:rPr>
              <a:t>The benefits </a:t>
            </a:r>
            <a:r>
              <a:rPr lang="en-GB" b="1" dirty="0">
                <a:solidFill>
                  <a:srgbClr val="005EB8"/>
                </a:solidFill>
              </a:rPr>
              <a:t>of Virtual Wards services include</a:t>
            </a:r>
            <a:r>
              <a:rPr lang="en-GB" sz="1800" b="1" i="0" u="none" strike="noStrike" baseline="0" dirty="0">
                <a:solidFill>
                  <a:srgbClr val="005EB8"/>
                </a:solidFill>
              </a:rPr>
              <a:t>:</a:t>
            </a:r>
            <a:r>
              <a:rPr lang="en-GB" b="1" dirty="0">
                <a:solidFill>
                  <a:srgbClr val="005EB8"/>
                </a:solidFill>
              </a:rPr>
              <a:t> </a:t>
            </a:r>
            <a:endParaRPr lang="en-GB" sz="1800" b="0" i="0" u="none" strike="noStrike" baseline="0" dirty="0">
              <a:solidFill>
                <a:srgbClr val="005EB8"/>
              </a:solidFill>
            </a:endParaRPr>
          </a:p>
          <a:p>
            <a:pPr marL="285750" indent="-285750">
              <a:buFont typeface="Arial" panose="020B0604020202020204" pitchFamily="34" charset="0"/>
              <a:buChar char="•"/>
            </a:pPr>
            <a:r>
              <a:rPr lang="en-GB" dirty="0">
                <a:solidFill>
                  <a:srgbClr val="231F20"/>
                </a:solidFill>
                <a:ea typeface="Calibri"/>
                <a:cs typeface="Calibri"/>
              </a:rPr>
              <a:t>Provision of Acute level care and a personalised management plan which supports residents to remain safely and comfortably in the place they call home wherever possible</a:t>
            </a:r>
          </a:p>
          <a:p>
            <a:pPr marL="285750" indent="-285750">
              <a:buFont typeface="Arial" panose="020B0604020202020204" pitchFamily="34" charset="0"/>
              <a:buChar char="•"/>
            </a:pPr>
            <a:r>
              <a:rPr lang="en-GB" dirty="0">
                <a:solidFill>
                  <a:srgbClr val="231F20"/>
                </a:solidFill>
              </a:rPr>
              <a:t>Reduction of</a:t>
            </a:r>
            <a:r>
              <a:rPr lang="en-GB" sz="1800" b="0" i="0" u="none" strike="noStrike" baseline="0" dirty="0">
                <a:solidFill>
                  <a:srgbClr val="231F20"/>
                </a:solidFill>
              </a:rPr>
              <a:t> risk </a:t>
            </a:r>
            <a:r>
              <a:rPr lang="en-GB" dirty="0">
                <a:solidFill>
                  <a:srgbClr val="231F20"/>
                </a:solidFill>
              </a:rPr>
              <a:t>associated with being </a:t>
            </a:r>
            <a:r>
              <a:rPr lang="en-GB" sz="1800" b="0" i="0" u="none" strike="noStrike" baseline="0" dirty="0">
                <a:solidFill>
                  <a:srgbClr val="231F20"/>
                </a:solidFill>
              </a:rPr>
              <a:t>admitted to </a:t>
            </a:r>
            <a:r>
              <a:rPr lang="en-GB" dirty="0">
                <a:solidFill>
                  <a:srgbClr val="231F20"/>
                </a:solidFill>
              </a:rPr>
              <a:t>hospital, which</a:t>
            </a:r>
            <a:r>
              <a:rPr lang="en-GB" sz="1800" b="0" i="0" u="none" strike="noStrike" baseline="0" dirty="0">
                <a:solidFill>
                  <a:srgbClr val="231F20"/>
                </a:solidFill>
              </a:rPr>
              <a:t> </a:t>
            </a:r>
            <a:r>
              <a:rPr lang="en-GB" dirty="0">
                <a:solidFill>
                  <a:srgbClr val="231F20"/>
                </a:solidFill>
              </a:rPr>
              <a:t>could</a:t>
            </a:r>
            <a:r>
              <a:rPr lang="en-GB" sz="1800" b="0" i="0" u="none" strike="noStrike" baseline="0" dirty="0">
                <a:solidFill>
                  <a:srgbClr val="231F20"/>
                </a:solidFill>
              </a:rPr>
              <a:t> result in further </a:t>
            </a:r>
            <a:r>
              <a:rPr lang="en-GB" dirty="0">
                <a:solidFill>
                  <a:srgbClr val="231F20"/>
                </a:solidFill>
              </a:rPr>
              <a:t>deconditioning</a:t>
            </a:r>
            <a:endParaRPr lang="en-GB" sz="1800" b="0" i="0" u="none" strike="noStrike" baseline="0" dirty="0">
              <a:solidFill>
                <a:srgbClr val="231F20"/>
              </a:solidFill>
              <a:ea typeface="Calibri"/>
              <a:cs typeface="Calibri"/>
            </a:endParaRPr>
          </a:p>
          <a:p>
            <a:endParaRPr lang="en-GB" sz="1800" b="0" i="0" u="none" strike="noStrike" baseline="0" dirty="0">
              <a:solidFill>
                <a:srgbClr val="000000"/>
              </a:solidFill>
            </a:endParaRPr>
          </a:p>
          <a:p>
            <a:r>
              <a:rPr lang="en-GB" sz="1800" b="1" i="0" u="none" strike="noStrike" baseline="0" dirty="0">
                <a:solidFill>
                  <a:srgbClr val="005EB8"/>
                </a:solidFill>
              </a:rPr>
              <a:t>How can you make a referral? </a:t>
            </a:r>
            <a:endParaRPr lang="en-GB" sz="1800" b="0" i="0" u="none" strike="noStrike" baseline="0" dirty="0">
              <a:solidFill>
                <a:srgbClr val="005EB8"/>
              </a:solidFill>
            </a:endParaRPr>
          </a:p>
          <a:p>
            <a:pPr marL="285750" indent="-285750">
              <a:buFont typeface="Arial" panose="020B0604020202020204" pitchFamily="34" charset="0"/>
              <a:buChar char="•"/>
            </a:pPr>
            <a:r>
              <a:rPr lang="en-GB" sz="1800" b="0" i="0" u="none" strike="noStrike" baseline="0" dirty="0"/>
              <a:t>Speak to your GP and/or </a:t>
            </a:r>
            <a:r>
              <a:rPr lang="en-GB" dirty="0"/>
              <a:t>the </a:t>
            </a:r>
            <a:r>
              <a:rPr lang="en-GB" sz="1800" b="0" i="0" u="none" strike="noStrike" baseline="0" dirty="0"/>
              <a:t>UCR </a:t>
            </a:r>
            <a:r>
              <a:rPr lang="en-GB" dirty="0"/>
              <a:t>service who </a:t>
            </a:r>
            <a:r>
              <a:rPr lang="en-GB" sz="1800" b="0" i="0" u="none" strike="noStrike" baseline="0" dirty="0"/>
              <a:t>can complete an initial triage and clinical assessment to understand</a:t>
            </a:r>
            <a:r>
              <a:rPr lang="en-GB" dirty="0"/>
              <a:t> the residents' needs and can facilitate referral onto virtual ward teams.</a:t>
            </a:r>
          </a:p>
          <a:p>
            <a:pPr marL="285750" indent="-285750">
              <a:buFont typeface="Arial" panose="020B0604020202020204" pitchFamily="34" charset="0"/>
              <a:buChar char="•"/>
            </a:pPr>
            <a:endParaRPr lang="en-GB" dirty="0">
              <a:solidFill>
                <a:srgbClr val="231F20"/>
              </a:solidFill>
            </a:endParaRPr>
          </a:p>
          <a:p>
            <a:r>
              <a:rPr lang="en-GB" sz="1800" b="1" i="0" u="sng" strike="noStrike" baseline="0" dirty="0">
                <a:solidFill>
                  <a:srgbClr val="005EB8"/>
                </a:solidFill>
              </a:rPr>
              <a:t>Find out more</a:t>
            </a:r>
            <a:endParaRPr lang="en-GB" sz="1800" b="0" i="0" u="sng" strike="noStrike" baseline="0" dirty="0">
              <a:solidFill>
                <a:srgbClr val="005EB8"/>
              </a:solidFill>
            </a:endParaRPr>
          </a:p>
          <a:p>
            <a:r>
              <a:rPr lang="en-GB" sz="1800" b="0" i="0" u="none" strike="noStrike" baseline="0" dirty="0">
                <a:solidFill>
                  <a:srgbClr val="231F20"/>
                </a:solidFill>
              </a:rPr>
              <a:t>Find Virtual ward NHS publications and patient stories </a:t>
            </a:r>
            <a:r>
              <a:rPr lang="en-GB" dirty="0">
                <a:solidFill>
                  <a:srgbClr val="231F20"/>
                </a:solidFill>
              </a:rPr>
              <a:t>at</a:t>
            </a:r>
            <a:r>
              <a:rPr lang="en-GB" sz="1800" b="0" i="0" u="none" strike="noStrike" baseline="0" dirty="0">
                <a:solidFill>
                  <a:srgbClr val="231F20"/>
                </a:solidFill>
              </a:rPr>
              <a:t>:</a:t>
            </a:r>
            <a:r>
              <a:rPr lang="en-GB" dirty="0">
                <a:solidFill>
                  <a:srgbClr val="231F20"/>
                </a:solidFill>
              </a:rPr>
              <a:t> </a:t>
            </a:r>
            <a:r>
              <a:rPr lang="en-GB" sz="1800" b="1" i="0" u="sng" strike="noStrike" baseline="0" dirty="0">
                <a:solidFill>
                  <a:srgbClr val="000000"/>
                </a:solidFill>
              </a:rPr>
              <a:t> </a:t>
            </a:r>
            <a:r>
              <a:rPr lang="en-GB" dirty="0">
                <a:hlinkClick r:id="rId4"/>
              </a:rPr>
              <a:t>NHS England » Virtual wards</a:t>
            </a:r>
            <a:endParaRPr lang="en-GB" dirty="0">
              <a:solidFill>
                <a:srgbClr val="231F20"/>
              </a:solidFill>
            </a:endParaRPr>
          </a:p>
        </p:txBody>
      </p:sp>
    </p:spTree>
    <p:extLst>
      <p:ext uri="{BB962C8B-B14F-4D97-AF65-F5344CB8AC3E}">
        <p14:creationId xmlns:p14="http://schemas.microsoft.com/office/powerpoint/2010/main" val="3728631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349F29-221D-60AF-23C6-615DFF1BA132}"/>
              </a:ext>
            </a:extLst>
          </p:cNvPr>
          <p:cNvSpPr txBox="1"/>
          <p:nvPr/>
        </p:nvSpPr>
        <p:spPr>
          <a:xfrm>
            <a:off x="118713" y="385645"/>
            <a:ext cx="9209160" cy="1200329"/>
          </a:xfrm>
          <a:prstGeom prst="rect">
            <a:avLst/>
          </a:prstGeom>
          <a:noFill/>
        </p:spPr>
        <p:txBody>
          <a:bodyPr wrap="square" lIns="91440" tIns="45720" rIns="91440" bIns="45720" rtlCol="0" anchor="t">
            <a:spAutoFit/>
          </a:bodyPr>
          <a:lstStyle/>
          <a:p>
            <a:r>
              <a:rPr lang="en-GB" sz="3600" b="1" dirty="0">
                <a:solidFill>
                  <a:srgbClr val="231F20"/>
                </a:solidFill>
                <a:latin typeface="Core sans"/>
                <a:cs typeface="Biome"/>
              </a:rPr>
              <a:t>Virtual Ward services available for your care home in each locality </a:t>
            </a:r>
          </a:p>
        </p:txBody>
      </p:sp>
      <p:pic>
        <p:nvPicPr>
          <p:cNvPr id="6" name="Picture 5">
            <a:extLst>
              <a:ext uri="{FF2B5EF4-FFF2-40B4-BE49-F238E27FC236}">
                <a16:creationId xmlns:a16="http://schemas.microsoft.com/office/drawing/2014/main" id="{3C166045-165A-298A-EDB3-E1D35CBA3168}"/>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0"/>
            <a:ext cx="1839081" cy="1585974"/>
          </a:xfrm>
          <a:prstGeom prst="rect">
            <a:avLst/>
          </a:prstGeom>
        </p:spPr>
      </p:pic>
      <p:pic>
        <p:nvPicPr>
          <p:cNvPr id="7" name="Picture 6">
            <a:extLst>
              <a:ext uri="{FF2B5EF4-FFF2-40B4-BE49-F238E27FC236}">
                <a16:creationId xmlns:a16="http://schemas.microsoft.com/office/drawing/2014/main" id="{E29DEBFE-9689-BA8B-5DB0-381C4105C4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725580" y="1262212"/>
            <a:ext cx="1277577" cy="5220000"/>
          </a:xfrm>
          <a:prstGeom prst="rect">
            <a:avLst/>
          </a:prstGeom>
        </p:spPr>
      </p:pic>
      <p:sp>
        <p:nvSpPr>
          <p:cNvPr id="2" name="TextBox 1">
            <a:extLst>
              <a:ext uri="{FF2B5EF4-FFF2-40B4-BE49-F238E27FC236}">
                <a16:creationId xmlns:a16="http://schemas.microsoft.com/office/drawing/2014/main" id="{6725A525-8741-A2DC-26CC-B723D29FF2A9}"/>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latin typeface="Calibri" panose="020F0502020204030204"/>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latin typeface="Calibri" panose="020F0502020204030204"/>
              <a:ea typeface="+mn-ea"/>
              <a:cs typeface="Biome" panose="020B0502040204020203" pitchFamily="34" charset="0"/>
            </a:endParaRPr>
          </a:p>
        </p:txBody>
      </p:sp>
      <p:graphicFrame>
        <p:nvGraphicFramePr>
          <p:cNvPr id="3" name="Table 2">
            <a:extLst>
              <a:ext uri="{FF2B5EF4-FFF2-40B4-BE49-F238E27FC236}">
                <a16:creationId xmlns:a16="http://schemas.microsoft.com/office/drawing/2014/main" id="{33B97ADE-2735-27B2-704B-4BD6F7245162}"/>
              </a:ext>
            </a:extLst>
          </p:cNvPr>
          <p:cNvGraphicFramePr>
            <a:graphicFrameLocks noGrp="1"/>
          </p:cNvGraphicFramePr>
          <p:nvPr>
            <p:extLst>
              <p:ext uri="{D42A27DB-BD31-4B8C-83A1-F6EECF244321}">
                <p14:modId xmlns:p14="http://schemas.microsoft.com/office/powerpoint/2010/main" val="575739475"/>
              </p:ext>
            </p:extLst>
          </p:nvPr>
        </p:nvGraphicFramePr>
        <p:xfrm>
          <a:off x="401271" y="1785168"/>
          <a:ext cx="9209160" cy="4747509"/>
        </p:xfrm>
        <a:graphic>
          <a:graphicData uri="http://schemas.openxmlformats.org/drawingml/2006/table">
            <a:tbl>
              <a:tblPr firstRow="1" firstCol="1" bandRow="1"/>
              <a:tblGrid>
                <a:gridCol w="3995959">
                  <a:extLst>
                    <a:ext uri="{9D8B030D-6E8A-4147-A177-3AD203B41FA5}">
                      <a16:colId xmlns:a16="http://schemas.microsoft.com/office/drawing/2014/main" val="3500259981"/>
                    </a:ext>
                  </a:extLst>
                </a:gridCol>
                <a:gridCol w="1403206">
                  <a:extLst>
                    <a:ext uri="{9D8B030D-6E8A-4147-A177-3AD203B41FA5}">
                      <a16:colId xmlns:a16="http://schemas.microsoft.com/office/drawing/2014/main" val="3772769832"/>
                    </a:ext>
                  </a:extLst>
                </a:gridCol>
                <a:gridCol w="3809995">
                  <a:extLst>
                    <a:ext uri="{9D8B030D-6E8A-4147-A177-3AD203B41FA5}">
                      <a16:colId xmlns:a16="http://schemas.microsoft.com/office/drawing/2014/main" val="2178627783"/>
                    </a:ext>
                  </a:extLst>
                </a:gridCol>
              </a:tblGrid>
              <a:tr h="183844">
                <a:tc>
                  <a:txBody>
                    <a:bodyPr/>
                    <a:lstStyle/>
                    <a:p>
                      <a:pPr>
                        <a:lnSpc>
                          <a:spcPct val="106000"/>
                        </a:lnSpc>
                        <a:spcAft>
                          <a:spcPts val="1000"/>
                        </a:spcAft>
                      </a:pPr>
                      <a:r>
                        <a:rPr lang="en-GB"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Locality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7785" marR="5778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6000"/>
                        </a:lnSpc>
                        <a:spcAft>
                          <a:spcPts val="1000"/>
                        </a:spcAft>
                      </a:pPr>
                      <a:r>
                        <a:rPr lang="en-GB"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Pathway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6000"/>
                        </a:lnSpc>
                        <a:spcAft>
                          <a:spcPts val="1000"/>
                        </a:spcAft>
                      </a:pPr>
                      <a:r>
                        <a:rPr lang="en-GB"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Service Name &amp; Tel 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7785" marR="5778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377758866"/>
                  </a:ext>
                </a:extLst>
              </a:tr>
              <a:tr h="489676">
                <a:tc>
                  <a:txBody>
                    <a:bodyPr/>
                    <a:lstStyle/>
                    <a:p>
                      <a:pPr>
                        <a:lnSpc>
                          <a:spcPct val="106000"/>
                        </a:lnSpc>
                        <a:spcAft>
                          <a:spcPts val="100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East Lancashire Hospitals NHS Trust (ELHT)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6000"/>
                        </a:lnSpc>
                        <a:spcAft>
                          <a:spcPts val="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Generic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6000"/>
                        </a:lnSpc>
                        <a:spcBef>
                          <a:spcPts val="0"/>
                        </a:spcBef>
                        <a:spcAft>
                          <a:spcPts val="0"/>
                        </a:spcAft>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IHSS</a:t>
                      </a:r>
                    </a:p>
                    <a:p>
                      <a:pPr algn="ctr">
                        <a:lnSpc>
                          <a:spcPct val="106000"/>
                        </a:lnSpc>
                        <a:spcBef>
                          <a:spcPts val="0"/>
                        </a:spcBef>
                        <a:spcAft>
                          <a:spcPts val="0"/>
                        </a:spcAft>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01282 805 989</a:t>
                      </a: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7785" marR="577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3933176"/>
                  </a:ext>
                </a:extLst>
              </a:tr>
              <a:tr h="598274">
                <a:tc>
                  <a:txBody>
                    <a:bodyPr/>
                    <a:lstStyle/>
                    <a:p>
                      <a:pPr>
                        <a:lnSpc>
                          <a:spcPct val="106000"/>
                        </a:lnSpc>
                        <a:spcAft>
                          <a:spcPts val="100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University Hospitals of Morecambe Bay NHS Foundation Trust (UHMBFT)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6000"/>
                        </a:lnSpc>
                        <a:spcAft>
                          <a:spcPts val="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ARI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Frailty</a:t>
                      </a:r>
                    </a:p>
                    <a:p>
                      <a:pPr algn="ctr">
                        <a:lnSpc>
                          <a:spcPct val="106000"/>
                        </a:lnSpc>
                        <a:spcAft>
                          <a:spcPts val="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IV</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6000"/>
                        </a:lnSpc>
                        <a:spcBef>
                          <a:spcPts val="0"/>
                        </a:spcBef>
                        <a:spcAft>
                          <a:spcPts val="0"/>
                        </a:spcAft>
                      </a:pPr>
                      <a:r>
                        <a:rPr lang="en-GB" sz="1600">
                          <a:solidFill>
                            <a:srgbClr val="000000"/>
                          </a:solidFill>
                          <a:effectLst/>
                          <a:latin typeface="Calibri" panose="020F0502020204030204" pitchFamily="34" charset="0"/>
                          <a:ea typeface="Calibri" panose="020F0502020204030204" pitchFamily="34" charset="0"/>
                          <a:cs typeface="Arial" panose="020B0604020202020204" pitchFamily="34" charset="0"/>
                        </a:rPr>
                        <a:t>Urgent Community and Frailty Coordination Hub</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Bef>
                          <a:spcPts val="0"/>
                        </a:spcBef>
                        <a:spcAft>
                          <a:spcPts val="0"/>
                        </a:spcAft>
                      </a:pPr>
                      <a:r>
                        <a:rPr lang="en-GB" sz="1600" b="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01539 715 888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7785" marR="577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21042204"/>
                  </a:ext>
                </a:extLst>
              </a:tr>
              <a:tr h="797936">
                <a:tc>
                  <a:txBody>
                    <a:bodyPr/>
                    <a:lstStyle/>
                    <a:p>
                      <a:pPr>
                        <a:lnSpc>
                          <a:spcPct val="106000"/>
                        </a:lnSpc>
                        <a:spcAft>
                          <a:spcPts val="100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Lancashire Teaching Hospitals NHS Foundation Trust (LTHFT) &amp; Lancashire and South Cumbria Foundation Trust (LSCFT)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6000"/>
                        </a:lnSpc>
                        <a:spcAft>
                          <a:spcPts val="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ARI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Frailty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0"/>
                        </a:spcAft>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Acute Medicine</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Specialty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6000"/>
                        </a:lnSpc>
                        <a:spcBef>
                          <a:spcPts val="0"/>
                        </a:spcBef>
                        <a:spcAft>
                          <a:spcPts val="0"/>
                        </a:spcAft>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Care Connexion Hub</a:t>
                      </a:r>
                    </a:p>
                    <a:p>
                      <a:pPr algn="ctr">
                        <a:lnSpc>
                          <a:spcPct val="106000"/>
                        </a:lnSpc>
                        <a:spcBef>
                          <a:spcPts val="0"/>
                        </a:spcBef>
                        <a:spcAft>
                          <a:spcPts val="0"/>
                        </a:spcAft>
                      </a:pPr>
                      <a:r>
                        <a:rPr lang="en-GB" sz="1600" b="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01772 777 999 </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Bef>
                          <a:spcPts val="0"/>
                        </a:spcBef>
                        <a:spcAft>
                          <a:spcPts val="0"/>
                        </a:spcAft>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Email: virtualwardhub@lthtr.nhs.uk </a:t>
                      </a:r>
                    </a:p>
                  </a:txBody>
                  <a:tcPr marL="57785" marR="577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985118348"/>
                  </a:ext>
                </a:extLst>
              </a:tr>
              <a:tr h="821420">
                <a:tc>
                  <a:txBody>
                    <a:bodyPr/>
                    <a:lstStyle/>
                    <a:p>
                      <a:pPr>
                        <a:lnSpc>
                          <a:spcPct val="106000"/>
                        </a:lnSpc>
                        <a:spcAft>
                          <a:spcPts val="100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Mersey &amp; West Lancashire Teaching Hospitals NHS Trust (MWLTHT) &amp; HCRG Care Group</a:t>
                      </a:r>
                      <a:r>
                        <a:rPr lang="en-GB"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BBDB"/>
                    </a:solidFill>
                  </a:tcPr>
                </a:tc>
                <a:tc>
                  <a:txBody>
                    <a:bodyPr/>
                    <a:lstStyle/>
                    <a:p>
                      <a:pPr marL="0" marR="0" lvl="0" indent="0" algn="ctr" defTabSz="914400" eaLnBrk="1" fontAlgn="auto" latinLnBrk="0" hangingPunct="1">
                        <a:lnSpc>
                          <a:spcPct val="106000"/>
                        </a:lnSpc>
                        <a:spcBef>
                          <a:spcPts val="0"/>
                        </a:spcBef>
                        <a:spcAft>
                          <a:spcPts val="1000"/>
                        </a:spcAft>
                        <a:buClrTx/>
                        <a:buSzTx/>
                        <a:buFontTx/>
                        <a:buNone/>
                        <a:tabLst/>
                        <a:defRPr/>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Generic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BBDB"/>
                    </a:solidFill>
                  </a:tcPr>
                </a:tc>
                <a:tc>
                  <a:txBody>
                    <a:bodyPr/>
                    <a:lstStyle/>
                    <a:p>
                      <a:pPr algn="ctr">
                        <a:lnSpc>
                          <a:spcPct val="106000"/>
                        </a:lnSpc>
                        <a:spcBef>
                          <a:spcPts val="0"/>
                        </a:spcBef>
                        <a:spcAft>
                          <a:spcPts val="0"/>
                        </a:spcAft>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HCRG Care Coordination Hub</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Bef>
                          <a:spcPts val="0"/>
                        </a:spcBef>
                        <a:spcAft>
                          <a:spcPts val="0"/>
                        </a:spcAft>
                      </a:pPr>
                      <a:r>
                        <a:rPr lang="en-GB" sz="1600" b="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0300 247 0011</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785" marR="577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BBDB"/>
                    </a:solidFill>
                  </a:tcPr>
                </a:tc>
                <a:extLst>
                  <a:ext uri="{0D108BD9-81ED-4DB2-BD59-A6C34878D82A}">
                    <a16:rowId xmlns:a16="http://schemas.microsoft.com/office/drawing/2014/main" val="1982363894"/>
                  </a:ext>
                </a:extLst>
              </a:tr>
              <a:tr h="1316491">
                <a:tc>
                  <a:txBody>
                    <a:bodyPr/>
                    <a:lstStyle/>
                    <a:p>
                      <a:pPr>
                        <a:lnSpc>
                          <a:spcPct val="106000"/>
                        </a:lnSpc>
                        <a:spcAft>
                          <a:spcPts val="10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Blackpool Teaching Hospitals NHS Foundation Trust (BTHFT)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6000"/>
                        </a:lnSpc>
                        <a:spcAft>
                          <a:spcPts val="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ARI</a:t>
                      </a:r>
                    </a:p>
                    <a:p>
                      <a:pPr algn="ctr">
                        <a:lnSpc>
                          <a:spcPct val="106000"/>
                        </a:lnSpc>
                        <a:spcAft>
                          <a:spcPts val="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Frailty</a:t>
                      </a:r>
                    </a:p>
                    <a:p>
                      <a:pPr algn="ctr">
                        <a:lnSpc>
                          <a:spcPct val="106000"/>
                        </a:lnSpc>
                        <a:spcAft>
                          <a:spcPts val="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Paediatrics</a:t>
                      </a:r>
                    </a:p>
                    <a:p>
                      <a:pPr algn="ctr">
                        <a:lnSpc>
                          <a:spcPct val="106000"/>
                        </a:lnSpc>
                        <a:spcAft>
                          <a:spcPts val="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End of Life</a:t>
                      </a:r>
                    </a:p>
                    <a:p>
                      <a:pPr algn="ctr">
                        <a:lnSpc>
                          <a:spcPct val="106000"/>
                        </a:lnSpc>
                        <a:spcAft>
                          <a:spcPts val="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IV Therapy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6000"/>
                        </a:lnSpc>
                        <a:spcBef>
                          <a:spcPts val="0"/>
                        </a:spcBef>
                        <a:spcAft>
                          <a:spcPts val="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Telephone referrals or clinician to clinician conversation available prior to referral if unsure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Bef>
                          <a:spcPts val="0"/>
                        </a:spcBef>
                        <a:spcAft>
                          <a:spcPts val="0"/>
                        </a:spcAft>
                      </a:pPr>
                      <a:r>
                        <a:rPr lang="en-GB" sz="16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01253 958758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785" marR="577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2162539873"/>
                  </a:ext>
                </a:extLst>
              </a:tr>
            </a:tbl>
          </a:graphicData>
        </a:graphic>
      </p:graphicFrame>
    </p:spTree>
    <p:extLst>
      <p:ext uri="{BB962C8B-B14F-4D97-AF65-F5344CB8AC3E}">
        <p14:creationId xmlns:p14="http://schemas.microsoft.com/office/powerpoint/2010/main" val="270590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BB4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DF6FF-43EC-D942-0A8E-F128B539805A}"/>
              </a:ext>
            </a:extLst>
          </p:cNvPr>
          <p:cNvSpPr txBox="1"/>
          <p:nvPr/>
        </p:nvSpPr>
        <p:spPr>
          <a:xfrm>
            <a:off x="489729" y="2076790"/>
            <a:ext cx="11476601" cy="2308324"/>
          </a:xfrm>
          <a:prstGeom prst="rect">
            <a:avLst/>
          </a:prstGeom>
          <a:noFill/>
          <a:ln>
            <a:noFill/>
          </a:ln>
        </p:spPr>
        <p:txBody>
          <a:bodyPr wrap="square" rtlCol="0">
            <a:spAutoFit/>
          </a:bodyPr>
          <a:lstStyle/>
          <a:p>
            <a:r>
              <a:rPr lang="en-GB" sz="7200" b="1" i="0" u="none" strike="noStrike" baseline="0">
                <a:solidFill>
                  <a:schemeClr val="bg1"/>
                </a:solidFill>
              </a:rPr>
              <a:t>What do I do if my resident has a fall?</a:t>
            </a:r>
            <a:endParaRPr kumimoji="0" lang="en-GB" sz="41300" b="0" i="0" u="none" strike="noStrike" kern="1200" cap="none" spc="0" normalizeH="0" baseline="0" noProof="0">
              <a:ln>
                <a:noFill/>
              </a:ln>
              <a:solidFill>
                <a:schemeClr val="bg1"/>
              </a:solidFill>
              <a:effectLst/>
              <a:uLnTx/>
              <a:uFillTx/>
              <a:ea typeface="+mn-ea"/>
              <a:cs typeface="Biome" panose="020B0502040204020203" pitchFamily="34" charset="0"/>
            </a:endParaRPr>
          </a:p>
        </p:txBody>
      </p:sp>
      <p:pic>
        <p:nvPicPr>
          <p:cNvPr id="8" name="Picture 7">
            <a:extLst>
              <a:ext uri="{FF2B5EF4-FFF2-40B4-BE49-F238E27FC236}">
                <a16:creationId xmlns:a16="http://schemas.microsoft.com/office/drawing/2014/main" id="{52B1332F-32CD-01DD-E16B-270E094787FC}"/>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pic>
        <p:nvPicPr>
          <p:cNvPr id="10" name="Picture 9">
            <a:extLst>
              <a:ext uri="{FF2B5EF4-FFF2-40B4-BE49-F238E27FC236}">
                <a16:creationId xmlns:a16="http://schemas.microsoft.com/office/drawing/2014/main" id="{3B8C0291-7ABD-09AE-BD53-17580D9DE7B5}"/>
              </a:ext>
            </a:extLst>
          </p:cNvPr>
          <p:cNvPicPr>
            <a:picLocks noChangeAspect="1"/>
          </p:cNvPicPr>
          <p:nvPr/>
        </p:nvPicPr>
        <p:blipFill>
          <a:blip r:embed="rId3"/>
          <a:stretch>
            <a:fillRect/>
          </a:stretch>
        </p:blipFill>
        <p:spPr>
          <a:xfrm>
            <a:off x="10074249" y="5416922"/>
            <a:ext cx="1892081" cy="1249200"/>
          </a:xfrm>
          <a:prstGeom prst="rect">
            <a:avLst/>
          </a:prstGeom>
        </p:spPr>
      </p:pic>
      <p:sp>
        <p:nvSpPr>
          <p:cNvPr id="11" name="TextBox 10">
            <a:extLst>
              <a:ext uri="{FF2B5EF4-FFF2-40B4-BE49-F238E27FC236}">
                <a16:creationId xmlns:a16="http://schemas.microsoft.com/office/drawing/2014/main" id="{D53E589D-8863-59A9-5372-F4D5BF31ED4C}"/>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chemeClr val="bg1"/>
              </a:solidFill>
              <a:effectLst/>
              <a:uLnTx/>
              <a:uFillTx/>
              <a:ea typeface="+mn-ea"/>
              <a:cs typeface="Biome" panose="020B0502040204020203" pitchFamily="34" charset="0"/>
            </a:endParaRPr>
          </a:p>
        </p:txBody>
      </p:sp>
    </p:spTree>
    <p:extLst>
      <p:ext uri="{BB962C8B-B14F-4D97-AF65-F5344CB8AC3E}">
        <p14:creationId xmlns:p14="http://schemas.microsoft.com/office/powerpoint/2010/main" val="57315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739EFC-F80A-FAD0-C06F-348A9D36B70E}"/>
              </a:ext>
            </a:extLst>
          </p:cNvPr>
          <p:cNvSpPr txBox="1"/>
          <p:nvPr/>
        </p:nvSpPr>
        <p:spPr>
          <a:xfrm>
            <a:off x="489730" y="1383328"/>
            <a:ext cx="8539970" cy="92333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effectLst/>
                <a:uLnTx/>
                <a:uFillTx/>
                <a:ea typeface="+mn-ea"/>
                <a:cs typeface="Biome"/>
              </a:rPr>
              <a:t>Content</a:t>
            </a:r>
            <a:r>
              <a:rPr kumimoji="0" lang="en-GB" sz="5400" b="1" i="0" u="none" kern="1200" cap="none" spc="0" normalizeH="0" baseline="0" noProof="0">
                <a:ln>
                  <a:noFill/>
                </a:ln>
                <a:effectLst/>
                <a:uLnTx/>
                <a:uFillTx/>
                <a:ea typeface="+mn-ea"/>
                <a:cs typeface="Biome"/>
              </a:rPr>
              <a:t>s</a:t>
            </a:r>
          </a:p>
        </p:txBody>
      </p:sp>
      <p:pic>
        <p:nvPicPr>
          <p:cNvPr id="7" name="Picture 6">
            <a:extLst>
              <a:ext uri="{FF2B5EF4-FFF2-40B4-BE49-F238E27FC236}">
                <a16:creationId xmlns:a16="http://schemas.microsoft.com/office/drawing/2014/main" id="{EC4C01E0-5D4F-AFED-1DF5-7600677AED86}"/>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9" name="TextBox 8">
            <a:extLst>
              <a:ext uri="{FF2B5EF4-FFF2-40B4-BE49-F238E27FC236}">
                <a16:creationId xmlns:a16="http://schemas.microsoft.com/office/drawing/2014/main" id="{F87F39AB-16E0-C3B0-462D-89C94772F032}"/>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dirty="0">
              <a:ln>
                <a:noFill/>
              </a:ln>
              <a:solidFill>
                <a:srgbClr val="005EB8"/>
              </a:solidFill>
              <a:effectLst/>
              <a:uLnTx/>
              <a:uFillTx/>
              <a:ea typeface="+mn-ea"/>
              <a:cs typeface="Biome" panose="020B0502040204020203" pitchFamily="34" charset="0"/>
            </a:endParaRPr>
          </a:p>
        </p:txBody>
      </p:sp>
      <p:sp>
        <p:nvSpPr>
          <p:cNvPr id="6" name="TextBox 5">
            <a:extLst>
              <a:ext uri="{FF2B5EF4-FFF2-40B4-BE49-F238E27FC236}">
                <a16:creationId xmlns:a16="http://schemas.microsoft.com/office/drawing/2014/main" id="{C5AE84A0-A31C-528D-F326-1FD90605D7B0}"/>
              </a:ext>
            </a:extLst>
          </p:cNvPr>
          <p:cNvSpPr txBox="1"/>
          <p:nvPr/>
        </p:nvSpPr>
        <p:spPr>
          <a:xfrm>
            <a:off x="566934" y="2758032"/>
            <a:ext cx="10519647" cy="4524315"/>
          </a:xfrm>
          <a:prstGeom prst="rect">
            <a:avLst/>
          </a:prstGeom>
          <a:noFill/>
          <a:ln>
            <a:solidFill>
              <a:schemeClr val="bg1"/>
            </a:solidFill>
          </a:ln>
        </p:spPr>
        <p:txBody>
          <a:bodyPr wrap="square" lIns="91440" tIns="45720" rIns="91440" bIns="45720" rtlCol="0" anchor="t">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Biome" panose="020B0502040204020203" pitchFamily="34" charset="0"/>
              </a:rPr>
              <a:t>Introduction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Biome" panose="020B0502040204020203" pitchFamily="34" charset="0"/>
              </a:rPr>
              <a:t>How do I determine if my resident is deteriorating? </a:t>
            </a:r>
          </a:p>
          <a:p>
            <a:pPr marL="342900" indent="-342900">
              <a:buFont typeface="Arial" panose="020B0604020202020204" pitchFamily="34" charset="0"/>
              <a:buChar char="•"/>
              <a:defRPr/>
            </a:pPr>
            <a:r>
              <a:rPr kumimoji="0" lang="en-GB" sz="2200" b="0" i="0" u="none" strike="noStrike" kern="1200" cap="none" spc="0" normalizeH="0" baseline="0" noProof="0" dirty="0">
                <a:ln>
                  <a:noFill/>
                </a:ln>
                <a:effectLst/>
                <a:uLnTx/>
                <a:uFillTx/>
                <a:latin typeface="Calibri" panose="020F0502020204030204"/>
                <a:ea typeface="+mn-ea"/>
                <a:cs typeface="Biome"/>
              </a:rPr>
              <a:t>What is Urgent Community Response (UCR)  and how can I access this service?</a:t>
            </a:r>
            <a:endParaRPr lang="en-GB" sz="2200" b="0" i="0" u="none" strike="noStrike" kern="1200" cap="none" spc="0" normalizeH="0" baseline="0" noProof="0" dirty="0">
              <a:ln>
                <a:noFill/>
              </a:ln>
              <a:effectLst/>
              <a:uLnTx/>
              <a:uFillTx/>
              <a:latin typeface="Calibri" panose="020F0502020204030204"/>
              <a:ea typeface="Calibri"/>
              <a:cs typeface="Biome"/>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dirty="0">
                <a:solidFill>
                  <a:prstClr val="black"/>
                </a:solidFill>
                <a:latin typeface="Calibri" panose="020F0502020204030204"/>
                <a:cs typeface="Biome" panose="020B0502040204020203" pitchFamily="34" charset="0"/>
              </a:rPr>
              <a:t>My resident is being admitted to a virtual ward (VW), does that mean?</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Biome"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Biome" panose="020B0502040204020203" pitchFamily="34" charset="0"/>
              </a:rPr>
              <a:t>What do I do if my resident has had a fall?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Biome" panose="020B0502040204020203" pitchFamily="34" charset="0"/>
              </a:rPr>
              <a:t>How do I improve my residents’ safety through Safety Huddles?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Biome" panose="020B0502040204020203" pitchFamily="34" charset="0"/>
              </a:rPr>
              <a:t>Proactive Care for residents living in a care home</a:t>
            </a:r>
          </a:p>
          <a:p>
            <a:pPr marR="0" lvl="0" algn="l" defTabSz="4572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Biome"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Biome" panose="020B0502040204020203" pitchFamily="34" charset="0"/>
            </a:endParaRPr>
          </a:p>
          <a:p>
            <a:pPr marR="0" lvl="0" algn="l" defTabSz="457200" rtl="0" eaLnBrk="1" fontAlgn="auto" latinLnBrk="0" hangingPunct="1">
              <a:lnSpc>
                <a:spcPct val="100000"/>
              </a:lnSpc>
              <a:spcBef>
                <a:spcPts val="0"/>
              </a:spcBef>
              <a:spcAft>
                <a:spcPts val="0"/>
              </a:spcAft>
              <a:buClrTx/>
              <a:buSzTx/>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Biome" panose="020B0502040204020203" pitchFamily="34" charset="0"/>
            </a:endParaRPr>
          </a:p>
          <a:p>
            <a:pPr marL="342900" indent="-342900">
              <a:buFont typeface="Arial" panose="020B0604020202020204" pitchFamily="34" charset="0"/>
              <a:buChar char="•"/>
              <a:defRPr/>
            </a:pPr>
            <a:r>
              <a:rPr lang="en-GB" sz="2400" b="1" i="0" u="none" strike="noStrike" baseline="0" dirty="0">
                <a:solidFill>
                  <a:schemeClr val="bg1"/>
                </a:solidFill>
              </a:rPr>
              <a:t>How do I improve my residents’ safety through Safety Huddles?</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Biome"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Biome"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200" dirty="0">
              <a:solidFill>
                <a:prstClr val="black"/>
              </a:solidFill>
              <a:latin typeface="Calibri" panose="020F0502020204030204"/>
              <a:cs typeface="Biome" panose="020B0502040204020203" pitchFamily="34" charset="0"/>
            </a:endParaRPr>
          </a:p>
        </p:txBody>
      </p:sp>
      <p:sp>
        <p:nvSpPr>
          <p:cNvPr id="10" name="TextBox 9">
            <a:extLst>
              <a:ext uri="{FF2B5EF4-FFF2-40B4-BE49-F238E27FC236}">
                <a16:creationId xmlns:a16="http://schemas.microsoft.com/office/drawing/2014/main" id="{6AA3EECE-05C2-20A7-F9B5-127D4A41444D}"/>
              </a:ext>
            </a:extLst>
          </p:cNvPr>
          <p:cNvSpPr txBox="1"/>
          <p:nvPr/>
        </p:nvSpPr>
        <p:spPr>
          <a:xfrm>
            <a:off x="10617951" y="2851360"/>
            <a:ext cx="615689" cy="2462213"/>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Biome" panose="020B0502040204020203" pitchFamily="34" charset="0"/>
              </a:rPr>
              <a:t>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Biome" panose="020B0502040204020203" pitchFamily="34" charset="0"/>
              </a:rPr>
              <a:t>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Biome" panose="020B0502040204020203" pitchFamily="34" charset="0"/>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Biome" panose="020B0502040204020203" pitchFamily="34" charset="0"/>
              </a:rPr>
              <a:t>15</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200" b="1" dirty="0">
                <a:solidFill>
                  <a:prstClr val="black"/>
                </a:solidFill>
                <a:latin typeface="Calibri" panose="020F0502020204030204"/>
                <a:cs typeface="Biome" panose="020B0502040204020203" pitchFamily="34" charset="0"/>
              </a:rPr>
              <a:t>19</a:t>
            </a:r>
            <a:endPar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Biome"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200" b="1" dirty="0">
                <a:solidFill>
                  <a:prstClr val="black"/>
                </a:solidFill>
                <a:latin typeface="Calibri" panose="020F0502020204030204"/>
                <a:cs typeface="Biome" panose="020B0502040204020203" pitchFamily="34" charset="0"/>
              </a:rPr>
              <a:t>25</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200" b="1" dirty="0">
                <a:solidFill>
                  <a:prstClr val="black"/>
                </a:solidFill>
                <a:latin typeface="Calibri" panose="020F0502020204030204"/>
                <a:cs typeface="Biome" panose="020B0502040204020203" pitchFamily="34" charset="0"/>
              </a:rPr>
              <a:t>31</a:t>
            </a:r>
          </a:p>
        </p:txBody>
      </p:sp>
    </p:spTree>
    <p:extLst>
      <p:ext uri="{BB962C8B-B14F-4D97-AF65-F5344CB8AC3E}">
        <p14:creationId xmlns:p14="http://schemas.microsoft.com/office/powerpoint/2010/main" val="156502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EC5023-17AF-3559-DF90-572BBBCCA8E1}"/>
              </a:ext>
            </a:extLst>
          </p:cNvPr>
          <p:cNvSpPr txBox="1"/>
          <p:nvPr/>
        </p:nvSpPr>
        <p:spPr>
          <a:xfrm>
            <a:off x="489730" y="419274"/>
            <a:ext cx="1014896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i="0" u="none" strike="noStrike" baseline="0">
                <a:solidFill>
                  <a:srgbClr val="231F20"/>
                </a:solidFill>
              </a:rPr>
              <a:t>Managing falls</a:t>
            </a:r>
            <a:endParaRPr kumimoji="0" lang="en-GB" sz="4000" b="1" i="0" u="none" strike="noStrike" kern="1200" cap="none" spc="0" normalizeH="0" baseline="0" noProof="0">
              <a:ln>
                <a:noFill/>
              </a:ln>
              <a:solidFill>
                <a:srgbClr val="231F20"/>
              </a:solidFill>
              <a:effectLst/>
              <a:uLnTx/>
              <a:uFillTx/>
              <a:ea typeface="+mn-ea"/>
              <a:cs typeface="Biome" panose="020B0502040204020203" pitchFamily="34" charset="0"/>
            </a:endParaRPr>
          </a:p>
        </p:txBody>
      </p:sp>
      <p:sp>
        <p:nvSpPr>
          <p:cNvPr id="5" name="TextBox 4">
            <a:extLst>
              <a:ext uri="{FF2B5EF4-FFF2-40B4-BE49-F238E27FC236}">
                <a16:creationId xmlns:a16="http://schemas.microsoft.com/office/drawing/2014/main" id="{297878F5-1A42-2302-83FD-1A2A5133F1BD}"/>
              </a:ext>
            </a:extLst>
          </p:cNvPr>
          <p:cNvSpPr txBox="1"/>
          <p:nvPr/>
        </p:nvSpPr>
        <p:spPr>
          <a:xfrm>
            <a:off x="489730" y="1673082"/>
            <a:ext cx="10544616" cy="3139321"/>
          </a:xfrm>
          <a:prstGeom prst="rect">
            <a:avLst/>
          </a:prstGeom>
          <a:noFill/>
          <a:ln>
            <a:solidFill>
              <a:schemeClr val="bg1"/>
            </a:solidFill>
          </a:ln>
        </p:spPr>
        <p:txBody>
          <a:bodyPr wrap="square" rtlCol="0">
            <a:spAutoFit/>
          </a:bodyPr>
          <a:lstStyle/>
          <a:p>
            <a:r>
              <a:rPr lang="en-GB" sz="1800" b="1" i="0" u="none" strike="noStrike" baseline="0" dirty="0">
                <a:solidFill>
                  <a:srgbClr val="231F20"/>
                </a:solidFill>
              </a:rPr>
              <a:t>The reaction of care home staff at the time of a fall is critical to a resident’s wellbeing and recovery.</a:t>
            </a:r>
            <a:endParaRPr lang="en-GB" sz="1800" b="0" i="0" u="none" strike="noStrike" baseline="0" dirty="0">
              <a:solidFill>
                <a:srgbClr val="231F20"/>
              </a:solidFill>
            </a:endParaRPr>
          </a:p>
          <a:p>
            <a:endParaRPr lang="en-GB" sz="1800" b="0" i="0" u="none" strike="noStrike" baseline="0" dirty="0">
              <a:solidFill>
                <a:srgbClr val="231F20"/>
              </a:solidFill>
            </a:endParaRPr>
          </a:p>
          <a:p>
            <a:r>
              <a:rPr lang="en-GB" sz="1800" b="0" i="0" u="none" strike="noStrike" baseline="0" dirty="0">
                <a:solidFill>
                  <a:srgbClr val="231F20"/>
                </a:solidFill>
              </a:rPr>
              <a:t>‘A long lie’ after a fall can have serious consequences, especially where the resident is unable to move. If your policy states ‘call an ambulance after a fall’ it’s likely that your resident will experience a long waiting time. Not all falls in care homes result in serious injury meaning that residents </a:t>
            </a:r>
          </a:p>
          <a:p>
            <a:r>
              <a:rPr lang="en-GB" sz="1800" b="0" i="0" u="none" strike="noStrike" baseline="0" dirty="0">
                <a:solidFill>
                  <a:srgbClr val="231F20"/>
                </a:solidFill>
              </a:rPr>
              <a:t>don’t always need to go into hospital. </a:t>
            </a:r>
          </a:p>
          <a:p>
            <a:endParaRPr lang="en-GB" sz="1800" b="0" i="0" u="none" strike="noStrike" baseline="0" dirty="0">
              <a:solidFill>
                <a:srgbClr val="000000"/>
              </a:solidFill>
            </a:endParaRPr>
          </a:p>
          <a:p>
            <a:r>
              <a:rPr lang="en-GB" sz="1800" b="0" i="0" u="none" strike="noStrike" baseline="0" dirty="0">
                <a:solidFill>
                  <a:srgbClr val="231F20"/>
                </a:solidFill>
              </a:rPr>
              <a:t>Level one and two falls as described in Falls Response Governance Framework for NHS Ambulance Trusts </a:t>
            </a:r>
            <a:r>
              <a:rPr lang="en-GB" sz="1800" b="0" i="0" u="none" strike="noStrike" baseline="0" dirty="0">
                <a:solidFill>
                  <a:srgbClr val="000000"/>
                </a:solidFill>
              </a:rPr>
              <a:t>(</a:t>
            </a:r>
            <a:r>
              <a:rPr lang="en-GB" dirty="0">
                <a:hlinkClick r:id="rId2"/>
              </a:rPr>
              <a:t>AACE: Association of Ambulance Chief Executives</a:t>
            </a:r>
            <a:r>
              <a:rPr lang="en-GB" dirty="0"/>
              <a:t>) </a:t>
            </a:r>
            <a:r>
              <a:rPr lang="en-GB" sz="1800" b="0" i="0" u="none" strike="noStrike" baseline="0" dirty="0">
                <a:solidFill>
                  <a:srgbClr val="231F20"/>
                </a:solidFill>
              </a:rPr>
              <a:t>can be supported by care home staff or responded to by community based falls response services such as falls pick up lifting services or 2 Hour Urgent Community Response within the care home environment. </a:t>
            </a:r>
            <a:endParaRPr kumimoji="0" lang="en-GB" sz="2400" b="0" i="0" u="none" strike="noStrike" kern="1200" cap="none" spc="0" normalizeH="0" baseline="0" noProof="0" dirty="0">
              <a:ln>
                <a:noFill/>
              </a:ln>
              <a:solidFill>
                <a:srgbClr val="231F20"/>
              </a:solidFill>
              <a:effectLst/>
              <a:uLnTx/>
              <a:uFillTx/>
              <a:ea typeface="+mn-ea"/>
              <a:cs typeface="Biome" panose="020B0502040204020203" pitchFamily="34" charset="0"/>
            </a:endParaRPr>
          </a:p>
        </p:txBody>
      </p:sp>
      <p:pic>
        <p:nvPicPr>
          <p:cNvPr id="7" name="Picture 6">
            <a:extLst>
              <a:ext uri="{FF2B5EF4-FFF2-40B4-BE49-F238E27FC236}">
                <a16:creationId xmlns:a16="http://schemas.microsoft.com/office/drawing/2014/main" id="{D2F03BB6-EC44-1984-FB54-DB60F23467D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14400" y="4703311"/>
            <a:ext cx="10363200" cy="1959108"/>
          </a:xfrm>
          <a:prstGeom prst="rect">
            <a:avLst/>
          </a:prstGeom>
        </p:spPr>
      </p:pic>
      <p:pic>
        <p:nvPicPr>
          <p:cNvPr id="8" name="Picture 7">
            <a:extLst>
              <a:ext uri="{FF2B5EF4-FFF2-40B4-BE49-F238E27FC236}">
                <a16:creationId xmlns:a16="http://schemas.microsoft.com/office/drawing/2014/main" id="{9B7ACCB1-7A7F-F244-1BDD-9101B17B2783}"/>
              </a:ext>
            </a:extLst>
          </p:cNvPr>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9" name="TextBox 8">
            <a:extLst>
              <a:ext uri="{FF2B5EF4-FFF2-40B4-BE49-F238E27FC236}">
                <a16:creationId xmlns:a16="http://schemas.microsoft.com/office/drawing/2014/main" id="{1B267190-91CC-642C-6B78-AEB3C1201F92}"/>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spTree>
    <p:extLst>
      <p:ext uri="{BB962C8B-B14F-4D97-AF65-F5344CB8AC3E}">
        <p14:creationId xmlns:p14="http://schemas.microsoft.com/office/powerpoint/2010/main" val="3542435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BA148F-A8FC-C82E-F022-016D767944C5}"/>
              </a:ext>
            </a:extLst>
          </p:cNvPr>
          <p:cNvSpPr txBox="1"/>
          <p:nvPr/>
        </p:nvSpPr>
        <p:spPr>
          <a:xfrm>
            <a:off x="410068" y="403148"/>
            <a:ext cx="7978330" cy="646331"/>
          </a:xfrm>
          <a:prstGeom prst="rect">
            <a:avLst/>
          </a:prstGeom>
          <a:noFill/>
        </p:spPr>
        <p:txBody>
          <a:bodyPr wrap="square" rtlCol="0">
            <a:spAutoFit/>
          </a:bodyPr>
          <a:lstStyle/>
          <a:p>
            <a:r>
              <a:rPr lang="en-GB" sz="3600" b="1" dirty="0">
                <a:solidFill>
                  <a:srgbClr val="231F20"/>
                </a:solidFill>
                <a:cs typeface="Biome" panose="020B0502040204020203" pitchFamily="34" charset="0"/>
              </a:rPr>
              <a:t>Falls management pathway</a:t>
            </a:r>
          </a:p>
        </p:txBody>
      </p:sp>
      <p:pic>
        <p:nvPicPr>
          <p:cNvPr id="2" name="Picture 1">
            <a:extLst>
              <a:ext uri="{FF2B5EF4-FFF2-40B4-BE49-F238E27FC236}">
                <a16:creationId xmlns:a16="http://schemas.microsoft.com/office/drawing/2014/main" id="{F035C78F-B41B-409E-8190-20212D3B2DAC}"/>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9134856" y="113475"/>
            <a:ext cx="1312820" cy="1132141"/>
          </a:xfrm>
          <a:prstGeom prst="rect">
            <a:avLst/>
          </a:prstGeom>
        </p:spPr>
      </p:pic>
      <p:sp>
        <p:nvSpPr>
          <p:cNvPr id="3" name="TextBox 2">
            <a:extLst>
              <a:ext uri="{FF2B5EF4-FFF2-40B4-BE49-F238E27FC236}">
                <a16:creationId xmlns:a16="http://schemas.microsoft.com/office/drawing/2014/main" id="{A5D59321-6210-EBB0-1578-99D3BD87B972}"/>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pic>
        <p:nvPicPr>
          <p:cNvPr id="4" name="Picture 4" descr="Diagram&#10;&#10;Description automatically generated">
            <a:extLst>
              <a:ext uri="{FF2B5EF4-FFF2-40B4-BE49-F238E27FC236}">
                <a16:creationId xmlns:a16="http://schemas.microsoft.com/office/drawing/2014/main" id="{CF428E6A-4893-3053-9688-BA8C77F8DD25}"/>
              </a:ext>
            </a:extLst>
          </p:cNvPr>
          <p:cNvPicPr>
            <a:picLocks noChangeAspect="1"/>
          </p:cNvPicPr>
          <p:nvPr/>
        </p:nvPicPr>
        <p:blipFill rotWithShape="1">
          <a:blip r:embed="rId3"/>
          <a:srcRect l="2820" t="1358" r="-2820" b="2650"/>
          <a:stretch/>
        </p:blipFill>
        <p:spPr>
          <a:xfrm>
            <a:off x="4661181" y="1245616"/>
            <a:ext cx="6370574" cy="5577594"/>
          </a:xfrm>
          <a:prstGeom prst="rect">
            <a:avLst/>
          </a:prstGeom>
        </p:spPr>
      </p:pic>
      <p:sp>
        <p:nvSpPr>
          <p:cNvPr id="6" name="TextBox 5">
            <a:extLst>
              <a:ext uri="{FF2B5EF4-FFF2-40B4-BE49-F238E27FC236}">
                <a16:creationId xmlns:a16="http://schemas.microsoft.com/office/drawing/2014/main" id="{D0756C70-27DA-0290-94B4-DDC4837728AD}"/>
              </a:ext>
            </a:extLst>
          </p:cNvPr>
          <p:cNvSpPr txBox="1"/>
          <p:nvPr/>
        </p:nvSpPr>
        <p:spPr>
          <a:xfrm>
            <a:off x="265017" y="1521968"/>
            <a:ext cx="4050951" cy="3416320"/>
          </a:xfrm>
          <a:prstGeom prst="rect">
            <a:avLst/>
          </a:prstGeom>
          <a:noFill/>
        </p:spPr>
        <p:txBody>
          <a:bodyPr wrap="square" rtlCol="0">
            <a:spAutoFit/>
          </a:bodyPr>
          <a:lstStyle/>
          <a:p>
            <a:r>
              <a:rPr lang="en-GB" dirty="0">
                <a:cs typeface="Arial" panose="020B0604020202020204" pitchFamily="34" charset="0"/>
              </a:rPr>
              <a:t>The use of a:</a:t>
            </a:r>
          </a:p>
          <a:p>
            <a:pPr marL="285750" indent="-285750">
              <a:buFont typeface="Arial" panose="020B0604020202020204" pitchFamily="34" charset="0"/>
              <a:buChar char="•"/>
            </a:pPr>
            <a:r>
              <a:rPr lang="en-GB" dirty="0">
                <a:cs typeface="Arial" panose="020B0604020202020204" pitchFamily="34" charset="0"/>
              </a:rPr>
              <a:t>post falls assessment tool, </a:t>
            </a:r>
          </a:p>
          <a:p>
            <a:pPr marL="285750" indent="-285750">
              <a:buFont typeface="Arial" panose="020B0604020202020204" pitchFamily="34" charset="0"/>
              <a:buChar char="•"/>
            </a:pPr>
            <a:r>
              <a:rPr lang="en-GB" dirty="0">
                <a:cs typeface="Arial" panose="020B0604020202020204" pitchFamily="34" charset="0"/>
              </a:rPr>
              <a:t>care home training and,</a:t>
            </a:r>
          </a:p>
          <a:p>
            <a:pPr marL="285750" indent="-285750">
              <a:buFont typeface="Arial" panose="020B0604020202020204" pitchFamily="34" charset="0"/>
              <a:buChar char="•"/>
            </a:pPr>
            <a:r>
              <a:rPr lang="en-GB" dirty="0">
                <a:cs typeface="Arial" panose="020B0604020202020204" pitchFamily="34" charset="0"/>
              </a:rPr>
              <a:t>Access to falls pick up equipment/or a local falls response lifting service </a:t>
            </a:r>
          </a:p>
          <a:p>
            <a:endParaRPr lang="en-GB" dirty="0">
              <a:cs typeface="Arial" panose="020B0604020202020204" pitchFamily="34" charset="0"/>
            </a:endParaRPr>
          </a:p>
          <a:p>
            <a:r>
              <a:rPr lang="en-GB" dirty="0">
                <a:cs typeface="Arial" panose="020B0604020202020204" pitchFamily="34" charset="0"/>
              </a:rPr>
              <a:t>Has demonstrated positive outcomes for care home residents in reducing long lies and avoiding the need to go into hospital which we know is not always the right place for frail older people</a:t>
            </a:r>
          </a:p>
          <a:p>
            <a:endParaRPr lang="en-GB" b="1" dirty="0">
              <a:cs typeface="Arial" panose="020B0604020202020204" pitchFamily="34" charset="0"/>
            </a:endParaRPr>
          </a:p>
        </p:txBody>
      </p:sp>
    </p:spTree>
    <p:extLst>
      <p:ext uri="{BB962C8B-B14F-4D97-AF65-F5344CB8AC3E}">
        <p14:creationId xmlns:p14="http://schemas.microsoft.com/office/powerpoint/2010/main" val="2441850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5532A9-7097-CA8B-44A6-2B956D161A27}"/>
              </a:ext>
            </a:extLst>
          </p:cNvPr>
          <p:cNvSpPr txBox="1"/>
          <p:nvPr/>
        </p:nvSpPr>
        <p:spPr>
          <a:xfrm>
            <a:off x="366637" y="616004"/>
            <a:ext cx="10361685" cy="5078313"/>
          </a:xfrm>
          <a:prstGeom prst="rect">
            <a:avLst/>
          </a:prstGeom>
          <a:noFill/>
          <a:ln>
            <a:noFill/>
          </a:ln>
        </p:spPr>
        <p:txBody>
          <a:bodyPr wrap="square" rtlCol="0">
            <a:spAutoFit/>
          </a:bodyPr>
          <a:lstStyle/>
          <a:p>
            <a:r>
              <a:rPr lang="en-GB" sz="1800" b="1" i="0" u="none" strike="noStrike" baseline="0" dirty="0">
                <a:solidFill>
                  <a:srgbClr val="5FBB46"/>
                </a:solidFill>
              </a:rPr>
              <a:t>Key Messages </a:t>
            </a:r>
            <a:endParaRPr lang="en-GB" sz="1800" b="0" i="0" u="none" strike="noStrike" baseline="0" dirty="0">
              <a:solidFill>
                <a:srgbClr val="5FBB46"/>
              </a:solidFill>
            </a:endParaRPr>
          </a:p>
          <a:p>
            <a:r>
              <a:rPr lang="en-GB" sz="1800" b="1" i="0" u="none" strike="noStrike" baseline="0" dirty="0">
                <a:solidFill>
                  <a:schemeClr val="accent2"/>
                </a:solidFill>
              </a:rPr>
              <a:t>THINK</a:t>
            </a:r>
          </a:p>
          <a:p>
            <a:pPr marL="285750" indent="-285750">
              <a:buFont typeface="Arial" panose="020B0604020202020204" pitchFamily="34" charset="0"/>
              <a:buChar char="•"/>
            </a:pPr>
            <a:r>
              <a:rPr lang="en-GB" sz="1800" b="0" i="0" u="none" strike="noStrike" baseline="0" dirty="0">
                <a:solidFill>
                  <a:srgbClr val="231F20"/>
                </a:solidFill>
              </a:rPr>
              <a:t>Risk of falls, has my resident had a </a:t>
            </a:r>
            <a:r>
              <a:rPr lang="en-GB" sz="1800" b="1" i="0" u="sng" strike="noStrike" baseline="0" dirty="0">
                <a:solidFill>
                  <a:srgbClr val="231F20"/>
                </a:solidFill>
              </a:rPr>
              <a:t>Falls - risk assessment </a:t>
            </a:r>
            <a:r>
              <a:rPr lang="en-GB" sz="1800" b="0" i="0" u="none" strike="noStrike" baseline="0" dirty="0">
                <a:solidFill>
                  <a:srgbClr val="231F20"/>
                </a:solidFill>
              </a:rPr>
              <a:t>and is it up to date? </a:t>
            </a:r>
          </a:p>
          <a:p>
            <a:pPr marL="285750" indent="-285750">
              <a:buFont typeface="Arial" panose="020B0604020202020204" pitchFamily="34" charset="0"/>
              <a:buChar char="•"/>
            </a:pPr>
            <a:r>
              <a:rPr lang="en-GB" sz="1800" b="0" i="0" u="none" strike="noStrike" baseline="0" dirty="0">
                <a:solidFill>
                  <a:srgbClr val="231F20"/>
                </a:solidFill>
              </a:rPr>
              <a:t>Is there a falls prevention plan in place? </a:t>
            </a:r>
          </a:p>
          <a:p>
            <a:pPr marL="285750" indent="-285750">
              <a:buFont typeface="Arial" panose="020B0604020202020204" pitchFamily="34" charset="0"/>
              <a:buChar char="•"/>
            </a:pPr>
            <a:r>
              <a:rPr lang="en-GB" sz="1800" b="0" i="0" u="none" strike="noStrike" baseline="0" dirty="0">
                <a:solidFill>
                  <a:srgbClr val="231F20"/>
                </a:solidFill>
              </a:rPr>
              <a:t>What is the care home’s post fall management policy?  </a:t>
            </a:r>
          </a:p>
          <a:p>
            <a:r>
              <a:rPr lang="en-GB" b="1" dirty="0">
                <a:solidFill>
                  <a:schemeClr val="accent2"/>
                </a:solidFill>
              </a:rPr>
              <a:t>ASK</a:t>
            </a:r>
          </a:p>
          <a:p>
            <a:pPr marL="285750" indent="-285750">
              <a:buFont typeface="Arial" panose="020B0604020202020204" pitchFamily="34" charset="0"/>
              <a:buChar char="•"/>
            </a:pPr>
            <a:r>
              <a:rPr lang="en-GB" sz="1800" b="0" i="0" u="none" strike="noStrike" baseline="0" dirty="0">
                <a:solidFill>
                  <a:srgbClr val="231F20"/>
                </a:solidFill>
              </a:rPr>
              <a:t>Have I followed the post falls management tool? </a:t>
            </a:r>
          </a:p>
          <a:p>
            <a:pPr marL="285750" indent="-285750">
              <a:buFont typeface="Arial" panose="020B0604020202020204" pitchFamily="34" charset="0"/>
              <a:buChar char="•"/>
            </a:pPr>
            <a:r>
              <a:rPr lang="en-GB" sz="1800" b="0" i="0" u="none" strike="noStrike" baseline="0" dirty="0">
                <a:solidFill>
                  <a:srgbClr val="231F20"/>
                </a:solidFill>
              </a:rPr>
              <a:t>If the resident has no injury, what equipment does the care home have to support </a:t>
            </a:r>
          </a:p>
          <a:p>
            <a:pPr marL="285750" indent="-285750">
              <a:buFont typeface="Arial" panose="020B0604020202020204" pitchFamily="34" charset="0"/>
              <a:buChar char="•"/>
            </a:pPr>
            <a:r>
              <a:rPr lang="en-GB" sz="1800" b="0" i="0" u="none" strike="noStrike" baseline="0" dirty="0">
                <a:solidFill>
                  <a:srgbClr val="231F20"/>
                </a:solidFill>
              </a:rPr>
              <a:t>the resident off the floor? </a:t>
            </a:r>
          </a:p>
          <a:p>
            <a:pPr marL="285750" indent="-285750">
              <a:buFont typeface="Arial" panose="020B0604020202020204" pitchFamily="34" charset="0"/>
              <a:buChar char="•"/>
            </a:pPr>
            <a:r>
              <a:rPr lang="en-GB" sz="1800" b="1" i="0" u="sng" strike="noStrike" baseline="0" dirty="0">
                <a:solidFill>
                  <a:srgbClr val="231F20"/>
                </a:solidFill>
              </a:rPr>
              <a:t>What are the contact details for the falls response and lifting service in my area? </a:t>
            </a:r>
            <a:endParaRPr lang="en-GB" sz="1800" b="0" i="0" u="none" strike="noStrike" baseline="0" dirty="0">
              <a:solidFill>
                <a:srgbClr val="231F20"/>
              </a:solidFill>
            </a:endParaRPr>
          </a:p>
          <a:p>
            <a:pPr marL="285750" indent="-285750">
              <a:buFont typeface="Arial" panose="020B0604020202020204" pitchFamily="34" charset="0"/>
              <a:buChar char="•"/>
            </a:pPr>
            <a:r>
              <a:rPr lang="en-GB" sz="1800" b="1" i="0" u="sng" strike="noStrike" baseline="0" dirty="0">
                <a:solidFill>
                  <a:srgbClr val="231F20"/>
                </a:solidFill>
              </a:rPr>
              <a:t>What are the contact details for the 2 Hour Urgent Community Response service? </a:t>
            </a:r>
            <a:r>
              <a:rPr lang="en-GB" sz="1800" b="0" i="0" u="none" strike="noStrike" baseline="0" dirty="0">
                <a:solidFill>
                  <a:srgbClr val="231F20"/>
                </a:solidFill>
              </a:rPr>
              <a:t> </a:t>
            </a:r>
          </a:p>
          <a:p>
            <a:r>
              <a:rPr lang="en-GB" b="1" dirty="0">
                <a:solidFill>
                  <a:schemeClr val="accent2"/>
                </a:solidFill>
              </a:rPr>
              <a:t>DO</a:t>
            </a:r>
            <a:endParaRPr lang="en-GB" sz="1800" b="1" i="0" u="none" strike="noStrike" baseline="0" dirty="0">
              <a:solidFill>
                <a:schemeClr val="accent2"/>
              </a:solidFill>
            </a:endParaRPr>
          </a:p>
          <a:p>
            <a:pPr marL="285750" indent="-285750">
              <a:buFont typeface="Arial" panose="020B0604020202020204" pitchFamily="34" charset="0"/>
              <a:buChar char="•"/>
            </a:pPr>
            <a:r>
              <a:rPr lang="en-GB" sz="1800" b="0" i="0" u="none" strike="noStrike" baseline="0" dirty="0">
                <a:solidFill>
                  <a:srgbClr val="231F20"/>
                </a:solidFill>
              </a:rPr>
              <a:t>Keep calm and make the resident comfortable </a:t>
            </a:r>
          </a:p>
          <a:p>
            <a:pPr marL="285750" indent="-285750">
              <a:buFont typeface="Arial" panose="020B0604020202020204" pitchFamily="34" charset="0"/>
              <a:buChar char="•"/>
            </a:pPr>
            <a:r>
              <a:rPr lang="en-GB" sz="1800" b="0" i="0" u="none" strike="noStrike" baseline="0" dirty="0">
                <a:solidFill>
                  <a:srgbClr val="231F20"/>
                </a:solidFill>
              </a:rPr>
              <a:t>Complete the post falls management pathway. Call 999 if appropriate </a:t>
            </a:r>
          </a:p>
          <a:p>
            <a:pPr marL="285750" indent="-285750">
              <a:buFont typeface="Arial" panose="020B0604020202020204" pitchFamily="34" charset="0"/>
              <a:buChar char="•"/>
            </a:pPr>
            <a:r>
              <a:rPr lang="en-GB" sz="1800" b="0" i="0" u="none" strike="noStrike" baseline="0" dirty="0">
                <a:solidFill>
                  <a:srgbClr val="231F20"/>
                </a:solidFill>
              </a:rPr>
              <a:t>Support your resident to get off the floor if safe to do so </a:t>
            </a:r>
          </a:p>
          <a:p>
            <a:pPr marL="285750" indent="-285750">
              <a:buFont typeface="Arial" panose="020B0604020202020204" pitchFamily="34" charset="0"/>
              <a:buChar char="•"/>
            </a:pPr>
            <a:r>
              <a:rPr lang="en-GB" sz="1800" b="0" i="0" u="none" strike="noStrike" baseline="0" dirty="0">
                <a:solidFill>
                  <a:srgbClr val="231F20"/>
                </a:solidFill>
              </a:rPr>
              <a:t>No apparent injury – consider falls response/falls lifting service </a:t>
            </a:r>
          </a:p>
          <a:p>
            <a:pPr marL="285750" indent="-285750">
              <a:buFont typeface="Arial" panose="020B0604020202020204" pitchFamily="34" charset="0"/>
              <a:buChar char="•"/>
            </a:pPr>
            <a:r>
              <a:rPr lang="en-GB" sz="1800" b="1" i="0" u="none" strike="noStrike" baseline="0" dirty="0">
                <a:solidFill>
                  <a:srgbClr val="231F20"/>
                </a:solidFill>
              </a:rPr>
              <a:t>Think UCR if resident has minor injuries after a fall &gt; &gt; &gt; &gt;</a:t>
            </a:r>
            <a:endParaRPr lang="en-GB" sz="1800" b="0" i="0" u="none" strike="noStrike" baseline="0" dirty="0">
              <a:solidFill>
                <a:srgbClr val="231F20"/>
              </a:solidFill>
            </a:endParaRPr>
          </a:p>
          <a:p>
            <a:endParaRPr lang="en-GB" sz="1800" b="0" i="0" u="none" strike="noStrike" baseline="0" dirty="0">
              <a:solidFill>
                <a:srgbClr val="000000"/>
              </a:solidFill>
            </a:endParaRPr>
          </a:p>
        </p:txBody>
      </p:sp>
      <p:pic>
        <p:nvPicPr>
          <p:cNvPr id="5" name="Picture 4">
            <a:extLst>
              <a:ext uri="{FF2B5EF4-FFF2-40B4-BE49-F238E27FC236}">
                <a16:creationId xmlns:a16="http://schemas.microsoft.com/office/drawing/2014/main" id="{73B13890-23DE-81D7-C119-5A0EE5DC803B}"/>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7369287" y="219279"/>
            <a:ext cx="1321603" cy="1024305"/>
          </a:xfrm>
          <a:prstGeom prst="rect">
            <a:avLst/>
          </a:prstGeom>
        </p:spPr>
      </p:pic>
      <p:pic>
        <p:nvPicPr>
          <p:cNvPr id="6" name="Picture 5">
            <a:extLst>
              <a:ext uri="{FF2B5EF4-FFF2-40B4-BE49-F238E27FC236}">
                <a16:creationId xmlns:a16="http://schemas.microsoft.com/office/drawing/2014/main" id="{C749F15E-F310-4194-0BAD-D2F6D121E1D0}"/>
              </a:ext>
            </a:extLst>
          </p:cNvPr>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9" name="TextBox 8">
            <a:extLst>
              <a:ext uri="{FF2B5EF4-FFF2-40B4-BE49-F238E27FC236}">
                <a16:creationId xmlns:a16="http://schemas.microsoft.com/office/drawing/2014/main" id="{6F97325F-AEB2-AECC-443A-BB6FA1B234B1}"/>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spTree>
    <p:extLst>
      <p:ext uri="{BB962C8B-B14F-4D97-AF65-F5344CB8AC3E}">
        <p14:creationId xmlns:p14="http://schemas.microsoft.com/office/powerpoint/2010/main" val="899642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349F29-221D-60AF-23C6-615DFF1BA132}"/>
              </a:ext>
            </a:extLst>
          </p:cNvPr>
          <p:cNvSpPr txBox="1"/>
          <p:nvPr/>
        </p:nvSpPr>
        <p:spPr>
          <a:xfrm>
            <a:off x="489730" y="615881"/>
            <a:ext cx="9209160" cy="646331"/>
          </a:xfrm>
          <a:prstGeom prst="rect">
            <a:avLst/>
          </a:prstGeom>
          <a:noFill/>
        </p:spPr>
        <p:txBody>
          <a:bodyPr wrap="square" lIns="91440" tIns="45720" rIns="91440" bIns="45720" rtlCol="0" anchor="t">
            <a:spAutoFit/>
          </a:bodyPr>
          <a:lstStyle/>
          <a:p>
            <a:r>
              <a:rPr lang="en-GB" sz="3600" b="1">
                <a:solidFill>
                  <a:srgbClr val="231F20"/>
                </a:solidFill>
                <a:latin typeface="Core sans"/>
                <a:cs typeface="Biome"/>
              </a:rPr>
              <a:t>Falls Response services</a:t>
            </a:r>
          </a:p>
        </p:txBody>
      </p:sp>
      <p:pic>
        <p:nvPicPr>
          <p:cNvPr id="6" name="Picture 5">
            <a:extLst>
              <a:ext uri="{FF2B5EF4-FFF2-40B4-BE49-F238E27FC236}">
                <a16:creationId xmlns:a16="http://schemas.microsoft.com/office/drawing/2014/main" id="{3C166045-165A-298A-EDB3-E1D35CBA3168}"/>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0"/>
            <a:ext cx="1839081" cy="1585974"/>
          </a:xfrm>
          <a:prstGeom prst="rect">
            <a:avLst/>
          </a:prstGeom>
        </p:spPr>
      </p:pic>
      <p:pic>
        <p:nvPicPr>
          <p:cNvPr id="7" name="Picture 6">
            <a:extLst>
              <a:ext uri="{FF2B5EF4-FFF2-40B4-BE49-F238E27FC236}">
                <a16:creationId xmlns:a16="http://schemas.microsoft.com/office/drawing/2014/main" id="{E29DEBFE-9689-BA8B-5DB0-381C4105C4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725580" y="1262212"/>
            <a:ext cx="1277577" cy="5220000"/>
          </a:xfrm>
          <a:prstGeom prst="rect">
            <a:avLst/>
          </a:prstGeom>
        </p:spPr>
      </p:pic>
      <p:sp>
        <p:nvSpPr>
          <p:cNvPr id="8" name="TextBox 7">
            <a:extLst>
              <a:ext uri="{FF2B5EF4-FFF2-40B4-BE49-F238E27FC236}">
                <a16:creationId xmlns:a16="http://schemas.microsoft.com/office/drawing/2014/main" id="{8DA593DB-BF42-8C81-AB22-C684F7EC32F0}"/>
              </a:ext>
            </a:extLst>
          </p:cNvPr>
          <p:cNvSpPr txBox="1"/>
          <p:nvPr/>
        </p:nvSpPr>
        <p:spPr>
          <a:xfrm>
            <a:off x="489730" y="1401522"/>
            <a:ext cx="7440930" cy="430887"/>
          </a:xfrm>
          <a:prstGeom prst="rect">
            <a:avLst/>
          </a:prstGeom>
          <a:noFill/>
        </p:spPr>
        <p:txBody>
          <a:bodyPr wrap="square" rtlCol="0">
            <a:spAutoFit/>
          </a:bodyPr>
          <a:lstStyle/>
          <a:p>
            <a:r>
              <a:rPr lang="en-GB" sz="2200" b="1">
                <a:solidFill>
                  <a:srgbClr val="231F20"/>
                </a:solidFill>
                <a:cs typeface="Biome" panose="020B0502040204020203" pitchFamily="34" charset="0"/>
              </a:rPr>
              <a:t>Referral Contact Details:</a:t>
            </a:r>
          </a:p>
        </p:txBody>
      </p:sp>
      <p:graphicFrame>
        <p:nvGraphicFramePr>
          <p:cNvPr id="9" name="Table 12">
            <a:extLst>
              <a:ext uri="{FF2B5EF4-FFF2-40B4-BE49-F238E27FC236}">
                <a16:creationId xmlns:a16="http://schemas.microsoft.com/office/drawing/2014/main" id="{27B18E09-EE90-A732-D0A6-E6D58E560269}"/>
              </a:ext>
            </a:extLst>
          </p:cNvPr>
          <p:cNvGraphicFramePr>
            <a:graphicFrameLocks noGrp="1"/>
          </p:cNvGraphicFramePr>
          <p:nvPr>
            <p:extLst>
              <p:ext uri="{D42A27DB-BD31-4B8C-83A1-F6EECF244321}">
                <p14:modId xmlns:p14="http://schemas.microsoft.com/office/powerpoint/2010/main" val="1517430429"/>
              </p:ext>
            </p:extLst>
          </p:nvPr>
        </p:nvGraphicFramePr>
        <p:xfrm>
          <a:off x="489730" y="2003343"/>
          <a:ext cx="9844633" cy="4206240"/>
        </p:xfrm>
        <a:graphic>
          <a:graphicData uri="http://schemas.openxmlformats.org/drawingml/2006/table">
            <a:tbl>
              <a:tblPr firstRow="1" bandRow="1">
                <a:tableStyleId>{5940675A-B579-460E-94D1-54222C63F5DA}</a:tableStyleId>
              </a:tblPr>
              <a:tblGrid>
                <a:gridCol w="1968926">
                  <a:extLst>
                    <a:ext uri="{9D8B030D-6E8A-4147-A177-3AD203B41FA5}">
                      <a16:colId xmlns:a16="http://schemas.microsoft.com/office/drawing/2014/main" val="1043310227"/>
                    </a:ext>
                  </a:extLst>
                </a:gridCol>
                <a:gridCol w="7875707">
                  <a:extLst>
                    <a:ext uri="{9D8B030D-6E8A-4147-A177-3AD203B41FA5}">
                      <a16:colId xmlns:a16="http://schemas.microsoft.com/office/drawing/2014/main" val="3770253234"/>
                    </a:ext>
                  </a:extLst>
                </a:gridCol>
              </a:tblGrid>
              <a:tr h="260514">
                <a:tc>
                  <a:txBody>
                    <a:bodyPr/>
                    <a:lstStyle/>
                    <a:p>
                      <a:pPr algn="ctr"/>
                      <a:r>
                        <a:rPr lang="en-GB" b="1">
                          <a:solidFill>
                            <a:schemeClr val="bg1"/>
                          </a:solidFill>
                          <a:latin typeface="+mn-lt"/>
                        </a:rPr>
                        <a:t>Area</a:t>
                      </a:r>
                    </a:p>
                  </a:txBody>
                  <a:tcPr>
                    <a:solidFill>
                      <a:srgbClr val="22C0F1"/>
                    </a:solidFill>
                  </a:tcPr>
                </a:tc>
                <a:tc>
                  <a:txBody>
                    <a:bodyPr/>
                    <a:lstStyle/>
                    <a:p>
                      <a:pPr algn="ctr"/>
                      <a:r>
                        <a:rPr lang="en-GB" b="1">
                          <a:solidFill>
                            <a:schemeClr val="bg1"/>
                          </a:solidFill>
                          <a:latin typeface="+mn-lt"/>
                        </a:rPr>
                        <a:t>Location &amp; Contact Telephone Numbers</a:t>
                      </a:r>
                    </a:p>
                  </a:txBody>
                  <a:tcPr>
                    <a:lnB w="12700" cap="flat" cmpd="sng" algn="ctr">
                      <a:solidFill>
                        <a:schemeClr val="tx1"/>
                      </a:solidFill>
                      <a:prstDash val="solid"/>
                      <a:round/>
                      <a:headEnd type="none" w="med" len="med"/>
                      <a:tailEnd type="none" w="med" len="med"/>
                    </a:lnB>
                    <a:solidFill>
                      <a:srgbClr val="22C0F1"/>
                    </a:solidFill>
                  </a:tcPr>
                </a:tc>
                <a:extLst>
                  <a:ext uri="{0D108BD9-81ED-4DB2-BD59-A6C34878D82A}">
                    <a16:rowId xmlns:a16="http://schemas.microsoft.com/office/drawing/2014/main" val="95820531"/>
                  </a:ext>
                </a:extLst>
              </a:tr>
              <a:tr h="876008">
                <a:tc>
                  <a:txBody>
                    <a:bodyPr/>
                    <a:lstStyle/>
                    <a:p>
                      <a:pPr lvl="0" algn="just">
                        <a:lnSpc>
                          <a:spcPct val="100000"/>
                        </a:lnSpc>
                        <a:spcBef>
                          <a:spcPts val="0"/>
                        </a:spcBef>
                        <a:spcAft>
                          <a:spcPts val="0"/>
                        </a:spcAft>
                        <a:buNone/>
                      </a:pPr>
                      <a:r>
                        <a:rPr lang="en-GB" sz="2400" b="1" i="0" u="none" strike="noStrike" noProof="0" dirty="0">
                          <a:solidFill>
                            <a:srgbClr val="231F20"/>
                          </a:solidFill>
                          <a:latin typeface="Calibri"/>
                        </a:rPr>
                        <a:t>Progress – Across Lancashire</a:t>
                      </a:r>
                    </a:p>
                    <a:p>
                      <a:pPr lvl="0">
                        <a:buNone/>
                      </a:pPr>
                      <a:r>
                        <a:rPr lang="en-GB" sz="2400" b="1" dirty="0">
                          <a:solidFill>
                            <a:srgbClr val="231F20"/>
                          </a:solidFill>
                          <a:latin typeface="Calibri"/>
                        </a:rPr>
                        <a:t>And </a:t>
                      </a:r>
                      <a:r>
                        <a:rPr lang="en-GB" sz="2400" b="1">
                          <a:solidFill>
                            <a:srgbClr val="231F20"/>
                          </a:solidFill>
                          <a:latin typeface="Calibri"/>
                        </a:rPr>
                        <a:t>South Cumbria</a:t>
                      </a:r>
                      <a:endParaRPr lang="en-GB" sz="2400" b="1" dirty="0">
                        <a:solidFill>
                          <a:srgbClr val="231F20"/>
                        </a:solidFill>
                        <a:latin typeface="Calibri"/>
                      </a:endParaRPr>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r>
                        <a:rPr lang="en-GB" sz="2400" b="1" dirty="0">
                          <a:solidFill>
                            <a:srgbClr val="231F20"/>
                          </a:solidFill>
                          <a:latin typeface="Calibri"/>
                        </a:rPr>
                        <a:t> </a:t>
                      </a:r>
                    </a:p>
                    <a:p>
                      <a:pPr lvl="0" algn="just">
                        <a:lnSpc>
                          <a:spcPct val="100000"/>
                        </a:lnSpc>
                        <a:spcBef>
                          <a:spcPts val="0"/>
                        </a:spcBef>
                        <a:spcAft>
                          <a:spcPts val="0"/>
                        </a:spcAft>
                        <a:buNone/>
                      </a:pPr>
                      <a:r>
                        <a:rPr lang="en-GB" sz="2400" b="1" i="0" u="none" strike="noStrike" noProof="0" dirty="0">
                          <a:solidFill>
                            <a:srgbClr val="231F20"/>
                          </a:solidFill>
                          <a:latin typeface="Calibri"/>
                        </a:rPr>
                        <a:t>In the event a resident has a fall and there is no obvious injury call the Progress Lifeline alarm response centre on:</a:t>
                      </a:r>
                      <a:endParaRPr lang="en-US" sz="2400" b="1" dirty="0">
                        <a:solidFill>
                          <a:srgbClr val="231F20"/>
                        </a:solidFill>
                        <a:latin typeface="Calibri"/>
                      </a:endParaRPr>
                    </a:p>
                    <a:p>
                      <a:pPr lvl="0" algn="just">
                        <a:lnSpc>
                          <a:spcPct val="100000"/>
                        </a:lnSpc>
                        <a:spcBef>
                          <a:spcPts val="0"/>
                        </a:spcBef>
                        <a:spcAft>
                          <a:spcPts val="0"/>
                        </a:spcAft>
                        <a:buNone/>
                      </a:pPr>
                      <a:r>
                        <a:rPr lang="en-GB" sz="2400" b="1" i="0" u="none" strike="noStrike" noProof="0" dirty="0">
                          <a:solidFill>
                            <a:srgbClr val="231F20"/>
                          </a:solidFill>
                          <a:latin typeface="Calibri"/>
                        </a:rPr>
                        <a:t>01772 436 783 </a:t>
                      </a:r>
                    </a:p>
                    <a:p>
                      <a:pPr lvl="0" algn="just">
                        <a:lnSpc>
                          <a:spcPct val="100000"/>
                        </a:lnSpc>
                        <a:spcBef>
                          <a:spcPts val="0"/>
                        </a:spcBef>
                        <a:spcAft>
                          <a:spcPts val="0"/>
                        </a:spcAft>
                        <a:buNone/>
                      </a:pPr>
                      <a:r>
                        <a:rPr lang="en-GB" sz="2400" b="1" i="0" u="none" strike="noStrike" noProof="0" dirty="0">
                          <a:solidFill>
                            <a:srgbClr val="231F20"/>
                          </a:solidFill>
                          <a:latin typeface="Calibri"/>
                        </a:rPr>
                        <a:t>(Service available 24/7 – 365day/year)</a:t>
                      </a:r>
                      <a:endParaRPr lang="en-GB" sz="2400" b="1" dirty="0">
                        <a:solidFill>
                          <a:srgbClr val="231F20"/>
                        </a:solidFill>
                        <a:latin typeface="Calibri"/>
                      </a:endParaRPr>
                    </a:p>
                    <a:p>
                      <a:pPr lvl="0">
                        <a:buNone/>
                      </a:pPr>
                      <a:endParaRPr lang="en-GB" sz="2400" b="1" dirty="0">
                        <a:solidFill>
                          <a:srgbClr val="231F20"/>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54380854"/>
                  </a:ext>
                </a:extLst>
              </a:tr>
              <a:tr h="876008">
                <a:tc>
                  <a:txBody>
                    <a:bodyPr/>
                    <a:lstStyle/>
                    <a:p>
                      <a:pPr lvl="0">
                        <a:buNone/>
                      </a:pPr>
                      <a:r>
                        <a:rPr lang="en-GB" sz="2400" b="1">
                          <a:solidFill>
                            <a:srgbClr val="231F20"/>
                          </a:solidFill>
                          <a:latin typeface="Calibri"/>
                        </a:rPr>
                        <a:t>Vitaline – Blackpool Area Only</a:t>
                      </a:r>
                    </a:p>
                  </a:txBody>
                  <a:tcPr>
                    <a:lnR w="12700">
                      <a:solidFill>
                        <a:schemeClr val="tx1"/>
                      </a:solidFill>
                    </a:lnR>
                    <a:solidFill>
                      <a:schemeClr val="accent6">
                        <a:lumMod val="20000"/>
                        <a:lumOff val="80000"/>
                      </a:schemeClr>
                    </a:solidFill>
                  </a:tcPr>
                </a:tc>
                <a:tc>
                  <a:txBody>
                    <a:bodyPr/>
                    <a:lstStyle/>
                    <a:p>
                      <a:pPr lvl="0">
                        <a:buNone/>
                      </a:pPr>
                      <a:r>
                        <a:rPr lang="en-GB" sz="2400" b="1" i="0" u="none" strike="noStrike" noProof="0" dirty="0">
                          <a:solidFill>
                            <a:srgbClr val="231F20"/>
                          </a:solidFill>
                          <a:latin typeface="Calibri"/>
                        </a:rPr>
                        <a:t>Contact details for referrals:  01253 477678</a:t>
                      </a:r>
                    </a:p>
                    <a:p>
                      <a:pPr lvl="0">
                        <a:buNone/>
                      </a:pPr>
                      <a:r>
                        <a:rPr lang="en-US" sz="2400" b="1" i="0" u="none" strike="noStrike" noProof="0" dirty="0">
                          <a:solidFill>
                            <a:srgbClr val="231F20"/>
                          </a:solidFill>
                          <a:latin typeface="+mn-lt"/>
                        </a:rPr>
                        <a:t>(Service available 24/7 – 365day/year)</a:t>
                      </a:r>
                    </a:p>
                    <a:p>
                      <a:pPr lvl="0">
                        <a:buNone/>
                      </a:pPr>
                      <a:endParaRPr lang="en-US" sz="2400" b="1" dirty="0">
                        <a:solidFill>
                          <a:srgbClr val="231F20"/>
                        </a:solidFill>
                        <a:latin typeface="Calibri"/>
                      </a:endParaRPr>
                    </a:p>
                    <a:p>
                      <a:pPr lvl="0">
                        <a:buNone/>
                      </a:pPr>
                      <a:endParaRPr lang="en-US" sz="2400" b="1" dirty="0">
                        <a:solidFill>
                          <a:srgbClr val="231F20"/>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chemeClr val="accent6">
                        <a:lumMod val="20000"/>
                        <a:lumOff val="80000"/>
                      </a:schemeClr>
                    </a:solidFill>
                  </a:tcPr>
                </a:tc>
                <a:extLst>
                  <a:ext uri="{0D108BD9-81ED-4DB2-BD59-A6C34878D82A}">
                    <a16:rowId xmlns:a16="http://schemas.microsoft.com/office/drawing/2014/main" val="314663212"/>
                  </a:ext>
                </a:extLst>
              </a:tr>
            </a:tbl>
          </a:graphicData>
        </a:graphic>
      </p:graphicFrame>
      <p:sp>
        <p:nvSpPr>
          <p:cNvPr id="2" name="TextBox 1">
            <a:extLst>
              <a:ext uri="{FF2B5EF4-FFF2-40B4-BE49-F238E27FC236}">
                <a16:creationId xmlns:a16="http://schemas.microsoft.com/office/drawing/2014/main" id="{6725A525-8741-A2DC-26CC-B723D29FF2A9}"/>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latin typeface="Calibri" panose="020F0502020204030204"/>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latin typeface="Calibri" panose="020F0502020204030204"/>
              <a:ea typeface="+mn-ea"/>
              <a:cs typeface="Biome" panose="020B0502040204020203" pitchFamily="34" charset="0"/>
            </a:endParaRPr>
          </a:p>
        </p:txBody>
      </p:sp>
    </p:spTree>
    <p:extLst>
      <p:ext uri="{BB962C8B-B14F-4D97-AF65-F5344CB8AC3E}">
        <p14:creationId xmlns:p14="http://schemas.microsoft.com/office/powerpoint/2010/main" val="614767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826774-BBEE-9940-E1A8-49FEB9BEB0C1}"/>
              </a:ext>
            </a:extLst>
          </p:cNvPr>
          <p:cNvSpPr txBox="1"/>
          <p:nvPr/>
        </p:nvSpPr>
        <p:spPr>
          <a:xfrm>
            <a:off x="297198" y="510286"/>
            <a:ext cx="8489300" cy="1200329"/>
          </a:xfrm>
          <a:prstGeom prst="rect">
            <a:avLst/>
          </a:prstGeom>
          <a:noFill/>
        </p:spPr>
        <p:txBody>
          <a:bodyPr wrap="square" lIns="91440" tIns="45720" rIns="91440" bIns="45720" rtlCol="0" anchor="t">
            <a:spAutoFit/>
          </a:bodyPr>
          <a:lstStyle/>
          <a:p>
            <a:r>
              <a:rPr lang="en-GB" sz="3600" b="1" i="0" u="none" strike="noStrike" baseline="0">
                <a:solidFill>
                  <a:srgbClr val="231F20"/>
                </a:solidFill>
                <a:latin typeface="Frutiger 45 Light"/>
              </a:rPr>
              <a:t>What do care home staff and residents</a:t>
            </a:r>
            <a:r>
              <a:rPr lang="en-GB" sz="3600" b="1">
                <a:solidFill>
                  <a:srgbClr val="231F20"/>
                </a:solidFill>
                <a:latin typeface="Frutiger 45 Light"/>
              </a:rPr>
              <a:t> </a:t>
            </a:r>
            <a:r>
              <a:rPr lang="en-GB" sz="3600" b="1" i="0" u="none" strike="noStrike" baseline="0">
                <a:solidFill>
                  <a:srgbClr val="231F20"/>
                </a:solidFill>
                <a:latin typeface="Frutiger 45 Light"/>
              </a:rPr>
              <a:t>say about UCR and Falls Lifting Services?</a:t>
            </a:r>
            <a:endParaRPr lang="en-GB" sz="3600" b="1">
              <a:solidFill>
                <a:srgbClr val="231F20"/>
              </a:solidFill>
              <a:latin typeface="Core sans"/>
              <a:cs typeface="Biome" panose="020B0502040204020203" pitchFamily="34" charset="0"/>
            </a:endParaRPr>
          </a:p>
        </p:txBody>
      </p:sp>
      <p:pic>
        <p:nvPicPr>
          <p:cNvPr id="5" name="Picture 4">
            <a:extLst>
              <a:ext uri="{FF2B5EF4-FFF2-40B4-BE49-F238E27FC236}">
                <a16:creationId xmlns:a16="http://schemas.microsoft.com/office/drawing/2014/main" id="{9B247881-62B7-F47E-24D9-8E1EB347604A}"/>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98395"/>
            <a:ext cx="1839081" cy="1585974"/>
          </a:xfrm>
          <a:prstGeom prst="rect">
            <a:avLst/>
          </a:prstGeom>
        </p:spPr>
      </p:pic>
      <p:pic>
        <p:nvPicPr>
          <p:cNvPr id="11" name="Picture 10">
            <a:extLst>
              <a:ext uri="{FF2B5EF4-FFF2-40B4-BE49-F238E27FC236}">
                <a16:creationId xmlns:a16="http://schemas.microsoft.com/office/drawing/2014/main" id="{95498322-0211-9171-7AE2-5F8670E71B9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979030" y="4302639"/>
            <a:ext cx="2309417" cy="2216604"/>
          </a:xfrm>
          <a:prstGeom prst="rect">
            <a:avLst/>
          </a:prstGeom>
        </p:spPr>
      </p:pic>
      <p:pic>
        <p:nvPicPr>
          <p:cNvPr id="13" name="Picture 12">
            <a:extLst>
              <a:ext uri="{FF2B5EF4-FFF2-40B4-BE49-F238E27FC236}">
                <a16:creationId xmlns:a16="http://schemas.microsoft.com/office/drawing/2014/main" id="{7B59C53B-D04A-4AA0-8D1F-97353B4DFF54}"/>
              </a:ext>
            </a:extLst>
          </p:cNvPr>
          <p:cNvPicPr>
            <a:picLocks noChangeAspect="1"/>
          </p:cNvPicPr>
          <p:nvPr/>
        </p:nvPicPr>
        <p:blipFill>
          <a:blip r:embed="rId4"/>
          <a:stretch>
            <a:fillRect/>
          </a:stretch>
        </p:blipFill>
        <p:spPr>
          <a:xfrm>
            <a:off x="8290945" y="1650838"/>
            <a:ext cx="3007094" cy="2054980"/>
          </a:xfrm>
          <a:prstGeom prst="rect">
            <a:avLst/>
          </a:prstGeom>
        </p:spPr>
      </p:pic>
      <p:pic>
        <p:nvPicPr>
          <p:cNvPr id="17" name="Picture 16">
            <a:extLst>
              <a:ext uri="{FF2B5EF4-FFF2-40B4-BE49-F238E27FC236}">
                <a16:creationId xmlns:a16="http://schemas.microsoft.com/office/drawing/2014/main" id="{70AC2E70-7303-3D8E-35DA-C69B4A876505}"/>
              </a:ext>
            </a:extLst>
          </p:cNvPr>
          <p:cNvPicPr>
            <a:picLocks noChangeAspect="1"/>
          </p:cNvPicPr>
          <p:nvPr/>
        </p:nvPicPr>
        <p:blipFill>
          <a:blip r:embed="rId5"/>
          <a:stretch>
            <a:fillRect/>
          </a:stretch>
        </p:blipFill>
        <p:spPr>
          <a:xfrm>
            <a:off x="4067066" y="3853254"/>
            <a:ext cx="3628576" cy="2279443"/>
          </a:xfrm>
          <a:prstGeom prst="rect">
            <a:avLst/>
          </a:prstGeom>
        </p:spPr>
      </p:pic>
      <p:pic>
        <p:nvPicPr>
          <p:cNvPr id="19" name="Picture 18">
            <a:extLst>
              <a:ext uri="{FF2B5EF4-FFF2-40B4-BE49-F238E27FC236}">
                <a16:creationId xmlns:a16="http://schemas.microsoft.com/office/drawing/2014/main" id="{C8FBA615-7C21-CCE7-C6A9-0485FEEBF137}"/>
              </a:ext>
            </a:extLst>
          </p:cNvPr>
          <p:cNvPicPr>
            <a:picLocks noChangeAspect="1"/>
          </p:cNvPicPr>
          <p:nvPr/>
        </p:nvPicPr>
        <p:blipFill>
          <a:blip r:embed="rId6"/>
          <a:stretch>
            <a:fillRect/>
          </a:stretch>
        </p:blipFill>
        <p:spPr>
          <a:xfrm>
            <a:off x="11382" y="1737763"/>
            <a:ext cx="3007095" cy="2564876"/>
          </a:xfrm>
          <a:prstGeom prst="rect">
            <a:avLst/>
          </a:prstGeom>
        </p:spPr>
      </p:pic>
      <p:pic>
        <p:nvPicPr>
          <p:cNvPr id="20" name="Picture 19">
            <a:extLst>
              <a:ext uri="{FF2B5EF4-FFF2-40B4-BE49-F238E27FC236}">
                <a16:creationId xmlns:a16="http://schemas.microsoft.com/office/drawing/2014/main" id="{1040086F-C55B-05D3-8A52-8F3F2BC57B1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968020" y="5916669"/>
            <a:ext cx="3826668" cy="900000"/>
          </a:xfrm>
          <a:prstGeom prst="rect">
            <a:avLst/>
          </a:prstGeom>
        </p:spPr>
      </p:pic>
      <p:sp>
        <p:nvSpPr>
          <p:cNvPr id="2" name="TextBox 1">
            <a:extLst>
              <a:ext uri="{FF2B5EF4-FFF2-40B4-BE49-F238E27FC236}">
                <a16:creationId xmlns:a16="http://schemas.microsoft.com/office/drawing/2014/main" id="{80D508C9-636D-4CF1-F919-4B40B47826D8}"/>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latin typeface="Calibri" panose="020F0502020204030204"/>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latin typeface="Calibri" panose="020F0502020204030204"/>
              <a:ea typeface="+mn-ea"/>
              <a:cs typeface="Biome" panose="020B0502040204020203" pitchFamily="34" charset="0"/>
            </a:endParaRPr>
          </a:p>
        </p:txBody>
      </p:sp>
      <p:sp>
        <p:nvSpPr>
          <p:cNvPr id="3" name="Speech Bubble: Rectangle with Corners Rounded 2">
            <a:extLst>
              <a:ext uri="{FF2B5EF4-FFF2-40B4-BE49-F238E27FC236}">
                <a16:creationId xmlns:a16="http://schemas.microsoft.com/office/drawing/2014/main" id="{D677C5AF-834E-CF0C-620F-4AC6C561BB32}"/>
              </a:ext>
            </a:extLst>
          </p:cNvPr>
          <p:cNvSpPr/>
          <p:nvPr/>
        </p:nvSpPr>
        <p:spPr>
          <a:xfrm>
            <a:off x="5507215" y="1746121"/>
            <a:ext cx="2336996" cy="2054980"/>
          </a:xfrm>
          <a:prstGeom prst="wedgeRoundRectCallou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a:rPr>
              <a:t>The staff are very pleasant and efficient. Without Vitaline I could have been on the floor for hours (Lancashire Resident)</a:t>
            </a:r>
          </a:p>
        </p:txBody>
      </p:sp>
      <p:sp>
        <p:nvSpPr>
          <p:cNvPr id="6" name="Speech Bubble: Oval 5">
            <a:extLst>
              <a:ext uri="{FF2B5EF4-FFF2-40B4-BE49-F238E27FC236}">
                <a16:creationId xmlns:a16="http://schemas.microsoft.com/office/drawing/2014/main" id="{DBE22D95-210D-4F40-B176-09AA59D7932E}"/>
              </a:ext>
            </a:extLst>
          </p:cNvPr>
          <p:cNvSpPr/>
          <p:nvPr/>
        </p:nvSpPr>
        <p:spPr>
          <a:xfrm>
            <a:off x="3068000" y="1785578"/>
            <a:ext cx="2336996" cy="201552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ea typeface="+mn-lt"/>
              <a:cs typeface="+mn-lt"/>
            </a:endParaRPr>
          </a:p>
          <a:p>
            <a:pPr algn="ctr"/>
            <a:r>
              <a:rPr lang="en-US" sz="1400" b="1">
                <a:solidFill>
                  <a:schemeClr val="bg1"/>
                </a:solidFill>
                <a:ea typeface="+mn-lt"/>
                <a:cs typeface="+mn-lt"/>
              </a:rPr>
              <a:t>The service was great, the young man that came to lift me off the floor was very kind and friendly. (Lancashire Resident)</a:t>
            </a:r>
            <a:r>
              <a:rPr lang="en-US" sz="1400" i="1">
                <a:solidFill>
                  <a:srgbClr val="1F497D"/>
                </a:solidFill>
                <a:ea typeface="+mn-lt"/>
                <a:cs typeface="+mn-lt"/>
              </a:rPr>
              <a:t> </a:t>
            </a:r>
            <a:endParaRPr lang="en-US" sz="1400"/>
          </a:p>
          <a:p>
            <a:pPr algn="ctr"/>
            <a:endParaRPr lang="en-US" sz="1400">
              <a:cs typeface="Calibri"/>
            </a:endParaRPr>
          </a:p>
        </p:txBody>
      </p:sp>
      <p:sp>
        <p:nvSpPr>
          <p:cNvPr id="7" name="Speech Bubble: Rectangle 6">
            <a:extLst>
              <a:ext uri="{FF2B5EF4-FFF2-40B4-BE49-F238E27FC236}">
                <a16:creationId xmlns:a16="http://schemas.microsoft.com/office/drawing/2014/main" id="{1F3B99A0-1383-89A4-6971-9E69625A96B6}"/>
              </a:ext>
            </a:extLst>
          </p:cNvPr>
          <p:cNvSpPr/>
          <p:nvPr/>
        </p:nvSpPr>
        <p:spPr>
          <a:xfrm>
            <a:off x="7893734" y="3705818"/>
            <a:ext cx="4069307" cy="2813425"/>
          </a:xfrm>
          <a:prstGeom prst="wedgeRectCallout">
            <a:avLst>
              <a:gd name="adj1" fmla="val -21121"/>
              <a:gd name="adj2" fmla="val 59583"/>
            </a:avLst>
          </a:prstGeom>
          <a:solidFill>
            <a:srgbClr val="22C0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a:effectLst/>
                <a:latin typeface="Calibri" panose="020F0502020204030204" pitchFamily="34" charset="0"/>
                <a:ea typeface="Calibri" panose="020F0502020204030204" pitchFamily="34" charset="0"/>
              </a:rPr>
              <a:t>Staff find it so easy to request a responder just by calling through anytime, it’s much quicker than waiting for an ambulance. We have previously had to wait up to 6 hours (for an ambulance), which has a huge impact as staff stay with the residents and therefore aren’t available to support other residents. </a:t>
            </a:r>
          </a:p>
          <a:p>
            <a:pPr algn="ctr"/>
            <a:r>
              <a:rPr lang="en-GB">
                <a:latin typeface="Calibri" panose="020F0502020204030204" pitchFamily="34" charset="0"/>
                <a:ea typeface="Calibri" panose="020F0502020204030204" pitchFamily="34" charset="0"/>
              </a:rPr>
              <a:t>(Lancashire Care Home staff)</a:t>
            </a:r>
          </a:p>
        </p:txBody>
      </p:sp>
      <p:sp>
        <p:nvSpPr>
          <p:cNvPr id="8" name="Speech Bubble: Rectangle with Corners Rounded 7">
            <a:extLst>
              <a:ext uri="{FF2B5EF4-FFF2-40B4-BE49-F238E27FC236}">
                <a16:creationId xmlns:a16="http://schemas.microsoft.com/office/drawing/2014/main" id="{AFA2757E-178A-3A58-4AE0-0B10E1247A27}"/>
              </a:ext>
            </a:extLst>
          </p:cNvPr>
          <p:cNvSpPr/>
          <p:nvPr/>
        </p:nvSpPr>
        <p:spPr>
          <a:xfrm>
            <a:off x="261273" y="4329787"/>
            <a:ext cx="3621299" cy="2015523"/>
          </a:xfrm>
          <a:prstGeom prst="wedgeRoundRectCallou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a:effectLst/>
                <a:latin typeface="Calibri" panose="020F0502020204030204" pitchFamily="34" charset="0"/>
                <a:ea typeface="Calibri" panose="020F0502020204030204" pitchFamily="34" charset="0"/>
              </a:rPr>
              <a:t>Having a responder arrive quickly and the resident back on their feet, reduces the risk of injury due to long periods on the floor and lets staff attend to other residents.</a:t>
            </a:r>
          </a:p>
          <a:p>
            <a:pPr algn="ctr"/>
            <a:r>
              <a:rPr lang="en-GB">
                <a:latin typeface="Calibri" panose="020F0502020204030204" pitchFamily="34" charset="0"/>
                <a:ea typeface="Calibri" panose="020F0502020204030204" pitchFamily="34" charset="0"/>
              </a:rPr>
              <a:t>(Lancashire Care Home Staff)</a:t>
            </a:r>
            <a:endParaRPr lang="en-GB"/>
          </a:p>
        </p:txBody>
      </p:sp>
    </p:spTree>
    <p:extLst>
      <p:ext uri="{BB962C8B-B14F-4D97-AF65-F5344CB8AC3E}">
        <p14:creationId xmlns:p14="http://schemas.microsoft.com/office/powerpoint/2010/main" val="3282944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921D"/>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A389F8-AAA1-DE55-D0FD-87E7E9AC852A}"/>
              </a:ext>
            </a:extLst>
          </p:cNvPr>
          <p:cNvSpPr txBox="1"/>
          <p:nvPr/>
        </p:nvSpPr>
        <p:spPr>
          <a:xfrm>
            <a:off x="489729" y="2076790"/>
            <a:ext cx="11476601" cy="3416320"/>
          </a:xfrm>
          <a:prstGeom prst="rect">
            <a:avLst/>
          </a:prstGeom>
          <a:noFill/>
          <a:ln>
            <a:noFill/>
          </a:ln>
        </p:spPr>
        <p:txBody>
          <a:bodyPr wrap="square" rtlCol="0">
            <a:spAutoFit/>
          </a:bodyPr>
          <a:lstStyle/>
          <a:p>
            <a:r>
              <a:rPr lang="en-GB" sz="7200" b="1" i="0" u="none" strike="noStrike" baseline="0" dirty="0">
                <a:solidFill>
                  <a:schemeClr val="bg1"/>
                </a:solidFill>
              </a:rPr>
              <a:t>How do I improve my residents’ safety through Safety Huddles?</a:t>
            </a:r>
            <a:endParaRPr kumimoji="0" lang="en-GB" sz="41300" b="0" i="0" u="none" strike="noStrike" kern="1200" cap="none" spc="0" normalizeH="0" baseline="0" noProof="0" dirty="0">
              <a:ln>
                <a:noFill/>
              </a:ln>
              <a:solidFill>
                <a:schemeClr val="bg1"/>
              </a:solidFill>
              <a:effectLst/>
              <a:uLnTx/>
              <a:uFillTx/>
              <a:ea typeface="+mn-ea"/>
              <a:cs typeface="Biome" panose="020B0502040204020203" pitchFamily="34" charset="0"/>
            </a:endParaRPr>
          </a:p>
        </p:txBody>
      </p:sp>
      <p:pic>
        <p:nvPicPr>
          <p:cNvPr id="7" name="Picture 6">
            <a:extLst>
              <a:ext uri="{FF2B5EF4-FFF2-40B4-BE49-F238E27FC236}">
                <a16:creationId xmlns:a16="http://schemas.microsoft.com/office/drawing/2014/main" id="{6143E275-387D-7608-E51E-648D9B338BC0}"/>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pic>
        <p:nvPicPr>
          <p:cNvPr id="9" name="Picture 8">
            <a:extLst>
              <a:ext uri="{FF2B5EF4-FFF2-40B4-BE49-F238E27FC236}">
                <a16:creationId xmlns:a16="http://schemas.microsoft.com/office/drawing/2014/main" id="{19805DAF-805E-8E5B-4A79-8AD35BA5F232}"/>
              </a:ext>
            </a:extLst>
          </p:cNvPr>
          <p:cNvPicPr>
            <a:picLocks noChangeAspect="1"/>
          </p:cNvPicPr>
          <p:nvPr/>
        </p:nvPicPr>
        <p:blipFill>
          <a:blip r:embed="rId3"/>
          <a:stretch>
            <a:fillRect/>
          </a:stretch>
        </p:blipFill>
        <p:spPr>
          <a:xfrm>
            <a:off x="10132277" y="5493110"/>
            <a:ext cx="1834053" cy="1249200"/>
          </a:xfrm>
          <a:prstGeom prst="rect">
            <a:avLst/>
          </a:prstGeom>
        </p:spPr>
      </p:pic>
      <p:sp>
        <p:nvSpPr>
          <p:cNvPr id="10" name="TextBox 9">
            <a:extLst>
              <a:ext uri="{FF2B5EF4-FFF2-40B4-BE49-F238E27FC236}">
                <a16:creationId xmlns:a16="http://schemas.microsoft.com/office/drawing/2014/main" id="{FFC4FDDD-A70E-EE7D-E058-76CC84D347C6}"/>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chemeClr val="bg1"/>
              </a:solidFill>
              <a:effectLst/>
              <a:uLnTx/>
              <a:uFillTx/>
              <a:ea typeface="+mn-ea"/>
              <a:cs typeface="Biome" panose="020B0502040204020203" pitchFamily="34" charset="0"/>
            </a:endParaRPr>
          </a:p>
        </p:txBody>
      </p:sp>
    </p:spTree>
    <p:extLst>
      <p:ext uri="{BB962C8B-B14F-4D97-AF65-F5344CB8AC3E}">
        <p14:creationId xmlns:p14="http://schemas.microsoft.com/office/powerpoint/2010/main" val="2633798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F6A68B-5274-FD76-868F-7D48A472EBA8}"/>
              </a:ext>
            </a:extLst>
          </p:cNvPr>
          <p:cNvSpPr txBox="1"/>
          <p:nvPr/>
        </p:nvSpPr>
        <p:spPr>
          <a:xfrm>
            <a:off x="489730" y="419274"/>
            <a:ext cx="1014896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i="0" u="none" strike="noStrike" baseline="0">
                <a:solidFill>
                  <a:srgbClr val="231F20"/>
                </a:solidFill>
              </a:rPr>
              <a:t>Resident safety is everyone’s business</a:t>
            </a:r>
            <a:endParaRPr kumimoji="0" lang="en-GB" sz="4000" b="1" i="0" u="none" strike="noStrike" kern="1200" cap="none" spc="0" normalizeH="0" baseline="0" noProof="0">
              <a:ln>
                <a:noFill/>
              </a:ln>
              <a:solidFill>
                <a:srgbClr val="231F20"/>
              </a:solidFill>
              <a:effectLst/>
              <a:uLnTx/>
              <a:uFillTx/>
              <a:ea typeface="+mn-ea"/>
              <a:cs typeface="Biome" panose="020B0502040204020203" pitchFamily="34" charset="0"/>
            </a:endParaRPr>
          </a:p>
        </p:txBody>
      </p:sp>
      <p:pic>
        <p:nvPicPr>
          <p:cNvPr id="5" name="Picture 4">
            <a:extLst>
              <a:ext uri="{FF2B5EF4-FFF2-40B4-BE49-F238E27FC236}">
                <a16:creationId xmlns:a16="http://schemas.microsoft.com/office/drawing/2014/main" id="{44F126AB-185E-887F-0B0B-2DEAA628DA01}"/>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6" name="TextBox 5">
            <a:extLst>
              <a:ext uri="{FF2B5EF4-FFF2-40B4-BE49-F238E27FC236}">
                <a16:creationId xmlns:a16="http://schemas.microsoft.com/office/drawing/2014/main" id="{8EA68888-45DF-577D-D80F-D19CA95271F6}"/>
              </a:ext>
            </a:extLst>
          </p:cNvPr>
          <p:cNvSpPr txBox="1"/>
          <p:nvPr/>
        </p:nvSpPr>
        <p:spPr>
          <a:xfrm>
            <a:off x="489730" y="1673082"/>
            <a:ext cx="10544616" cy="2031325"/>
          </a:xfrm>
          <a:prstGeom prst="rect">
            <a:avLst/>
          </a:prstGeom>
          <a:noFill/>
          <a:ln>
            <a:noFill/>
          </a:ln>
        </p:spPr>
        <p:txBody>
          <a:bodyPr wrap="square" rtlCol="0">
            <a:spAutoFit/>
          </a:bodyPr>
          <a:lstStyle/>
          <a:p>
            <a:r>
              <a:rPr lang="en-GB" sz="1800" b="1" i="0" u="none" strike="noStrike" baseline="0" dirty="0">
                <a:solidFill>
                  <a:srgbClr val="F7921D"/>
                </a:solidFill>
              </a:rPr>
              <a:t>What is a safety huddle?</a:t>
            </a:r>
            <a:endParaRPr lang="en-GB" sz="1800" b="0" i="0" u="none" strike="noStrike" baseline="0" dirty="0">
              <a:solidFill>
                <a:srgbClr val="F7921D"/>
              </a:solidFill>
            </a:endParaRPr>
          </a:p>
          <a:p>
            <a:endParaRPr lang="en-GB" sz="1800" b="0" i="0" u="none" strike="noStrike" baseline="0" dirty="0">
              <a:solidFill>
                <a:srgbClr val="000000"/>
              </a:solidFill>
            </a:endParaRPr>
          </a:p>
          <a:p>
            <a:r>
              <a:rPr lang="en-GB" sz="1800" b="0" i="0" u="none" strike="noStrike" baseline="0" dirty="0">
                <a:solidFill>
                  <a:srgbClr val="231F20"/>
                </a:solidFill>
              </a:rPr>
              <a:t>A safety huddle is a brief, focused and structured exchange of information about potential or existing safety risks which may affect residents, staff and any person accessing the care home. It is not a formal meeting or handover. </a:t>
            </a:r>
          </a:p>
          <a:p>
            <a:r>
              <a:rPr lang="en-GB" sz="1800" b="0" i="0" u="none" strike="noStrike" baseline="0" dirty="0">
                <a:solidFill>
                  <a:srgbClr val="231F20"/>
                </a:solidFill>
              </a:rPr>
              <a:t>Huddles are held at the same time and place each day and provide a non-judgemental, safe space where all team members can speak up and work together on any safety concerns. </a:t>
            </a:r>
            <a:endParaRPr kumimoji="0" lang="en-GB" sz="2400" b="0" i="0" u="none" strike="noStrike" kern="1200" cap="none" spc="0" normalizeH="0" baseline="0" noProof="0" dirty="0">
              <a:ln>
                <a:noFill/>
              </a:ln>
              <a:solidFill>
                <a:srgbClr val="231F20"/>
              </a:solidFill>
              <a:effectLst/>
              <a:uLnTx/>
              <a:uFillTx/>
              <a:ea typeface="+mn-ea"/>
              <a:cs typeface="Biome" panose="020B0502040204020203" pitchFamily="34" charset="0"/>
            </a:endParaRPr>
          </a:p>
        </p:txBody>
      </p:sp>
      <p:sp>
        <p:nvSpPr>
          <p:cNvPr id="9" name="TextBox 8">
            <a:extLst>
              <a:ext uri="{FF2B5EF4-FFF2-40B4-BE49-F238E27FC236}">
                <a16:creationId xmlns:a16="http://schemas.microsoft.com/office/drawing/2014/main" id="{D40D3E04-071F-16BA-8D4C-BD86F191E1AC}"/>
              </a:ext>
            </a:extLst>
          </p:cNvPr>
          <p:cNvSpPr txBox="1"/>
          <p:nvPr/>
        </p:nvSpPr>
        <p:spPr>
          <a:xfrm>
            <a:off x="495300" y="3930164"/>
            <a:ext cx="11201400" cy="2308324"/>
          </a:xfrm>
          <a:prstGeom prst="rect">
            <a:avLst/>
          </a:prstGeom>
          <a:noFill/>
          <a:ln w="57150">
            <a:solidFill>
              <a:srgbClr val="F7921D"/>
            </a:solidFill>
          </a:ln>
        </p:spPr>
        <p:txBody>
          <a:bodyPr wrap="square" rtlCol="0">
            <a:spAutoFit/>
          </a:bodyPr>
          <a:lstStyle/>
          <a:p>
            <a:r>
              <a:rPr lang="en-GB" sz="1800" b="1" i="0" u="none" strike="noStrike" baseline="0" dirty="0">
                <a:solidFill>
                  <a:srgbClr val="231F20"/>
                </a:solidFill>
              </a:rPr>
              <a:t>Key features of a safety huddle:</a:t>
            </a:r>
            <a:endParaRPr lang="en-GB" sz="1800" b="0" i="0" u="none" strike="noStrike" baseline="0" dirty="0">
              <a:solidFill>
                <a:srgbClr val="231F20"/>
              </a:solidFill>
            </a:endParaRPr>
          </a:p>
          <a:p>
            <a:pPr marL="285750" indent="-285750">
              <a:buFont typeface="Arial" panose="020B0604020202020204" pitchFamily="34" charset="0"/>
              <a:buChar char="•"/>
            </a:pPr>
            <a:r>
              <a:rPr lang="en-GB" sz="1800" b="1" i="0" u="none" strike="noStrike" baseline="0" dirty="0">
                <a:solidFill>
                  <a:srgbClr val="231F20"/>
                </a:solidFill>
              </a:rPr>
              <a:t>Short, stand-up meeting </a:t>
            </a:r>
            <a:r>
              <a:rPr lang="en-GB" sz="1800" b="0" i="0" u="none" strike="noStrike" baseline="0" dirty="0">
                <a:solidFill>
                  <a:srgbClr val="231F20"/>
                </a:solidFill>
              </a:rPr>
              <a:t>– 10 minutes of focused time using the same agreed format</a:t>
            </a:r>
          </a:p>
          <a:p>
            <a:pPr marL="285750" indent="-285750">
              <a:buFont typeface="Arial" panose="020B0604020202020204" pitchFamily="34" charset="0"/>
              <a:buChar char="•"/>
            </a:pPr>
            <a:r>
              <a:rPr lang="en-GB" sz="1800" b="1" i="0" u="none" strike="noStrike" baseline="0" dirty="0">
                <a:solidFill>
                  <a:srgbClr val="231F20"/>
                </a:solidFill>
              </a:rPr>
              <a:t>Facilitated </a:t>
            </a:r>
            <a:r>
              <a:rPr lang="en-GB" sz="1800" b="0" i="0" u="none" strike="noStrike" baseline="0" dirty="0">
                <a:solidFill>
                  <a:srgbClr val="231F20"/>
                </a:solidFill>
              </a:rPr>
              <a:t>– every huddle requires a huddle leader to facilitate</a:t>
            </a:r>
          </a:p>
          <a:p>
            <a:pPr marL="285750" indent="-285750">
              <a:buFont typeface="Arial" panose="020B0604020202020204" pitchFamily="34" charset="0"/>
              <a:buChar char="•"/>
            </a:pPr>
            <a:r>
              <a:rPr lang="en-GB" sz="1800" b="1" i="0" u="none" strike="noStrike" baseline="0" dirty="0">
                <a:solidFill>
                  <a:srgbClr val="231F20"/>
                </a:solidFill>
              </a:rPr>
              <a:t>All staff involved </a:t>
            </a:r>
            <a:r>
              <a:rPr lang="en-GB" sz="1800" b="0" i="0" u="none" strike="noStrike" baseline="0" dirty="0">
                <a:solidFill>
                  <a:srgbClr val="231F20"/>
                </a:solidFill>
              </a:rPr>
              <a:t>– a multidisciplinary approach to care and risk identification</a:t>
            </a:r>
          </a:p>
          <a:p>
            <a:pPr marL="285750" indent="-285750">
              <a:buFont typeface="Arial" panose="020B0604020202020204" pitchFamily="34" charset="0"/>
              <a:buChar char="•"/>
            </a:pPr>
            <a:r>
              <a:rPr lang="en-GB" sz="1800" b="1" i="0" u="none" strike="noStrike" baseline="0" dirty="0">
                <a:solidFill>
                  <a:srgbClr val="231F20"/>
                </a:solidFill>
              </a:rPr>
              <a:t>Focus on high-risk activities and residents </a:t>
            </a:r>
            <a:r>
              <a:rPr lang="en-GB" sz="1800" b="0" i="0" u="none" strike="noStrike" baseline="0" dirty="0">
                <a:solidFill>
                  <a:srgbClr val="231F20"/>
                </a:solidFill>
              </a:rPr>
              <a:t>that you may be concerned about– raise safety concerns and focus on high-risk activities such as medication rounds, infection control, deterioration and new admissions</a:t>
            </a:r>
          </a:p>
          <a:p>
            <a:pPr marL="285750" indent="-285750">
              <a:buFont typeface="Arial" panose="020B0604020202020204" pitchFamily="34" charset="0"/>
              <a:buChar char="•"/>
            </a:pPr>
            <a:r>
              <a:rPr lang="en-GB" sz="1800" b="1" i="0" u="none" strike="noStrike" baseline="0" dirty="0">
                <a:solidFill>
                  <a:srgbClr val="231F20"/>
                </a:solidFill>
              </a:rPr>
              <a:t>Share knowledge </a:t>
            </a:r>
            <a:r>
              <a:rPr lang="en-GB" sz="1800" b="0" i="0" u="none" strike="noStrike" baseline="0" dirty="0">
                <a:solidFill>
                  <a:srgbClr val="231F20"/>
                </a:solidFill>
              </a:rPr>
              <a:t>– share knowledge, appreciate teamwork and celebrate success</a:t>
            </a:r>
          </a:p>
          <a:p>
            <a:pPr marL="285750" indent="-285750">
              <a:buFont typeface="Arial" panose="020B0604020202020204" pitchFamily="34" charset="0"/>
              <a:buChar char="•"/>
            </a:pPr>
            <a:r>
              <a:rPr lang="en-GB" sz="1800" b="1" i="0" u="none" strike="noStrike" baseline="0" dirty="0">
                <a:solidFill>
                  <a:srgbClr val="231F20"/>
                </a:solidFill>
              </a:rPr>
              <a:t>Safe space </a:t>
            </a:r>
            <a:r>
              <a:rPr lang="en-GB" sz="1800" b="0" i="0" u="none" strike="noStrike" baseline="0" dirty="0">
                <a:solidFill>
                  <a:srgbClr val="231F20"/>
                </a:solidFill>
              </a:rPr>
              <a:t>– staff are encouraged to raise safety issues without fear of being viewed negatively</a:t>
            </a:r>
            <a:r>
              <a:rPr lang="en-GB" sz="1800" b="0" i="0" u="none" strike="noStrike" baseline="0" dirty="0">
                <a:solidFill>
                  <a:srgbClr val="000000"/>
                </a:solidFill>
              </a:rPr>
              <a:t>	</a:t>
            </a:r>
          </a:p>
        </p:txBody>
      </p:sp>
      <p:sp>
        <p:nvSpPr>
          <p:cNvPr id="10" name="TextBox 9">
            <a:extLst>
              <a:ext uri="{FF2B5EF4-FFF2-40B4-BE49-F238E27FC236}">
                <a16:creationId xmlns:a16="http://schemas.microsoft.com/office/drawing/2014/main" id="{D6138053-4AF5-A18B-95A3-A93006C4C065}"/>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spTree>
    <p:extLst>
      <p:ext uri="{BB962C8B-B14F-4D97-AF65-F5344CB8AC3E}">
        <p14:creationId xmlns:p14="http://schemas.microsoft.com/office/powerpoint/2010/main" val="4046595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E9CD31-CF53-8C8C-FF68-7708FC7C0824}"/>
              </a:ext>
            </a:extLst>
          </p:cNvPr>
          <p:cNvSpPr txBox="1"/>
          <p:nvPr/>
        </p:nvSpPr>
        <p:spPr>
          <a:xfrm>
            <a:off x="489730" y="275106"/>
            <a:ext cx="8201161" cy="2308324"/>
          </a:xfrm>
          <a:prstGeom prst="rect">
            <a:avLst/>
          </a:prstGeom>
          <a:noFill/>
          <a:ln>
            <a:noFill/>
          </a:ln>
        </p:spPr>
        <p:txBody>
          <a:bodyPr wrap="square" rtlCol="0">
            <a:spAutoFit/>
          </a:bodyPr>
          <a:lstStyle/>
          <a:p>
            <a:r>
              <a:rPr lang="en-GB" sz="1800" b="1" i="0" u="none" strike="noStrike" baseline="0" dirty="0">
                <a:solidFill>
                  <a:srgbClr val="F7921D"/>
                </a:solidFill>
              </a:rPr>
              <a:t>Key principles of a safety huddle</a:t>
            </a:r>
          </a:p>
          <a:p>
            <a:endParaRPr lang="en-GB" sz="1800" b="0" i="0" u="none" strike="noStrike" baseline="0" dirty="0">
              <a:solidFill>
                <a:srgbClr val="000000"/>
              </a:solidFill>
            </a:endParaRPr>
          </a:p>
          <a:p>
            <a:r>
              <a:rPr lang="en-GB" sz="1800" b="0" i="0" u="none" strike="noStrike" baseline="0" dirty="0">
                <a:solidFill>
                  <a:srgbClr val="231F20"/>
                </a:solidFill>
              </a:rPr>
              <a:t>The key principles of a safety huddle are to ensure that all residents that you are worried about are discussed daily; to ensure important information is shared with staff; to agree actions; and to celebrate success in reducing harm. </a:t>
            </a:r>
          </a:p>
          <a:p>
            <a:endParaRPr lang="en-GB" sz="1800" b="0" i="0" u="none" strike="noStrike" baseline="0" dirty="0">
              <a:solidFill>
                <a:srgbClr val="231F20"/>
              </a:solidFill>
            </a:endParaRPr>
          </a:p>
          <a:p>
            <a:r>
              <a:rPr lang="en-GB" sz="1800" b="0" i="0" u="none" strike="noStrike" baseline="0" dirty="0">
                <a:solidFill>
                  <a:srgbClr val="231F20"/>
                </a:solidFill>
              </a:rPr>
              <a:t>Everyone that works in the care home to support residents should be involved, including care staff, housekeeping, maintenance and kitchen staff. </a:t>
            </a:r>
            <a:endParaRPr kumimoji="0" lang="en-GB" sz="2400" b="0" i="0" u="none" strike="noStrike" kern="1200" cap="none" spc="0" normalizeH="0" baseline="0" noProof="0" dirty="0">
              <a:ln>
                <a:noFill/>
              </a:ln>
              <a:solidFill>
                <a:srgbClr val="231F20"/>
              </a:solidFill>
              <a:effectLst/>
              <a:uLnTx/>
              <a:uFillTx/>
              <a:ea typeface="+mn-ea"/>
              <a:cs typeface="Biome" panose="020B0502040204020203" pitchFamily="34" charset="0"/>
            </a:endParaRPr>
          </a:p>
        </p:txBody>
      </p:sp>
      <p:pic>
        <p:nvPicPr>
          <p:cNvPr id="5" name="Picture 4">
            <a:extLst>
              <a:ext uri="{FF2B5EF4-FFF2-40B4-BE49-F238E27FC236}">
                <a16:creationId xmlns:a16="http://schemas.microsoft.com/office/drawing/2014/main" id="{6172F6F3-312A-4469-C1A5-320A5538A033}"/>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6" name="TextBox 5">
            <a:extLst>
              <a:ext uri="{FF2B5EF4-FFF2-40B4-BE49-F238E27FC236}">
                <a16:creationId xmlns:a16="http://schemas.microsoft.com/office/drawing/2014/main" id="{CE43C246-118C-F855-27A0-16D35C893235}"/>
              </a:ext>
            </a:extLst>
          </p:cNvPr>
          <p:cNvSpPr txBox="1"/>
          <p:nvPr/>
        </p:nvSpPr>
        <p:spPr>
          <a:xfrm>
            <a:off x="489729" y="2734304"/>
            <a:ext cx="11201400" cy="1754326"/>
          </a:xfrm>
          <a:prstGeom prst="rect">
            <a:avLst/>
          </a:prstGeom>
          <a:noFill/>
          <a:ln w="57150">
            <a:solidFill>
              <a:srgbClr val="F7921D"/>
            </a:solidFill>
          </a:ln>
        </p:spPr>
        <p:txBody>
          <a:bodyPr wrap="square" rtlCol="0">
            <a:spAutoFit/>
          </a:bodyPr>
          <a:lstStyle/>
          <a:p>
            <a:r>
              <a:rPr lang="en-GB" sz="1800" b="1" i="0" u="none" strike="noStrike" baseline="0" dirty="0">
                <a:solidFill>
                  <a:srgbClr val="231F20"/>
                </a:solidFill>
              </a:rPr>
              <a:t>Benefits of safety huddles</a:t>
            </a:r>
            <a:endParaRPr lang="en-GB" sz="1800" b="0" i="0" u="none" strike="noStrike" baseline="0" dirty="0">
              <a:solidFill>
                <a:srgbClr val="231F20"/>
              </a:solidFill>
            </a:endParaRPr>
          </a:p>
          <a:p>
            <a:pPr marL="285750" indent="-285750">
              <a:buFont typeface="Arial" panose="020B0604020202020204" pitchFamily="34" charset="0"/>
              <a:buChar char="•"/>
            </a:pPr>
            <a:r>
              <a:rPr lang="en-GB" sz="1800" b="0" i="0" u="none" strike="noStrike" baseline="0" dirty="0">
                <a:solidFill>
                  <a:srgbClr val="231F20"/>
                </a:solidFill>
              </a:rPr>
              <a:t>Improved information sharing</a:t>
            </a:r>
          </a:p>
          <a:p>
            <a:pPr marL="285750" indent="-285750">
              <a:buFont typeface="Arial" panose="020B0604020202020204" pitchFamily="34" charset="0"/>
              <a:buChar char="•"/>
            </a:pPr>
            <a:r>
              <a:rPr lang="en-GB" sz="1800" b="0" i="0" u="none" strike="noStrike" baseline="0" dirty="0">
                <a:solidFill>
                  <a:srgbClr val="231F20"/>
                </a:solidFill>
              </a:rPr>
              <a:t>Increased accountability, empowerment, and sense of teamwork</a:t>
            </a:r>
          </a:p>
          <a:p>
            <a:pPr marL="285750" indent="-285750">
              <a:buFont typeface="Arial" panose="020B0604020202020204" pitchFamily="34" charset="0"/>
              <a:buChar char="•"/>
            </a:pPr>
            <a:r>
              <a:rPr lang="en-GB" sz="1800" b="0" i="0" u="none" strike="noStrike" baseline="0" dirty="0">
                <a:solidFill>
                  <a:srgbClr val="231F20"/>
                </a:solidFill>
              </a:rPr>
              <a:t>Increased staff awareness of safety</a:t>
            </a:r>
          </a:p>
          <a:p>
            <a:pPr marL="285750" indent="-285750">
              <a:buFont typeface="Arial" panose="020B0604020202020204" pitchFamily="34" charset="0"/>
              <a:buChar char="•"/>
            </a:pPr>
            <a:r>
              <a:rPr lang="en-GB" dirty="0">
                <a:solidFill>
                  <a:srgbClr val="231F20"/>
                </a:solidFill>
              </a:rPr>
              <a:t>I</a:t>
            </a:r>
            <a:r>
              <a:rPr lang="en-GB" sz="1800" b="0" i="0" u="none" strike="noStrike" baseline="0" dirty="0">
                <a:solidFill>
                  <a:srgbClr val="231F20"/>
                </a:solidFill>
              </a:rPr>
              <a:t>mproved culture of safety</a:t>
            </a:r>
          </a:p>
          <a:p>
            <a:pPr marL="285750" indent="-285750">
              <a:buFont typeface="Arial" panose="020B0604020202020204" pitchFamily="34" charset="0"/>
              <a:buChar char="•"/>
            </a:pPr>
            <a:r>
              <a:rPr lang="en-GB" sz="1800" b="0" i="0" u="none" strike="noStrike" baseline="0" dirty="0">
                <a:solidFill>
                  <a:srgbClr val="231F20"/>
                </a:solidFill>
              </a:rPr>
              <a:t>Reduction in harm, adverse events and near misses</a:t>
            </a:r>
            <a:r>
              <a:rPr lang="en-GB" sz="1800" b="0" i="0" u="none" strike="noStrike" baseline="0" dirty="0">
                <a:solidFill>
                  <a:srgbClr val="000000"/>
                </a:solidFill>
              </a:rPr>
              <a:t>	</a:t>
            </a:r>
          </a:p>
        </p:txBody>
      </p:sp>
      <p:sp>
        <p:nvSpPr>
          <p:cNvPr id="7" name="TextBox 6">
            <a:extLst>
              <a:ext uri="{FF2B5EF4-FFF2-40B4-BE49-F238E27FC236}">
                <a16:creationId xmlns:a16="http://schemas.microsoft.com/office/drawing/2014/main" id="{1A57FB20-2914-B6F9-6A6E-137BC68CB2B2}"/>
              </a:ext>
            </a:extLst>
          </p:cNvPr>
          <p:cNvSpPr txBox="1"/>
          <p:nvPr/>
        </p:nvSpPr>
        <p:spPr>
          <a:xfrm>
            <a:off x="489729" y="4504212"/>
            <a:ext cx="11206971" cy="2308324"/>
          </a:xfrm>
          <a:prstGeom prst="rect">
            <a:avLst/>
          </a:prstGeom>
          <a:noFill/>
          <a:ln>
            <a:noFill/>
          </a:ln>
        </p:spPr>
        <p:txBody>
          <a:bodyPr wrap="square" rtlCol="0">
            <a:spAutoFit/>
          </a:bodyPr>
          <a:lstStyle/>
          <a:p>
            <a:r>
              <a:rPr lang="en-GB" sz="1800" b="0" i="0" u="none" strike="noStrike" baseline="0" dirty="0">
                <a:solidFill>
                  <a:srgbClr val="231F20"/>
                </a:solidFill>
              </a:rPr>
              <a:t>The safety huddle is a space to discuss any residents that you are worried about and agree on a plan to reduce any risks to them. It’s a space to address staff concerns and explore any issues affecting residents most at risk. This may include: </a:t>
            </a:r>
          </a:p>
          <a:p>
            <a:pPr marL="285750" indent="-285750">
              <a:buFont typeface="Arial" panose="020B0604020202020204" pitchFamily="34" charset="0"/>
              <a:buChar char="•"/>
            </a:pPr>
            <a:r>
              <a:rPr lang="en-GB" sz="1800" b="0" i="0" u="none" strike="noStrike" baseline="0" dirty="0">
                <a:solidFill>
                  <a:srgbClr val="231F20"/>
                </a:solidFill>
              </a:rPr>
              <a:t>Medication safety issues</a:t>
            </a:r>
          </a:p>
          <a:p>
            <a:pPr marL="285750" indent="-285750">
              <a:buFont typeface="Arial" panose="020B0604020202020204" pitchFamily="34" charset="0"/>
              <a:buChar char="•"/>
            </a:pPr>
            <a:r>
              <a:rPr lang="en-GB" sz="1800" b="0" i="0" u="none" strike="noStrike" baseline="0" dirty="0">
                <a:solidFill>
                  <a:srgbClr val="231F20"/>
                </a:solidFill>
              </a:rPr>
              <a:t>Equipment failures </a:t>
            </a:r>
          </a:p>
          <a:p>
            <a:pPr marL="285750" indent="-285750">
              <a:buFont typeface="Arial" panose="020B0604020202020204" pitchFamily="34" charset="0"/>
              <a:buChar char="•"/>
            </a:pPr>
            <a:r>
              <a:rPr lang="en-GB" sz="1800" b="0" i="0" u="none" strike="noStrike" baseline="0" dirty="0">
                <a:solidFill>
                  <a:srgbClr val="231F20"/>
                </a:solidFill>
              </a:rPr>
              <a:t>Falls</a:t>
            </a:r>
          </a:p>
          <a:p>
            <a:pPr marL="285750" indent="-285750">
              <a:buFont typeface="Arial" panose="020B0604020202020204" pitchFamily="34" charset="0"/>
              <a:buChar char="•"/>
            </a:pPr>
            <a:r>
              <a:rPr lang="en-GB" sz="1800" b="0" i="0" u="none" strike="noStrike" baseline="0" dirty="0">
                <a:solidFill>
                  <a:srgbClr val="231F20"/>
                </a:solidFill>
              </a:rPr>
              <a:t>Infections</a:t>
            </a:r>
          </a:p>
          <a:p>
            <a:pPr marL="285750" indent="-285750">
              <a:buFont typeface="Arial" panose="020B0604020202020204" pitchFamily="34" charset="0"/>
              <a:buChar char="•"/>
            </a:pPr>
            <a:r>
              <a:rPr lang="en-GB" sz="1800" b="0" i="0" u="none" strike="noStrike" baseline="0" dirty="0">
                <a:solidFill>
                  <a:srgbClr val="231F20"/>
                </a:solidFill>
              </a:rPr>
              <a:t>Identification of deteriorating patients</a:t>
            </a:r>
            <a:endParaRPr kumimoji="0" lang="en-GB" sz="2400" b="0" i="0" u="none" strike="noStrike" kern="1200" cap="none" spc="0" normalizeH="0" baseline="0" noProof="0" dirty="0">
              <a:ln>
                <a:noFill/>
              </a:ln>
              <a:solidFill>
                <a:srgbClr val="231F20"/>
              </a:solidFill>
              <a:effectLst/>
              <a:uLnTx/>
              <a:uFillTx/>
              <a:ea typeface="+mn-ea"/>
              <a:cs typeface="Biome" panose="020B0502040204020203" pitchFamily="34" charset="0"/>
            </a:endParaRPr>
          </a:p>
        </p:txBody>
      </p:sp>
      <p:sp>
        <p:nvSpPr>
          <p:cNvPr id="8" name="TextBox 7">
            <a:extLst>
              <a:ext uri="{FF2B5EF4-FFF2-40B4-BE49-F238E27FC236}">
                <a16:creationId xmlns:a16="http://schemas.microsoft.com/office/drawing/2014/main" id="{8EA34710-473D-7496-4E76-238A15586AE3}"/>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spTree>
    <p:extLst>
      <p:ext uri="{BB962C8B-B14F-4D97-AF65-F5344CB8AC3E}">
        <p14:creationId xmlns:p14="http://schemas.microsoft.com/office/powerpoint/2010/main" val="667671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FB233C-2822-6BC7-400B-63221269B884}"/>
              </a:ext>
            </a:extLst>
          </p:cNvPr>
          <p:cNvSpPr txBox="1"/>
          <p:nvPr/>
        </p:nvSpPr>
        <p:spPr>
          <a:xfrm>
            <a:off x="366637" y="616004"/>
            <a:ext cx="10595277" cy="5078313"/>
          </a:xfrm>
          <a:prstGeom prst="rect">
            <a:avLst/>
          </a:prstGeom>
          <a:noFill/>
          <a:ln>
            <a:noFill/>
          </a:ln>
        </p:spPr>
        <p:txBody>
          <a:bodyPr wrap="square" rtlCol="0">
            <a:spAutoFit/>
          </a:bodyPr>
          <a:lstStyle/>
          <a:p>
            <a:r>
              <a:rPr lang="en-GB" sz="1800" b="1" i="0" u="none" strike="noStrike" baseline="0" dirty="0">
                <a:solidFill>
                  <a:srgbClr val="F7921D"/>
                </a:solidFill>
              </a:rPr>
              <a:t>Key Messages </a:t>
            </a:r>
            <a:endParaRPr lang="en-GB" sz="1800" b="0" i="0" u="none" strike="noStrike" baseline="0" dirty="0">
              <a:solidFill>
                <a:srgbClr val="F7921D"/>
              </a:solidFill>
            </a:endParaRPr>
          </a:p>
          <a:p>
            <a:r>
              <a:rPr lang="en-GB" sz="1800" b="1" i="0" u="none" strike="noStrike" baseline="0" dirty="0">
                <a:solidFill>
                  <a:schemeClr val="accent2"/>
                </a:solidFill>
              </a:rPr>
              <a:t>THINK</a:t>
            </a:r>
          </a:p>
          <a:p>
            <a:pPr marL="285750" indent="-285750">
              <a:buFont typeface="Arial" panose="020B0604020202020204" pitchFamily="34" charset="0"/>
              <a:buChar char="•"/>
            </a:pPr>
            <a:r>
              <a:rPr lang="en-GB" sz="1800" b="0" i="0" u="none" strike="noStrike" baseline="0" dirty="0">
                <a:solidFill>
                  <a:srgbClr val="231F20"/>
                </a:solidFill>
              </a:rPr>
              <a:t>Could safety huddles in our home work to keep residents at risk safe? </a:t>
            </a:r>
          </a:p>
          <a:p>
            <a:pPr marL="285750" indent="-285750">
              <a:buFont typeface="Arial" panose="020B0604020202020204" pitchFamily="34" charset="0"/>
              <a:buChar char="•"/>
            </a:pPr>
            <a:r>
              <a:rPr lang="en-GB" sz="1800" b="0" i="0" u="none" strike="noStrike" baseline="0" dirty="0">
                <a:solidFill>
                  <a:srgbClr val="231F20"/>
                </a:solidFill>
              </a:rPr>
              <a:t>What is the best time each day to get everyone involved? </a:t>
            </a:r>
          </a:p>
          <a:p>
            <a:r>
              <a:rPr lang="en-GB" b="1" dirty="0">
                <a:solidFill>
                  <a:schemeClr val="accent2"/>
                </a:solidFill>
              </a:rPr>
              <a:t>ASK</a:t>
            </a:r>
          </a:p>
          <a:p>
            <a:pPr marL="285750" indent="-285750">
              <a:buFont typeface="Arial" panose="020B0604020202020204" pitchFamily="34" charset="0"/>
              <a:buChar char="•"/>
            </a:pPr>
            <a:r>
              <a:rPr lang="en-GB" sz="1800" b="0" i="0" u="none" strike="noStrike" baseline="0" dirty="0">
                <a:solidFill>
                  <a:srgbClr val="231F20"/>
                </a:solidFill>
              </a:rPr>
              <a:t>Who are we worried about today? </a:t>
            </a:r>
          </a:p>
          <a:p>
            <a:pPr marL="285750" indent="-285750">
              <a:buFont typeface="Arial" panose="020B0604020202020204" pitchFamily="34" charset="0"/>
              <a:buChar char="•"/>
            </a:pPr>
            <a:r>
              <a:rPr lang="en-GB" sz="1800" b="0" i="0" u="none" strike="noStrike" baseline="0" dirty="0">
                <a:solidFill>
                  <a:srgbClr val="231F20"/>
                </a:solidFill>
              </a:rPr>
              <a:t>Are there any residents at risk? </a:t>
            </a:r>
          </a:p>
          <a:p>
            <a:pPr marL="285750" indent="-285750">
              <a:buFont typeface="Arial" panose="020B0604020202020204" pitchFamily="34" charset="0"/>
              <a:buChar char="•"/>
            </a:pPr>
            <a:r>
              <a:rPr lang="en-GB" sz="1800" b="0" i="0" u="none" strike="noStrike" baseline="0" dirty="0">
                <a:solidFill>
                  <a:srgbClr val="231F20"/>
                </a:solidFill>
              </a:rPr>
              <a:t>What can we do as a team to support the resident? </a:t>
            </a:r>
          </a:p>
          <a:p>
            <a:r>
              <a:rPr lang="en-GB" b="1" dirty="0">
                <a:solidFill>
                  <a:schemeClr val="accent2"/>
                </a:solidFill>
              </a:rPr>
              <a:t>DO</a:t>
            </a:r>
            <a:endParaRPr lang="en-GB" sz="1800" b="1" i="0" u="none" strike="noStrike" baseline="0" dirty="0">
              <a:solidFill>
                <a:schemeClr val="accent2"/>
              </a:solidFill>
            </a:endParaRPr>
          </a:p>
          <a:p>
            <a:pPr marL="285750" indent="-285750">
              <a:buFont typeface="Arial" panose="020B0604020202020204" pitchFamily="34" charset="0"/>
              <a:buChar char="•"/>
            </a:pPr>
            <a:r>
              <a:rPr lang="en-GB" sz="1800" b="0" i="0" u="none" strike="noStrike" baseline="0" dirty="0">
                <a:solidFill>
                  <a:srgbClr val="231F20"/>
                </a:solidFill>
              </a:rPr>
              <a:t>Involve all members of the team </a:t>
            </a:r>
          </a:p>
          <a:p>
            <a:pPr marL="285750" indent="-285750">
              <a:buFont typeface="Arial" panose="020B0604020202020204" pitchFamily="34" charset="0"/>
              <a:buChar char="•"/>
            </a:pPr>
            <a:r>
              <a:rPr lang="en-GB" sz="1800" b="0" i="0" u="none" strike="noStrike" baseline="0" dirty="0">
                <a:solidFill>
                  <a:srgbClr val="231F20"/>
                </a:solidFill>
              </a:rPr>
              <a:t>Hold safety huddles at the same time each day </a:t>
            </a:r>
          </a:p>
          <a:p>
            <a:pPr marL="285750" indent="-285750">
              <a:buFont typeface="Arial" panose="020B0604020202020204" pitchFamily="34" charset="0"/>
              <a:buChar char="•"/>
            </a:pPr>
            <a:r>
              <a:rPr lang="en-GB" sz="1800" b="0" i="0" u="none" strike="noStrike" baseline="0" dirty="0">
                <a:solidFill>
                  <a:srgbClr val="231F20"/>
                </a:solidFill>
              </a:rPr>
              <a:t>Use visuals to track progress</a:t>
            </a:r>
          </a:p>
          <a:p>
            <a:pPr marL="285750" indent="-285750">
              <a:buFont typeface="Arial" panose="020B0604020202020204" pitchFamily="34" charset="0"/>
              <a:buChar char="•"/>
            </a:pPr>
            <a:r>
              <a:rPr lang="en-GB" sz="1800" b="0" i="0" u="none" strike="noStrike" baseline="0" dirty="0">
                <a:solidFill>
                  <a:srgbClr val="231F20"/>
                </a:solidFill>
              </a:rPr>
              <a:t>Consider adding your resident onto the weekly home round for a clinical review.</a:t>
            </a:r>
          </a:p>
          <a:p>
            <a:pPr marL="285750" indent="-285750">
              <a:buFont typeface="Arial" panose="020B0604020202020204" pitchFamily="34" charset="0"/>
              <a:buChar char="•"/>
            </a:pPr>
            <a:r>
              <a:rPr lang="en-GB" sz="1800" b="0" i="0" u="none" strike="noStrike" baseline="0" dirty="0">
                <a:solidFill>
                  <a:srgbClr val="231F20"/>
                </a:solidFill>
              </a:rPr>
              <a:t>Report any concerns to your GP/ community nurses and other members of the MDT to support person centred planning to reduce resident harms </a:t>
            </a:r>
          </a:p>
          <a:p>
            <a:pPr marL="285750" indent="-285750">
              <a:buFont typeface="Arial" panose="020B0604020202020204" pitchFamily="34" charset="0"/>
              <a:buChar char="•"/>
            </a:pPr>
            <a:r>
              <a:rPr lang="en-GB" sz="1800" b="1" i="0" u="none" strike="noStrike" baseline="0" dirty="0">
                <a:solidFill>
                  <a:srgbClr val="231F20"/>
                </a:solidFill>
              </a:rPr>
              <a:t>Contact the 2 Hour Urgent Community Response Team if your resident needs more immediate care or is in a crisis and needs intervention within two hours to stay safely at home/usual place of residence and avoid admission to hospital</a:t>
            </a:r>
            <a:endParaRPr lang="en-GB" sz="1800" b="0" i="0" u="none" strike="noStrike" baseline="0" dirty="0">
              <a:solidFill>
                <a:srgbClr val="231F20"/>
              </a:solidFill>
            </a:endParaRPr>
          </a:p>
        </p:txBody>
      </p:sp>
      <p:pic>
        <p:nvPicPr>
          <p:cNvPr id="5" name="Picture 4">
            <a:extLst>
              <a:ext uri="{FF2B5EF4-FFF2-40B4-BE49-F238E27FC236}">
                <a16:creationId xmlns:a16="http://schemas.microsoft.com/office/drawing/2014/main" id="{0EB9C975-F7CF-271B-6FD6-88818E042C7A}"/>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6976167" y="219279"/>
            <a:ext cx="1714724" cy="1328992"/>
          </a:xfrm>
          <a:prstGeom prst="rect">
            <a:avLst/>
          </a:prstGeom>
        </p:spPr>
      </p:pic>
      <p:pic>
        <p:nvPicPr>
          <p:cNvPr id="6" name="Picture 5">
            <a:extLst>
              <a:ext uri="{FF2B5EF4-FFF2-40B4-BE49-F238E27FC236}">
                <a16:creationId xmlns:a16="http://schemas.microsoft.com/office/drawing/2014/main" id="{1E38D142-C726-230A-5142-3CA40BF01D87}"/>
              </a:ext>
            </a:extLst>
          </p:cNvPr>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7" name="TextBox 6">
            <a:extLst>
              <a:ext uri="{FF2B5EF4-FFF2-40B4-BE49-F238E27FC236}">
                <a16:creationId xmlns:a16="http://schemas.microsoft.com/office/drawing/2014/main" id="{96148F43-BFBD-5A50-7D1B-B88113D8C8DB}"/>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spTree>
    <p:extLst>
      <p:ext uri="{BB962C8B-B14F-4D97-AF65-F5344CB8AC3E}">
        <p14:creationId xmlns:p14="http://schemas.microsoft.com/office/powerpoint/2010/main" val="2243666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31296E-345F-9758-3126-388193972A18}"/>
              </a:ext>
            </a:extLst>
          </p:cNvPr>
          <p:cNvSpPr txBox="1"/>
          <p:nvPr/>
        </p:nvSpPr>
        <p:spPr>
          <a:xfrm>
            <a:off x="363415" y="501164"/>
            <a:ext cx="8244254" cy="3139321"/>
          </a:xfrm>
          <a:prstGeom prst="rect">
            <a:avLst/>
          </a:prstGeom>
          <a:noFill/>
          <a:ln w="57150">
            <a:solidFill>
              <a:srgbClr val="F7921D"/>
            </a:solidFill>
          </a:ln>
        </p:spPr>
        <p:txBody>
          <a:bodyPr wrap="square" rtlCol="0">
            <a:spAutoFit/>
          </a:bodyPr>
          <a:lstStyle/>
          <a:p>
            <a:r>
              <a:rPr lang="en-GB" sz="1800" b="1" i="0" u="none" strike="noStrike" baseline="0" dirty="0">
                <a:solidFill>
                  <a:srgbClr val="231F20"/>
                </a:solidFill>
              </a:rPr>
              <a:t>Safety huddle prompt sheet</a:t>
            </a:r>
            <a:r>
              <a:rPr lang="en-GB" sz="1800" b="0" i="0" u="none" strike="noStrike" baseline="0" dirty="0">
                <a:solidFill>
                  <a:srgbClr val="231F20"/>
                </a:solidFill>
              </a:rPr>
              <a:t>	</a:t>
            </a:r>
          </a:p>
          <a:p>
            <a:r>
              <a:rPr lang="en-GB" sz="1800" b="1" i="0" u="none" strike="noStrike" baseline="0" dirty="0">
                <a:solidFill>
                  <a:srgbClr val="231F20"/>
                </a:solidFill>
              </a:rPr>
              <a:t>Reducing falls</a:t>
            </a:r>
            <a:endParaRPr lang="en-GB" sz="1800" b="0" i="0" u="none" strike="noStrike" baseline="0" dirty="0">
              <a:solidFill>
                <a:srgbClr val="231F20"/>
              </a:solidFill>
            </a:endParaRPr>
          </a:p>
          <a:p>
            <a:pPr marL="285750" indent="-285750">
              <a:buFont typeface="Arial" panose="020B0604020202020204" pitchFamily="34" charset="0"/>
              <a:buChar char="•"/>
            </a:pPr>
            <a:r>
              <a:rPr lang="en-GB" sz="1800" b="0" i="0" u="none" strike="noStrike" baseline="0" dirty="0">
                <a:solidFill>
                  <a:srgbClr val="231F20"/>
                </a:solidFill>
              </a:rPr>
              <a:t>How many days since our resident fell? </a:t>
            </a:r>
          </a:p>
          <a:p>
            <a:r>
              <a:rPr lang="en-GB" sz="1800" b="0" i="0" u="none" strike="noStrike" baseline="0" dirty="0">
                <a:solidFill>
                  <a:srgbClr val="231F20"/>
                </a:solidFill>
              </a:rPr>
              <a:t>- Celebrate milestones 1, 10, 30, 60 days </a:t>
            </a:r>
          </a:p>
          <a:p>
            <a:r>
              <a:rPr lang="en-GB" sz="1800" b="0" i="0" u="none" strike="noStrike" baseline="0" dirty="0">
                <a:solidFill>
                  <a:srgbClr val="231F20"/>
                </a:solidFill>
              </a:rPr>
              <a:t>- If recent, what was the learning? </a:t>
            </a:r>
          </a:p>
          <a:p>
            <a:r>
              <a:rPr lang="en-GB" sz="1800" b="0" i="0" u="none" strike="noStrike" baseline="0" dirty="0">
                <a:solidFill>
                  <a:srgbClr val="231F20"/>
                </a:solidFill>
              </a:rPr>
              <a:t>- Could we have done something different? </a:t>
            </a:r>
          </a:p>
          <a:p>
            <a:r>
              <a:rPr lang="en-GB" sz="1800" b="0" i="0" u="none" strike="noStrike" baseline="0" dirty="0">
                <a:solidFill>
                  <a:srgbClr val="231F20"/>
                </a:solidFill>
              </a:rPr>
              <a:t>- Use visuals and data to demonstrate progress</a:t>
            </a:r>
          </a:p>
          <a:p>
            <a:pPr marL="285750" indent="-285750">
              <a:buFont typeface="Arial" panose="020B0604020202020204" pitchFamily="34" charset="0"/>
              <a:buChar char="•"/>
            </a:pPr>
            <a:r>
              <a:rPr lang="en-GB" sz="1800" b="0" i="0" u="none" strike="noStrike" baseline="0" dirty="0">
                <a:solidFill>
                  <a:srgbClr val="231F20"/>
                </a:solidFill>
              </a:rPr>
              <a:t>Who are we worried about today?</a:t>
            </a:r>
          </a:p>
          <a:p>
            <a:pPr marL="285750" indent="-285750">
              <a:buFont typeface="Arial" panose="020B0604020202020204" pitchFamily="34" charset="0"/>
              <a:buChar char="•"/>
            </a:pPr>
            <a:r>
              <a:rPr lang="en-GB" sz="1800" b="0" i="0" u="none" strike="noStrike" baseline="0" dirty="0">
                <a:solidFill>
                  <a:srgbClr val="231F20"/>
                </a:solidFill>
              </a:rPr>
              <a:t>What are we going to do as a team to prevent them falling?</a:t>
            </a:r>
          </a:p>
          <a:p>
            <a:pPr marL="285750" indent="-285750">
              <a:buFont typeface="Arial" panose="020B0604020202020204" pitchFamily="34" charset="0"/>
              <a:buChar char="•"/>
            </a:pPr>
            <a:r>
              <a:rPr lang="en-GB" sz="1800" b="0" i="0" u="none" strike="noStrike" baseline="0" dirty="0">
                <a:solidFill>
                  <a:srgbClr val="231F20"/>
                </a:solidFill>
              </a:rPr>
              <a:t>Review the ‘bigger picture’ – location of resident, timings, staffing, cohorting</a:t>
            </a:r>
          </a:p>
          <a:p>
            <a:pPr marL="285750" indent="-285750">
              <a:buFont typeface="Arial" panose="020B0604020202020204" pitchFamily="34" charset="0"/>
              <a:buChar char="•"/>
            </a:pPr>
            <a:r>
              <a:rPr lang="en-GB" sz="1800" b="0" i="0" u="none" strike="noStrike" baseline="0" dirty="0">
                <a:solidFill>
                  <a:srgbClr val="231F20"/>
                </a:solidFill>
              </a:rPr>
              <a:t>Are there any other residents of concern today?	</a:t>
            </a:r>
          </a:p>
        </p:txBody>
      </p:sp>
      <p:pic>
        <p:nvPicPr>
          <p:cNvPr id="5" name="Picture 4">
            <a:extLst>
              <a:ext uri="{FF2B5EF4-FFF2-40B4-BE49-F238E27FC236}">
                <a16:creationId xmlns:a16="http://schemas.microsoft.com/office/drawing/2014/main" id="{4AD82186-2F4E-4C27-44C4-9136E3B18FC6}"/>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6" name="TextBox 5">
            <a:extLst>
              <a:ext uri="{FF2B5EF4-FFF2-40B4-BE49-F238E27FC236}">
                <a16:creationId xmlns:a16="http://schemas.microsoft.com/office/drawing/2014/main" id="{36CB10B6-A9E8-8120-63CE-FDE897B1EC22}"/>
              </a:ext>
            </a:extLst>
          </p:cNvPr>
          <p:cNvSpPr txBox="1"/>
          <p:nvPr/>
        </p:nvSpPr>
        <p:spPr>
          <a:xfrm>
            <a:off x="363415" y="3792885"/>
            <a:ext cx="8244254" cy="1754326"/>
          </a:xfrm>
          <a:prstGeom prst="rect">
            <a:avLst/>
          </a:prstGeom>
          <a:noFill/>
          <a:ln w="57150">
            <a:solidFill>
              <a:srgbClr val="F7921D"/>
            </a:solidFill>
          </a:ln>
        </p:spPr>
        <p:txBody>
          <a:bodyPr wrap="square" rtlCol="0">
            <a:spAutoFit/>
          </a:bodyPr>
          <a:lstStyle/>
          <a:p>
            <a:r>
              <a:rPr lang="en-GB" sz="1800" b="1" i="0" u="none" strike="noStrike" baseline="0" dirty="0">
                <a:solidFill>
                  <a:srgbClr val="231F20"/>
                </a:solidFill>
              </a:rPr>
              <a:t>Useful links</a:t>
            </a:r>
          </a:p>
          <a:p>
            <a:pPr marL="285750" indent="-285750">
              <a:buFont typeface="Arial" panose="020B0604020202020204" pitchFamily="34" charset="0"/>
              <a:buChar char="•"/>
            </a:pPr>
            <a:r>
              <a:rPr lang="en-GB" dirty="0">
                <a:hlinkClick r:id="rId3"/>
              </a:rPr>
              <a:t>Safety Huddles - Improvement Academy</a:t>
            </a:r>
            <a:endParaRPr lang="en-GB" sz="1800" i="0" u="none" strike="noStrike" baseline="0" dirty="0">
              <a:solidFill>
                <a:srgbClr val="000000"/>
              </a:solidFill>
            </a:endParaRPr>
          </a:p>
          <a:p>
            <a:pPr marL="285750" indent="-285750">
              <a:buFont typeface="Arial" panose="020B0604020202020204" pitchFamily="34" charset="0"/>
              <a:buChar char="•"/>
            </a:pPr>
            <a:r>
              <a:rPr lang="en-GB" sz="1800" i="0" u="sng" strike="noStrike" baseline="0" dirty="0">
                <a:solidFill>
                  <a:srgbClr val="000000"/>
                </a:solidFill>
                <a:hlinkClick r:id="rId4"/>
              </a:rPr>
              <a:t>NHS England » Improving patient safety by introducing a daily Emergency Call Safety Huddle</a:t>
            </a:r>
            <a:endParaRPr lang="en-GB" sz="1800" i="0" u="none" strike="noStrike" baseline="0" dirty="0">
              <a:solidFill>
                <a:srgbClr val="000000"/>
              </a:solidFill>
            </a:endParaRPr>
          </a:p>
          <a:p>
            <a:pPr marL="285750" indent="-285750">
              <a:buFont typeface="Arial" panose="020B0604020202020204" pitchFamily="34" charset="0"/>
              <a:buChar char="•"/>
            </a:pPr>
            <a:r>
              <a:rPr lang="en-GB" sz="1800" i="0" u="sng" strike="noStrike" baseline="0" dirty="0">
                <a:solidFill>
                  <a:srgbClr val="000000"/>
                </a:solidFill>
                <a:hlinkClick r:id="rId5"/>
              </a:rPr>
              <a:t>Using safety huddles at Rathgar care home on Vimeo</a:t>
            </a:r>
            <a:endParaRPr lang="en-GB" sz="1800" i="0" u="none" strike="noStrike" baseline="0" dirty="0">
              <a:solidFill>
                <a:srgbClr val="000000"/>
              </a:solidFill>
            </a:endParaRPr>
          </a:p>
          <a:p>
            <a:pPr marL="285750" indent="-285750">
              <a:buFont typeface="Arial" panose="020B0604020202020204" pitchFamily="34" charset="0"/>
              <a:buChar char="•"/>
            </a:pPr>
            <a:r>
              <a:rPr lang="en-GB" sz="1800" i="0" u="sng" strike="noStrike" baseline="0" dirty="0">
                <a:solidFill>
                  <a:srgbClr val="000000"/>
                </a:solidFill>
                <a:hlinkClick r:id="rId6"/>
              </a:rPr>
              <a:t>Reducing falls through safety huddles in care homes</a:t>
            </a:r>
            <a:endParaRPr lang="en-GB" sz="1800" i="0" u="none" strike="noStrike" baseline="0" dirty="0">
              <a:solidFill>
                <a:srgbClr val="000000"/>
              </a:solidFill>
            </a:endParaRPr>
          </a:p>
        </p:txBody>
      </p:sp>
      <p:sp>
        <p:nvSpPr>
          <p:cNvPr id="7" name="TextBox 6">
            <a:extLst>
              <a:ext uri="{FF2B5EF4-FFF2-40B4-BE49-F238E27FC236}">
                <a16:creationId xmlns:a16="http://schemas.microsoft.com/office/drawing/2014/main" id="{79C5BC7F-DE8C-7A39-0689-C614690ED909}"/>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spTree>
    <p:extLst>
      <p:ext uri="{BB962C8B-B14F-4D97-AF65-F5344CB8AC3E}">
        <p14:creationId xmlns:p14="http://schemas.microsoft.com/office/powerpoint/2010/main" val="207325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C8DCFE-CFA2-2E4C-4394-AF7492327A32}"/>
              </a:ext>
            </a:extLst>
          </p:cNvPr>
          <p:cNvSpPr txBox="1"/>
          <p:nvPr/>
        </p:nvSpPr>
        <p:spPr>
          <a:xfrm>
            <a:off x="489729" y="397429"/>
            <a:ext cx="853997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231F20"/>
                </a:solidFill>
                <a:effectLst/>
                <a:uLnTx/>
                <a:uFillTx/>
                <a:ea typeface="+mn-ea"/>
                <a:cs typeface="Biome" panose="020B0502040204020203" pitchFamily="34" charset="0"/>
              </a:rPr>
              <a:t>Introduction</a:t>
            </a:r>
          </a:p>
        </p:txBody>
      </p:sp>
      <p:sp>
        <p:nvSpPr>
          <p:cNvPr id="5" name="TextBox 4">
            <a:extLst>
              <a:ext uri="{FF2B5EF4-FFF2-40B4-BE49-F238E27FC236}">
                <a16:creationId xmlns:a16="http://schemas.microsoft.com/office/drawing/2014/main" id="{71796F23-0567-A728-226D-97D04B1836FD}"/>
              </a:ext>
            </a:extLst>
          </p:cNvPr>
          <p:cNvSpPr txBox="1"/>
          <p:nvPr/>
        </p:nvSpPr>
        <p:spPr>
          <a:xfrm>
            <a:off x="489729" y="1354556"/>
            <a:ext cx="11476601" cy="4093428"/>
          </a:xfrm>
          <a:prstGeom prst="rect">
            <a:avLst/>
          </a:prstGeom>
          <a:noFill/>
          <a:ln>
            <a:solidFill>
              <a:schemeClr val="bg1"/>
            </a:solidFill>
          </a:ln>
        </p:spPr>
        <p:txBody>
          <a:bodyPr wrap="square" lIns="91440" tIns="45720" rIns="91440" bIns="45720" rtlCol="0" anchor="t">
            <a:spAutoFit/>
          </a:bodyPr>
          <a:lstStyle/>
          <a:p>
            <a:r>
              <a:rPr lang="en-GB" sz="2000" b="1" i="0" u="none" strike="noStrike" baseline="0" dirty="0">
                <a:solidFill>
                  <a:srgbClr val="231F20"/>
                </a:solidFill>
              </a:rPr>
              <a:t>Welcome to our Care Home Information Pack.</a:t>
            </a:r>
          </a:p>
          <a:p>
            <a:endParaRPr lang="en-GB" sz="2000" b="0" i="0" u="none" strike="noStrike" baseline="0" dirty="0"/>
          </a:p>
          <a:p>
            <a:r>
              <a:rPr lang="en-GB" sz="2000" b="0" i="0" u="none" strike="noStrike" baseline="0" dirty="0">
                <a:solidFill>
                  <a:srgbClr val="231F20"/>
                </a:solidFill>
              </a:rPr>
              <a:t>Care home residents’ health needs are likely to be complex in nature</a:t>
            </a:r>
            <a:r>
              <a:rPr lang="en-GB" sz="2000" dirty="0">
                <a:solidFill>
                  <a:srgbClr val="231F20"/>
                </a:solidFill>
              </a:rPr>
              <a:t>: </a:t>
            </a:r>
            <a:r>
              <a:rPr lang="en-GB" sz="2000" b="0" i="0" u="none" strike="noStrike" baseline="0" dirty="0">
                <a:solidFill>
                  <a:srgbClr val="231F20"/>
                </a:solidFill>
              </a:rPr>
              <a:t>the majority will be living with</a:t>
            </a:r>
            <a:r>
              <a:rPr lang="en-GB" sz="2000" dirty="0">
                <a:solidFill>
                  <a:srgbClr val="231F20"/>
                </a:solidFill>
              </a:rPr>
              <a:t> </a:t>
            </a:r>
            <a:endParaRPr lang="en-GB" sz="2000" b="0" i="0" u="none" strike="noStrike" baseline="0" dirty="0">
              <a:solidFill>
                <a:srgbClr val="231F20"/>
              </a:solidFill>
            </a:endParaRPr>
          </a:p>
          <a:p>
            <a:r>
              <a:rPr lang="en-GB" sz="2000" b="0" i="0" u="none" strike="noStrike" baseline="0" dirty="0">
                <a:solidFill>
                  <a:srgbClr val="231F20"/>
                </a:solidFill>
              </a:rPr>
              <a:t>a form of dementia, be in receipt of seven or more medications and a significant proportion live with depression, mobility problems, incontinence, and pain.</a:t>
            </a:r>
          </a:p>
          <a:p>
            <a:endParaRPr lang="en-GB" sz="2000" b="0" i="0" u="none" strike="noStrike" baseline="0" dirty="0">
              <a:solidFill>
                <a:srgbClr val="231F20"/>
              </a:solidFill>
            </a:endParaRPr>
          </a:p>
          <a:p>
            <a:r>
              <a:rPr lang="en-GB" sz="2000" b="0" i="0" u="none" strike="noStrike" baseline="0" dirty="0">
                <a:solidFill>
                  <a:srgbClr val="231F20"/>
                </a:solidFill>
              </a:rPr>
              <a:t>This pack has been developed to both support care home staff and raise awareness of the services to contact when you are concerned about your resident</a:t>
            </a:r>
            <a:r>
              <a:rPr lang="en-GB" sz="2000" dirty="0">
                <a:solidFill>
                  <a:srgbClr val="231F20"/>
                </a:solidFill>
              </a:rPr>
              <a:t>, including</a:t>
            </a:r>
            <a:r>
              <a:rPr lang="en-GB" sz="2000" b="0" i="0" u="none" strike="noStrike" baseline="0" dirty="0">
                <a:solidFill>
                  <a:srgbClr val="231F20"/>
                </a:solidFill>
              </a:rPr>
              <a:t> when to</a:t>
            </a:r>
            <a:r>
              <a:rPr lang="en-GB" sz="2000" dirty="0">
                <a:solidFill>
                  <a:srgbClr val="231F20"/>
                </a:solidFill>
              </a:rPr>
              <a:t> refer to </a:t>
            </a:r>
            <a:r>
              <a:rPr lang="en-GB" sz="2000" b="1" i="0" u="none" strike="noStrike" baseline="0" dirty="0">
                <a:solidFill>
                  <a:srgbClr val="005EB8"/>
                </a:solidFill>
              </a:rPr>
              <a:t>Urgent Community Response </a:t>
            </a:r>
            <a:r>
              <a:rPr lang="en-GB" sz="2000" b="1" dirty="0">
                <a:solidFill>
                  <a:srgbClr val="005EB8"/>
                </a:solidFill>
              </a:rPr>
              <a:t>(UCR) services.</a:t>
            </a:r>
            <a:endParaRPr lang="en-GB" sz="2000" b="0" i="0" u="none" strike="noStrike" baseline="0" dirty="0">
              <a:solidFill>
                <a:srgbClr val="005EB8"/>
              </a:solidFill>
            </a:endParaRPr>
          </a:p>
          <a:p>
            <a:endParaRPr lang="en-GB" sz="2000" b="0" i="0" u="none" strike="noStrike" baseline="0" dirty="0">
              <a:solidFill>
                <a:srgbClr val="231F20"/>
              </a:solidFill>
            </a:endParaRPr>
          </a:p>
          <a:p>
            <a:r>
              <a:rPr lang="en-GB" sz="2000" b="0" i="0" u="none" strike="noStrike" baseline="0" dirty="0">
                <a:solidFill>
                  <a:srgbClr val="231F20"/>
                </a:solidFill>
              </a:rPr>
              <a:t>The pack provides links to training materials, good practice </a:t>
            </a:r>
            <a:r>
              <a:rPr lang="en-GB" sz="2000" dirty="0">
                <a:solidFill>
                  <a:srgbClr val="231F20"/>
                </a:solidFill>
              </a:rPr>
              <a:t>examples </a:t>
            </a:r>
            <a:r>
              <a:rPr lang="en-GB" sz="2000" b="0" i="0" u="none" strike="noStrike" baseline="0" dirty="0">
                <a:solidFill>
                  <a:srgbClr val="231F20"/>
                </a:solidFill>
              </a:rPr>
              <a:t>and the contact details of services that </a:t>
            </a:r>
            <a:r>
              <a:rPr lang="en-GB" sz="2000" dirty="0">
                <a:solidFill>
                  <a:srgbClr val="231F20"/>
                </a:solidFill>
              </a:rPr>
              <a:t>are</a:t>
            </a:r>
            <a:r>
              <a:rPr lang="en-GB" sz="2000" b="0" i="0" u="none" baseline="0" dirty="0">
                <a:solidFill>
                  <a:srgbClr val="231F20"/>
                </a:solidFill>
              </a:rPr>
              <a:t> available for </a:t>
            </a:r>
            <a:r>
              <a:rPr lang="en-GB" sz="2000" b="0" i="0" u="none" strike="noStrike" baseline="0" dirty="0">
                <a:solidFill>
                  <a:srgbClr val="231F20"/>
                </a:solidFill>
              </a:rPr>
              <a:t>care home staff </a:t>
            </a:r>
            <a:r>
              <a:rPr lang="en-GB" sz="2000" b="0" i="0" u="none" baseline="0" dirty="0">
                <a:solidFill>
                  <a:srgbClr val="231F20"/>
                </a:solidFill>
              </a:rPr>
              <a:t>to refer </a:t>
            </a:r>
            <a:r>
              <a:rPr lang="en-GB" sz="2000" dirty="0">
                <a:solidFill>
                  <a:srgbClr val="231F20"/>
                </a:solidFill>
              </a:rPr>
              <a:t>residents to</a:t>
            </a:r>
            <a:r>
              <a:rPr lang="en-GB" sz="2000" b="0" i="0" u="none" baseline="0" dirty="0">
                <a:solidFill>
                  <a:srgbClr val="231F20"/>
                </a:solidFill>
              </a:rPr>
              <a:t> for</a:t>
            </a:r>
            <a:r>
              <a:rPr lang="en-GB" sz="2000" dirty="0">
                <a:solidFill>
                  <a:srgbClr val="231F20"/>
                </a:solidFill>
              </a:rPr>
              <a:t> additional</a:t>
            </a:r>
            <a:r>
              <a:rPr lang="en-GB" sz="2000" b="0" i="0" u="none" strike="noStrike" baseline="0" dirty="0">
                <a:solidFill>
                  <a:srgbClr val="231F20"/>
                </a:solidFill>
              </a:rPr>
              <a:t> support and treatment</a:t>
            </a:r>
            <a:r>
              <a:rPr lang="en-GB" sz="2000" dirty="0">
                <a:solidFill>
                  <a:srgbClr val="231F20"/>
                </a:solidFill>
              </a:rPr>
              <a:t>,</a:t>
            </a:r>
            <a:r>
              <a:rPr lang="en-GB" sz="2000" b="0" i="0" u="none" strike="noStrike" baseline="0" dirty="0">
                <a:solidFill>
                  <a:srgbClr val="231F20"/>
                </a:solidFill>
              </a:rPr>
              <a:t> especially where residents have shown signs of deterioration </a:t>
            </a:r>
            <a:r>
              <a:rPr lang="en-GB" sz="2000" dirty="0">
                <a:solidFill>
                  <a:srgbClr val="231F20"/>
                </a:solidFill>
              </a:rPr>
              <a:t>but </a:t>
            </a:r>
            <a:r>
              <a:rPr lang="en-GB" sz="2000" strike="sngStrike" dirty="0">
                <a:solidFill>
                  <a:srgbClr val="231F20"/>
                </a:solidFill>
              </a:rPr>
              <a:t>c</a:t>
            </a:r>
            <a:r>
              <a:rPr lang="en-GB" sz="2000" dirty="0">
                <a:solidFill>
                  <a:srgbClr val="231F20"/>
                </a:solidFill>
              </a:rPr>
              <a:t>ould</a:t>
            </a:r>
            <a:r>
              <a:rPr lang="en-GB" sz="2000" b="0" i="0" u="none" strike="noStrike" baseline="0" dirty="0">
                <a:solidFill>
                  <a:srgbClr val="231F20"/>
                </a:solidFill>
              </a:rPr>
              <a:t> be treated in their normal place of residence.</a:t>
            </a:r>
            <a:endParaRPr kumimoji="0" lang="en-GB" sz="2400" b="0" i="0" u="none" strike="noStrike" kern="1200" cap="none" spc="0" normalizeH="0" baseline="0" noProof="0" dirty="0">
              <a:ln>
                <a:noFill/>
              </a:ln>
              <a:solidFill>
                <a:srgbClr val="231F20"/>
              </a:solidFill>
              <a:effectLst/>
              <a:uLnTx/>
              <a:uFillTx/>
              <a:ea typeface="+mn-ea"/>
              <a:cs typeface="Biome" panose="020B0502040204020203" pitchFamily="34" charset="0"/>
            </a:endParaRPr>
          </a:p>
        </p:txBody>
      </p:sp>
      <p:pic>
        <p:nvPicPr>
          <p:cNvPr id="6" name="Picture 5">
            <a:extLst>
              <a:ext uri="{FF2B5EF4-FFF2-40B4-BE49-F238E27FC236}">
                <a16:creationId xmlns:a16="http://schemas.microsoft.com/office/drawing/2014/main" id="{39AD8FDB-66CA-60E6-5AD8-3190FB6E0FDC}"/>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7" name="TextBox 6">
            <a:extLst>
              <a:ext uri="{FF2B5EF4-FFF2-40B4-BE49-F238E27FC236}">
                <a16:creationId xmlns:a16="http://schemas.microsoft.com/office/drawing/2014/main" id="{3760E907-87E2-E27B-5948-CD5281111408}"/>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spTree>
    <p:extLst>
      <p:ext uri="{BB962C8B-B14F-4D97-AF65-F5344CB8AC3E}">
        <p14:creationId xmlns:p14="http://schemas.microsoft.com/office/powerpoint/2010/main" val="534253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C0EA5C-FF96-CA64-DC7D-889A5BD07AD1}"/>
              </a:ext>
            </a:extLst>
          </p:cNvPr>
          <p:cNvSpPr txBox="1"/>
          <p:nvPr/>
        </p:nvSpPr>
        <p:spPr>
          <a:xfrm>
            <a:off x="489730" y="577523"/>
            <a:ext cx="7757455" cy="1200329"/>
          </a:xfrm>
          <a:prstGeom prst="rect">
            <a:avLst/>
          </a:prstGeom>
          <a:noFill/>
        </p:spPr>
        <p:txBody>
          <a:bodyPr wrap="square" rtlCol="0">
            <a:spAutoFit/>
          </a:bodyPr>
          <a:lstStyle/>
          <a:p>
            <a:r>
              <a:rPr lang="en-GB" sz="3600" b="1" i="0" u="none" strike="noStrike" baseline="0">
                <a:solidFill>
                  <a:srgbClr val="231F20"/>
                </a:solidFill>
              </a:rPr>
              <a:t>Think Urgent Community Response (UCR)…</a:t>
            </a:r>
            <a:endParaRPr lang="en-GB" sz="3600" b="1">
              <a:solidFill>
                <a:srgbClr val="231F20"/>
              </a:solidFill>
              <a:cs typeface="Biome" panose="020B0502040204020203" pitchFamily="34" charset="0"/>
            </a:endParaRPr>
          </a:p>
        </p:txBody>
      </p:sp>
      <p:pic>
        <p:nvPicPr>
          <p:cNvPr id="7" name="Picture 6">
            <a:extLst>
              <a:ext uri="{FF2B5EF4-FFF2-40B4-BE49-F238E27FC236}">
                <a16:creationId xmlns:a16="http://schemas.microsoft.com/office/drawing/2014/main" id="{ECF25675-B103-E160-04CE-54412DC6BCA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20007" y="1154596"/>
            <a:ext cx="9338766" cy="5511526"/>
          </a:xfrm>
          <a:prstGeom prst="rect">
            <a:avLst/>
          </a:prstGeom>
        </p:spPr>
      </p:pic>
      <p:pic>
        <p:nvPicPr>
          <p:cNvPr id="5" name="Picture 4">
            <a:extLst>
              <a:ext uri="{FF2B5EF4-FFF2-40B4-BE49-F238E27FC236}">
                <a16:creationId xmlns:a16="http://schemas.microsoft.com/office/drawing/2014/main" id="{333CB079-4D0F-82CE-3EF5-7088E7FF0440}"/>
              </a:ext>
            </a:extLst>
          </p:cNvPr>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8" name="TextBox 7">
            <a:extLst>
              <a:ext uri="{FF2B5EF4-FFF2-40B4-BE49-F238E27FC236}">
                <a16:creationId xmlns:a16="http://schemas.microsoft.com/office/drawing/2014/main" id="{2FAA0881-83B9-3A4D-0418-E83F3A4CFE6A}"/>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spTree>
    <p:extLst>
      <p:ext uri="{BB962C8B-B14F-4D97-AF65-F5344CB8AC3E}">
        <p14:creationId xmlns:p14="http://schemas.microsoft.com/office/powerpoint/2010/main" val="2118686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C0B771-77D5-DFC1-D56F-4DAC6CEAEE89}"/>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chemeClr val="bg1"/>
              </a:solidFill>
              <a:effectLst/>
              <a:uLnTx/>
              <a:uFillTx/>
              <a:ea typeface="+mn-ea"/>
              <a:cs typeface="Biome" panose="020B0502040204020203" pitchFamily="34" charset="0"/>
            </a:endParaRPr>
          </a:p>
        </p:txBody>
      </p:sp>
      <p:sp>
        <p:nvSpPr>
          <p:cNvPr id="6" name="TextBox 5">
            <a:extLst>
              <a:ext uri="{FF2B5EF4-FFF2-40B4-BE49-F238E27FC236}">
                <a16:creationId xmlns:a16="http://schemas.microsoft.com/office/drawing/2014/main" id="{F0C2514F-0D4E-4E53-F7D2-5057F922A646}"/>
              </a:ext>
            </a:extLst>
          </p:cNvPr>
          <p:cNvSpPr txBox="1"/>
          <p:nvPr/>
        </p:nvSpPr>
        <p:spPr>
          <a:xfrm>
            <a:off x="489729" y="2057740"/>
            <a:ext cx="11476601" cy="2308324"/>
          </a:xfrm>
          <a:prstGeom prst="rect">
            <a:avLst/>
          </a:prstGeom>
          <a:noFill/>
          <a:ln>
            <a:noFill/>
          </a:ln>
        </p:spPr>
        <p:txBody>
          <a:bodyPr wrap="square" lIns="91440" tIns="45720" rIns="91440" bIns="45720" rtlCol="0" anchor="t">
            <a:spAutoFit/>
          </a:bodyPr>
          <a:lstStyle/>
          <a:p>
            <a:r>
              <a:rPr lang="en-GB" sz="7200" b="1" i="0" u="none" strike="noStrike" baseline="0" dirty="0">
                <a:solidFill>
                  <a:schemeClr val="bg1"/>
                </a:solidFill>
                <a:cs typeface="Biome" panose="020B0502040204020203" pitchFamily="34" charset="0"/>
              </a:rPr>
              <a:t>Proactive Care for residents living in a care home</a:t>
            </a:r>
            <a:endParaRPr kumimoji="0" lang="en-GB" sz="41300" b="0" i="0" u="none" strike="noStrike" kern="1200" cap="none" spc="0" normalizeH="0" baseline="0" noProof="0" dirty="0">
              <a:ln>
                <a:noFill/>
              </a:ln>
              <a:solidFill>
                <a:schemeClr val="bg1"/>
              </a:solidFill>
              <a:effectLst/>
              <a:uLnTx/>
              <a:uFillTx/>
              <a:ea typeface="+mn-ea"/>
              <a:cs typeface="Biome" panose="020B0502040204020203" pitchFamily="34" charset="0"/>
            </a:endParaRPr>
          </a:p>
        </p:txBody>
      </p:sp>
      <p:pic>
        <p:nvPicPr>
          <p:cNvPr id="10" name="Picture 9">
            <a:extLst>
              <a:ext uri="{FF2B5EF4-FFF2-40B4-BE49-F238E27FC236}">
                <a16:creationId xmlns:a16="http://schemas.microsoft.com/office/drawing/2014/main" id="{38E362D8-EA98-FE69-8EFA-1CC8F4D8C00D}"/>
              </a:ext>
            </a:extLst>
          </p:cNvPr>
          <p:cNvPicPr>
            <a:picLocks noChangeAspect="1"/>
          </p:cNvPicPr>
          <p:nvPr/>
        </p:nvPicPr>
        <p:blipFill>
          <a:blip r:embed="rId2"/>
          <a:stretch>
            <a:fillRect/>
          </a:stretch>
        </p:blipFill>
        <p:spPr>
          <a:xfrm>
            <a:off x="9883634" y="5372100"/>
            <a:ext cx="2082696" cy="1347815"/>
          </a:xfrm>
          <a:prstGeom prst="rect">
            <a:avLst/>
          </a:prstGeom>
        </p:spPr>
      </p:pic>
      <p:pic>
        <p:nvPicPr>
          <p:cNvPr id="2" name="Picture 1">
            <a:extLst>
              <a:ext uri="{FF2B5EF4-FFF2-40B4-BE49-F238E27FC236}">
                <a16:creationId xmlns:a16="http://schemas.microsoft.com/office/drawing/2014/main" id="{7B25E974-90C3-31D9-AF2E-D41AC3372E09}"/>
              </a:ext>
            </a:extLst>
          </p:cNvPr>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Tree>
    <p:extLst>
      <p:ext uri="{BB962C8B-B14F-4D97-AF65-F5344CB8AC3E}">
        <p14:creationId xmlns:p14="http://schemas.microsoft.com/office/powerpoint/2010/main" val="9305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D4A9BD-260D-267A-420E-3ED9D274B83D}"/>
              </a:ext>
            </a:extLst>
          </p:cNvPr>
          <p:cNvSpPr txBox="1"/>
          <p:nvPr/>
        </p:nvSpPr>
        <p:spPr>
          <a:xfrm>
            <a:off x="252338" y="408494"/>
            <a:ext cx="10782008" cy="1446550"/>
          </a:xfrm>
          <a:prstGeom prst="rect">
            <a:avLst/>
          </a:prstGeom>
          <a:noFill/>
        </p:spPr>
        <p:txBody>
          <a:bodyPr wrap="square" lIns="91440" tIns="45720" rIns="91440" bIns="45720" rtlCol="0" anchor="t">
            <a:spAutoFit/>
          </a:bodyPr>
          <a:lstStyle/>
          <a:p>
            <a:pPr>
              <a:defRPr/>
            </a:pPr>
            <a:r>
              <a:rPr lang="en-GB" sz="4400" b="1" i="0" u="none" kern="1200" cap="none" spc="0" normalizeH="0" baseline="0" noProof="0" dirty="0">
                <a:ln>
                  <a:noFill/>
                </a:ln>
                <a:effectLst/>
                <a:uLnTx/>
                <a:uFillTx/>
                <a:ea typeface="Calibri"/>
                <a:cs typeface="Arial"/>
              </a:rPr>
              <a:t>What is proactive care for my care home residents</a:t>
            </a:r>
          </a:p>
        </p:txBody>
      </p:sp>
      <p:pic>
        <p:nvPicPr>
          <p:cNvPr id="5" name="Picture 4">
            <a:extLst>
              <a:ext uri="{FF2B5EF4-FFF2-40B4-BE49-F238E27FC236}">
                <a16:creationId xmlns:a16="http://schemas.microsoft.com/office/drawing/2014/main" id="{F8A94E8A-5CAE-99C8-11E2-F87BC0242654}"/>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10851414" y="1167824"/>
            <a:ext cx="1102912" cy="951122"/>
          </a:xfrm>
          <a:prstGeom prst="rect">
            <a:avLst/>
          </a:prstGeom>
        </p:spPr>
      </p:pic>
      <p:sp>
        <p:nvSpPr>
          <p:cNvPr id="6" name="TextBox 5">
            <a:extLst>
              <a:ext uri="{FF2B5EF4-FFF2-40B4-BE49-F238E27FC236}">
                <a16:creationId xmlns:a16="http://schemas.microsoft.com/office/drawing/2014/main" id="{CE2DF5C5-5376-75B6-3470-BAEEE9073610}"/>
              </a:ext>
            </a:extLst>
          </p:cNvPr>
          <p:cNvSpPr txBox="1"/>
          <p:nvPr/>
        </p:nvSpPr>
        <p:spPr>
          <a:xfrm>
            <a:off x="462500" y="3030895"/>
            <a:ext cx="10571846" cy="3416320"/>
          </a:xfrm>
          <a:prstGeom prst="rect">
            <a:avLst/>
          </a:prstGeom>
          <a:noFill/>
          <a:ln>
            <a:solidFill>
              <a:schemeClr val="bg1"/>
            </a:solidFill>
          </a:ln>
        </p:spPr>
        <p:txBody>
          <a:bodyPr wrap="square" lIns="91440" tIns="45720" rIns="91440" bIns="45720" rtlCol="0" anchor="t">
            <a:spAutoFit/>
          </a:bodyPr>
          <a:lstStyle/>
          <a:p>
            <a:pPr algn="l" fontAlgn="base"/>
            <a:r>
              <a:rPr lang="en-GB" b="0" i="0" dirty="0">
                <a:solidFill>
                  <a:srgbClr val="333333"/>
                </a:solidFill>
                <a:effectLst/>
                <a:highlight>
                  <a:srgbClr val="F1F5FA"/>
                </a:highlight>
              </a:rPr>
              <a:t>The </a:t>
            </a:r>
            <a:r>
              <a:rPr lang="en-GB" b="0" i="0" u="none" strike="noStrike" dirty="0">
                <a:solidFill>
                  <a:srgbClr val="005EB8"/>
                </a:solidFill>
                <a:effectLst/>
                <a:highlight>
                  <a:srgbClr val="F1F5FA"/>
                </a:highlight>
                <a:hlinkClick r:id="rId3"/>
              </a:rPr>
              <a:t>Enhanced Health in Care Homes framework</a:t>
            </a:r>
            <a:r>
              <a:rPr lang="en-GB" b="0" i="0" dirty="0">
                <a:solidFill>
                  <a:srgbClr val="333333"/>
                </a:solidFill>
                <a:effectLst/>
                <a:highlight>
                  <a:srgbClr val="F1F5FA"/>
                </a:highlight>
              </a:rPr>
              <a:t>  sets out the principles for delivering proactive, personalised care for people living in care homes including those with learning disabilities or autism, mental ill-health or rehabilitation needs.  </a:t>
            </a:r>
          </a:p>
          <a:p>
            <a:pPr algn="l" fontAlgn="base"/>
            <a:endParaRPr lang="en-GB" b="0" i="0" dirty="0">
              <a:solidFill>
                <a:srgbClr val="333333"/>
              </a:solidFill>
              <a:effectLst/>
              <a:highlight>
                <a:srgbClr val="F1F5FA"/>
              </a:highlight>
            </a:endParaRPr>
          </a:p>
          <a:p>
            <a:pPr algn="l" fontAlgn="base"/>
            <a:r>
              <a:rPr lang="en-GB" b="0" i="0" dirty="0">
                <a:solidFill>
                  <a:srgbClr val="333333"/>
                </a:solidFill>
                <a:effectLst/>
                <a:highlight>
                  <a:srgbClr val="F1F5FA"/>
                </a:highlight>
              </a:rPr>
              <a:t>The framework was updated recently to reflect best practice and new ways of working since the COVID-19 pandemic including the use of digital technology to improve integrated working and information sharing across health and social care teams.</a:t>
            </a:r>
          </a:p>
          <a:p>
            <a:pPr algn="l" fontAlgn="base"/>
            <a:endParaRPr lang="en-GB" b="0" i="0" dirty="0">
              <a:solidFill>
                <a:srgbClr val="333333"/>
              </a:solidFill>
              <a:effectLst/>
              <a:highlight>
                <a:srgbClr val="F1F5FA"/>
              </a:highlight>
            </a:endParaRPr>
          </a:p>
          <a:p>
            <a:pPr algn="l" fontAlgn="base"/>
            <a:r>
              <a:rPr lang="en-GB" b="0" i="0" dirty="0">
                <a:solidFill>
                  <a:srgbClr val="333333"/>
                </a:solidFill>
                <a:effectLst/>
                <a:highlight>
                  <a:srgbClr val="F1F5FA"/>
                </a:highlight>
              </a:rPr>
              <a:t>The framework expands on priority clinical areas such as structured medicine reviews, nutrition and hydration, falls prevention, skin and wound care, leg and foot ulcers, mental health, dementia and palliative and end of life care .</a:t>
            </a:r>
          </a:p>
          <a:p>
            <a:pPr algn="l" fontAlgn="base"/>
            <a:endParaRPr lang="en-GB" b="0" i="0" dirty="0">
              <a:solidFill>
                <a:srgbClr val="333333"/>
              </a:solidFill>
              <a:effectLst/>
              <a:highlight>
                <a:srgbClr val="F1F5FA"/>
              </a:highlight>
            </a:endParaRPr>
          </a:p>
        </p:txBody>
      </p:sp>
      <p:sp>
        <p:nvSpPr>
          <p:cNvPr id="7" name="TextBox 6">
            <a:extLst>
              <a:ext uri="{FF2B5EF4-FFF2-40B4-BE49-F238E27FC236}">
                <a16:creationId xmlns:a16="http://schemas.microsoft.com/office/drawing/2014/main" id="{A5430BBD-5FE2-9430-BFE7-383447842705}"/>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dirty="0">
              <a:ln>
                <a:noFill/>
              </a:ln>
              <a:solidFill>
                <a:srgbClr val="005EB8"/>
              </a:solidFill>
              <a:effectLst/>
              <a:uLnTx/>
              <a:uFillTx/>
              <a:ea typeface="+mn-ea"/>
              <a:cs typeface="Biome" panose="020B0502040204020203" pitchFamily="34" charset="0"/>
            </a:endParaRPr>
          </a:p>
        </p:txBody>
      </p:sp>
      <p:pic>
        <p:nvPicPr>
          <p:cNvPr id="9" name="Picture 8">
            <a:extLst>
              <a:ext uri="{FF2B5EF4-FFF2-40B4-BE49-F238E27FC236}">
                <a16:creationId xmlns:a16="http://schemas.microsoft.com/office/drawing/2014/main" id="{8A084890-01A0-B737-26CF-A1924D5000C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45662" y="1870870"/>
            <a:ext cx="3826668" cy="900000"/>
          </a:xfrm>
          <a:prstGeom prst="rect">
            <a:avLst/>
          </a:prstGeom>
        </p:spPr>
      </p:pic>
    </p:spTree>
    <p:extLst>
      <p:ext uri="{BB962C8B-B14F-4D97-AF65-F5344CB8AC3E}">
        <p14:creationId xmlns:p14="http://schemas.microsoft.com/office/powerpoint/2010/main" val="1546719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7D9ECA-8878-0949-27F9-0326B860D421}"/>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9" name="TextBox 8">
            <a:extLst>
              <a:ext uri="{FF2B5EF4-FFF2-40B4-BE49-F238E27FC236}">
                <a16:creationId xmlns:a16="http://schemas.microsoft.com/office/drawing/2014/main" id="{F048F689-39DF-3AE4-5B3F-6A784D426DBA}"/>
              </a:ext>
            </a:extLst>
          </p:cNvPr>
          <p:cNvSpPr txBox="1"/>
          <p:nvPr/>
        </p:nvSpPr>
        <p:spPr>
          <a:xfrm>
            <a:off x="128239" y="0"/>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dirty="0">
              <a:ln>
                <a:noFill/>
              </a:ln>
              <a:solidFill>
                <a:srgbClr val="005EB8"/>
              </a:solidFill>
              <a:effectLst/>
              <a:uLnTx/>
              <a:uFillTx/>
              <a:ea typeface="+mn-ea"/>
              <a:cs typeface="Biome" panose="020B0502040204020203" pitchFamily="34" charset="0"/>
            </a:endParaRPr>
          </a:p>
        </p:txBody>
      </p:sp>
      <p:sp>
        <p:nvSpPr>
          <p:cNvPr id="10" name="TextBox 9">
            <a:extLst>
              <a:ext uri="{FF2B5EF4-FFF2-40B4-BE49-F238E27FC236}">
                <a16:creationId xmlns:a16="http://schemas.microsoft.com/office/drawing/2014/main" id="{72B9CE90-7A05-2250-D7F5-396B3E547B62}"/>
              </a:ext>
            </a:extLst>
          </p:cNvPr>
          <p:cNvSpPr txBox="1"/>
          <p:nvPr/>
        </p:nvSpPr>
        <p:spPr>
          <a:xfrm>
            <a:off x="308925" y="1714119"/>
            <a:ext cx="11523845" cy="2554545"/>
          </a:xfrm>
          <a:prstGeom prst="rect">
            <a:avLst/>
          </a:prstGeom>
          <a:noFill/>
          <a:ln>
            <a:solidFill>
              <a:schemeClr val="bg1"/>
            </a:solidFill>
          </a:ln>
        </p:spPr>
        <p:txBody>
          <a:bodyPr wrap="square" lIns="91440" tIns="45720" rIns="91440" bIns="45720" rtlCol="0" anchor="t">
            <a:spAutoFit/>
          </a:bodyPr>
          <a:lstStyle/>
          <a:p>
            <a:r>
              <a:rPr lang="en-GB" sz="1600" b="1" i="0" u="none" strike="noStrike" baseline="0" dirty="0">
                <a:solidFill>
                  <a:srgbClr val="005EB8"/>
                </a:solidFill>
              </a:rPr>
              <a:t>Three principle aims:</a:t>
            </a:r>
          </a:p>
          <a:p>
            <a:pPr marL="342900" indent="-342900">
              <a:buAutoNum type="arabicPeriod"/>
            </a:pPr>
            <a:r>
              <a:rPr lang="en-GB" sz="1600" dirty="0">
                <a:solidFill>
                  <a:srgbClr val="231F20"/>
                </a:solidFill>
                <a:ea typeface="Calibri"/>
                <a:cs typeface="Calibri"/>
              </a:rPr>
              <a:t>Deliver high quality proactive personalised care within care homes</a:t>
            </a:r>
          </a:p>
          <a:p>
            <a:pPr marL="342900" indent="-342900">
              <a:buAutoNum type="arabicPeriod"/>
            </a:pPr>
            <a:r>
              <a:rPr lang="en-GB" sz="1600" dirty="0">
                <a:solidFill>
                  <a:srgbClr val="231F20"/>
                </a:solidFill>
                <a:ea typeface="Calibri"/>
                <a:cs typeface="Calibri"/>
              </a:rPr>
              <a:t>Care home residents have access to the right care at the right time in their choice of place</a:t>
            </a:r>
          </a:p>
          <a:p>
            <a:pPr marL="342900" indent="-342900">
              <a:buAutoNum type="arabicPeriod" startAt="2"/>
            </a:pPr>
            <a:r>
              <a:rPr lang="en-GB" sz="1600" dirty="0">
                <a:solidFill>
                  <a:srgbClr val="231F20"/>
                </a:solidFill>
                <a:ea typeface="Calibri"/>
                <a:cs typeface="Calibri"/>
              </a:rPr>
              <a:t>Enable effective use of resources by reducing unnecessary ambulance conveyances and admissions to hospital, whilst ensuring the best care for residents.</a:t>
            </a:r>
            <a:endParaRPr lang="en-GB" sz="1600" b="0" i="0" u="none" strike="noStrike" baseline="0" dirty="0">
              <a:solidFill>
                <a:srgbClr val="000000"/>
              </a:solidFill>
            </a:endParaRPr>
          </a:p>
          <a:p>
            <a:r>
              <a:rPr lang="en-GB" sz="1600" b="1" i="0" u="none" strike="noStrike" baseline="0" dirty="0">
                <a:solidFill>
                  <a:srgbClr val="005EB8"/>
                </a:solidFill>
              </a:rPr>
              <a:t>What does it do?</a:t>
            </a:r>
          </a:p>
          <a:p>
            <a:pPr marL="342900" indent="-342900">
              <a:buAutoNum type="arabicPeriod"/>
            </a:pPr>
            <a:r>
              <a:rPr lang="en-GB" sz="1600" dirty="0"/>
              <a:t>Sets out contractual standards for PCNs and NHS standard contract</a:t>
            </a:r>
          </a:p>
          <a:p>
            <a:pPr marL="342900" indent="-342900">
              <a:buAutoNum type="arabicPeriod"/>
            </a:pPr>
            <a:r>
              <a:rPr lang="en-GB" sz="1600" dirty="0"/>
              <a:t>Describes evidence-based practice  </a:t>
            </a:r>
          </a:p>
          <a:p>
            <a:endParaRPr lang="en-GB" sz="1600" dirty="0"/>
          </a:p>
          <a:p>
            <a:r>
              <a:rPr lang="en-GB" sz="1600" b="1" i="0" strike="noStrike" baseline="0" dirty="0">
                <a:solidFill>
                  <a:srgbClr val="005EB8"/>
                </a:solidFill>
              </a:rPr>
              <a:t>Contractual requirements (PCN DES) and NHS standard contract to enable EHCH </a:t>
            </a:r>
            <a:endParaRPr lang="en-GB" sz="1600" b="0" i="0" strike="noStrike" baseline="0" dirty="0">
              <a:solidFill>
                <a:srgbClr val="005EB8"/>
              </a:solidFill>
            </a:endParaRPr>
          </a:p>
        </p:txBody>
      </p:sp>
      <p:sp>
        <p:nvSpPr>
          <p:cNvPr id="2" name="TextBox 1">
            <a:extLst>
              <a:ext uri="{FF2B5EF4-FFF2-40B4-BE49-F238E27FC236}">
                <a16:creationId xmlns:a16="http://schemas.microsoft.com/office/drawing/2014/main" id="{4193DE1B-207E-4C44-FCF3-6E02CE2B4175}"/>
              </a:ext>
            </a:extLst>
          </p:cNvPr>
          <p:cNvSpPr txBox="1"/>
          <p:nvPr/>
        </p:nvSpPr>
        <p:spPr>
          <a:xfrm>
            <a:off x="232725" y="368767"/>
            <a:ext cx="8283994" cy="1323439"/>
          </a:xfrm>
          <a:prstGeom prst="rect">
            <a:avLst/>
          </a:prstGeom>
          <a:noFill/>
        </p:spPr>
        <p:txBody>
          <a:bodyPr wrap="square" rtlCol="0">
            <a:spAutoFit/>
          </a:bodyPr>
          <a:lstStyle/>
          <a:p>
            <a:r>
              <a:rPr lang="en-GB" sz="4000" dirty="0"/>
              <a:t>Enhanced Health in care Home Framework (EHCH) </a:t>
            </a:r>
          </a:p>
        </p:txBody>
      </p:sp>
      <p:graphicFrame>
        <p:nvGraphicFramePr>
          <p:cNvPr id="4" name="Table 3">
            <a:extLst>
              <a:ext uri="{FF2B5EF4-FFF2-40B4-BE49-F238E27FC236}">
                <a16:creationId xmlns:a16="http://schemas.microsoft.com/office/drawing/2014/main" id="{8B48F6EA-EC5A-4E50-E314-CD82B40D85DF}"/>
              </a:ext>
            </a:extLst>
          </p:cNvPr>
          <p:cNvGraphicFramePr>
            <a:graphicFrameLocks noGrp="1"/>
          </p:cNvGraphicFramePr>
          <p:nvPr>
            <p:extLst>
              <p:ext uri="{D42A27DB-BD31-4B8C-83A1-F6EECF244321}">
                <p14:modId xmlns:p14="http://schemas.microsoft.com/office/powerpoint/2010/main" val="2664838847"/>
              </p:ext>
            </p:extLst>
          </p:nvPr>
        </p:nvGraphicFramePr>
        <p:xfrm>
          <a:off x="424543" y="4219750"/>
          <a:ext cx="11408227" cy="2499360"/>
        </p:xfrm>
        <a:graphic>
          <a:graphicData uri="http://schemas.openxmlformats.org/drawingml/2006/table">
            <a:tbl>
              <a:tblPr firstRow="1" bandRow="1">
                <a:tableStyleId>{5C22544A-7EE6-4342-B048-85BDC9FD1C3A}</a:tableStyleId>
              </a:tblPr>
              <a:tblGrid>
                <a:gridCol w="1230086">
                  <a:extLst>
                    <a:ext uri="{9D8B030D-6E8A-4147-A177-3AD203B41FA5}">
                      <a16:colId xmlns:a16="http://schemas.microsoft.com/office/drawing/2014/main" val="2317456620"/>
                    </a:ext>
                  </a:extLst>
                </a:gridCol>
                <a:gridCol w="10178141">
                  <a:extLst>
                    <a:ext uri="{9D8B030D-6E8A-4147-A177-3AD203B41FA5}">
                      <a16:colId xmlns:a16="http://schemas.microsoft.com/office/drawing/2014/main" val="3235257749"/>
                    </a:ext>
                  </a:extLst>
                </a:gridCol>
              </a:tblGrid>
              <a:tr h="1963336">
                <a:tc>
                  <a:txBody>
                    <a:bodyPr/>
                    <a:lstStyle/>
                    <a:p>
                      <a:endParaRPr lang="en-GB" dirty="0"/>
                    </a:p>
                  </a:txBody>
                  <a:tcPr>
                    <a:solidFill>
                      <a:schemeClr val="bg2"/>
                    </a:solidFill>
                  </a:tcPr>
                </a:tc>
                <a:tc>
                  <a:txBody>
                    <a:bodyPr/>
                    <a:lstStyle/>
                    <a:p>
                      <a:r>
                        <a:rPr lang="en-GB" sz="1600" dirty="0">
                          <a:solidFill>
                            <a:schemeClr val="accent1"/>
                          </a:solidFill>
                        </a:rPr>
                        <a:t>Every care home</a:t>
                      </a:r>
                    </a:p>
                    <a:p>
                      <a:r>
                        <a:rPr lang="en-GB" sz="1400" b="0" dirty="0">
                          <a:solidFill>
                            <a:schemeClr val="tx1"/>
                          </a:solidFill>
                        </a:rPr>
                        <a:t>Aligned to a primary care network</a:t>
                      </a:r>
                    </a:p>
                    <a:p>
                      <a:r>
                        <a:rPr lang="en-GB" sz="1400" b="0" dirty="0">
                          <a:solidFill>
                            <a:schemeClr val="tx1"/>
                          </a:solidFill>
                        </a:rPr>
                        <a:t>Has a named clinical lead (who is responsible for overseeing implementation of the framework)</a:t>
                      </a:r>
                    </a:p>
                    <a:p>
                      <a:r>
                        <a:rPr lang="en-GB" sz="1400" b="0" dirty="0">
                          <a:solidFill>
                            <a:schemeClr val="tx1"/>
                          </a:solidFill>
                        </a:rPr>
                        <a:t>Has a weekly home round supported by the </a:t>
                      </a:r>
                      <a:r>
                        <a:rPr lang="en-GB" sz="1400" b="0" dirty="0">
                          <a:solidFill>
                            <a:schemeClr val="tx1"/>
                          </a:solidFill>
                          <a:hlinkClick r:id="rId3"/>
                        </a:rPr>
                        <a:t>care home MDT</a:t>
                      </a:r>
                      <a:endParaRPr lang="en-GB" sz="1400" b="0" dirty="0">
                        <a:solidFill>
                          <a:schemeClr val="tx1"/>
                        </a:solidFill>
                      </a:endParaRPr>
                    </a:p>
                    <a:p>
                      <a:r>
                        <a:rPr lang="en-GB" sz="1400" b="0" dirty="0">
                          <a:solidFill>
                            <a:schemeClr val="tx1"/>
                          </a:solidFill>
                        </a:rPr>
                        <a:t>has established protocols between the PCN, care home and system partners for information sharing, shared care planning, use of shared care records and clear clinical governance.</a:t>
                      </a:r>
                    </a:p>
                    <a:p>
                      <a:r>
                        <a:rPr lang="en-GB" sz="1600" b="1" dirty="0">
                          <a:solidFill>
                            <a:srgbClr val="005EB8"/>
                          </a:solidFill>
                        </a:rPr>
                        <a:t>Every resident within seven days of admission or readmission</a:t>
                      </a:r>
                    </a:p>
                    <a:p>
                      <a:r>
                        <a:rPr lang="en-GB" sz="1400" b="0" dirty="0">
                          <a:solidFill>
                            <a:schemeClr val="tx1"/>
                          </a:solidFill>
                        </a:rPr>
                        <a:t>Has a comprehensive assessment of need completed by a member of the MDT</a:t>
                      </a:r>
                    </a:p>
                    <a:p>
                      <a:r>
                        <a:rPr lang="en-GB" sz="1400" b="0" dirty="0">
                          <a:solidFill>
                            <a:schemeClr val="tx1"/>
                          </a:solidFill>
                        </a:rPr>
                        <a:t>Has their proactive, personalised care and support plan(s) developed by a member of the MDT</a:t>
                      </a:r>
                    </a:p>
                    <a:p>
                      <a:r>
                        <a:rPr lang="en-GB" sz="1400" b="0" dirty="0">
                          <a:solidFill>
                            <a:schemeClr val="tx1"/>
                          </a:solidFill>
                        </a:rPr>
                        <a:t>The network contract DES provides for care home residents to have a structured medication review</a:t>
                      </a:r>
                    </a:p>
                    <a:p>
                      <a:endParaRPr lang="en-GB" sz="14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92327075"/>
                  </a:ext>
                </a:extLst>
              </a:tr>
            </a:tbl>
          </a:graphicData>
        </a:graphic>
      </p:graphicFrame>
      <p:pic>
        <p:nvPicPr>
          <p:cNvPr id="11" name="Picture 10">
            <a:extLst>
              <a:ext uri="{FF2B5EF4-FFF2-40B4-BE49-F238E27FC236}">
                <a16:creationId xmlns:a16="http://schemas.microsoft.com/office/drawing/2014/main" id="{F47C23F3-5BEF-5E00-A8C7-CF0DD2C146DF}"/>
              </a:ext>
            </a:extLst>
          </p:cNvPr>
          <p:cNvPicPr>
            <a:picLocks noChangeAspect="1"/>
          </p:cNvPicPr>
          <p:nvPr/>
        </p:nvPicPr>
        <p:blipFill>
          <a:blip r:embed="rId4"/>
          <a:stretch>
            <a:fillRect/>
          </a:stretch>
        </p:blipFill>
        <p:spPr>
          <a:xfrm>
            <a:off x="682331" y="4404626"/>
            <a:ext cx="943107" cy="1343212"/>
          </a:xfrm>
          <a:prstGeom prst="rect">
            <a:avLst/>
          </a:prstGeom>
        </p:spPr>
      </p:pic>
      <p:sp>
        <p:nvSpPr>
          <p:cNvPr id="13" name="TextBox 12">
            <a:extLst>
              <a:ext uri="{FF2B5EF4-FFF2-40B4-BE49-F238E27FC236}">
                <a16:creationId xmlns:a16="http://schemas.microsoft.com/office/drawing/2014/main" id="{FA9ED3A3-E658-C104-88A7-A68BB80B97FA}"/>
              </a:ext>
            </a:extLst>
          </p:cNvPr>
          <p:cNvSpPr txBox="1"/>
          <p:nvPr/>
        </p:nvSpPr>
        <p:spPr>
          <a:xfrm>
            <a:off x="4757056" y="7086758"/>
            <a:ext cx="8752114" cy="369332"/>
          </a:xfrm>
          <a:prstGeom prst="rect">
            <a:avLst/>
          </a:prstGeom>
          <a:noFill/>
        </p:spPr>
        <p:txBody>
          <a:bodyPr wrap="square">
            <a:spAutoFit/>
          </a:bodyPr>
          <a:lstStyle/>
          <a:p>
            <a:pPr algn="l" fontAlgn="base"/>
            <a:r>
              <a:rPr lang="en-GB" sz="1800" b="0" i="0" dirty="0">
                <a:solidFill>
                  <a:srgbClr val="333333"/>
                </a:solidFill>
                <a:effectLst/>
                <a:highlight>
                  <a:srgbClr val="F1F5FA"/>
                </a:highlight>
              </a:rPr>
              <a:t>Further information can be found at </a:t>
            </a:r>
            <a:r>
              <a:rPr lang="en-GB" sz="1800" dirty="0">
                <a:hlinkClick r:id="rId5"/>
              </a:rPr>
              <a:t>A Registered Managers Guide to EHCH</a:t>
            </a:r>
            <a:endParaRPr lang="en-GB" sz="1800" b="0" i="0" dirty="0">
              <a:solidFill>
                <a:srgbClr val="333333"/>
              </a:solidFill>
              <a:effectLst/>
              <a:highlight>
                <a:srgbClr val="F1F5FA"/>
              </a:highlight>
            </a:endParaRPr>
          </a:p>
        </p:txBody>
      </p:sp>
    </p:spTree>
    <p:extLst>
      <p:ext uri="{BB962C8B-B14F-4D97-AF65-F5344CB8AC3E}">
        <p14:creationId xmlns:p14="http://schemas.microsoft.com/office/powerpoint/2010/main" val="3485952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7D9ECA-8878-0949-27F9-0326B860D421}"/>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7" name="TextBox 6">
            <a:extLst>
              <a:ext uri="{FF2B5EF4-FFF2-40B4-BE49-F238E27FC236}">
                <a16:creationId xmlns:a16="http://schemas.microsoft.com/office/drawing/2014/main" id="{6E819F4B-605D-0322-902E-A5207444D983}"/>
              </a:ext>
            </a:extLst>
          </p:cNvPr>
          <p:cNvSpPr txBox="1"/>
          <p:nvPr/>
        </p:nvSpPr>
        <p:spPr>
          <a:xfrm>
            <a:off x="128239" y="353653"/>
            <a:ext cx="853997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231F20"/>
                </a:solidFill>
                <a:effectLst/>
                <a:uLnTx/>
                <a:uFillTx/>
                <a:ea typeface="+mn-ea"/>
                <a:cs typeface="Biome" panose="020B0502040204020203" pitchFamily="34" charset="0"/>
              </a:rPr>
              <a:t>Benefits of </a:t>
            </a:r>
            <a:r>
              <a:rPr lang="en-GB" sz="5400" b="1" dirty="0">
                <a:solidFill>
                  <a:srgbClr val="231F20"/>
                </a:solidFill>
                <a:cs typeface="Biome" panose="020B0502040204020203" pitchFamily="34" charset="0"/>
              </a:rPr>
              <a:t>EHCH framework</a:t>
            </a:r>
            <a:endParaRPr kumimoji="0" lang="en-GB" sz="5400" b="1" i="0" u="none" strike="noStrike" kern="1200" cap="none" spc="0" normalizeH="0" baseline="0" noProof="0" dirty="0">
              <a:ln>
                <a:noFill/>
              </a:ln>
              <a:solidFill>
                <a:srgbClr val="231F20"/>
              </a:solidFill>
              <a:effectLst/>
              <a:uLnTx/>
              <a:uFillTx/>
              <a:ea typeface="+mn-ea"/>
              <a:cs typeface="Biome" panose="020B0502040204020203" pitchFamily="34" charset="0"/>
            </a:endParaRPr>
          </a:p>
        </p:txBody>
      </p:sp>
      <p:pic>
        <p:nvPicPr>
          <p:cNvPr id="8" name="Picture 7">
            <a:extLst>
              <a:ext uri="{FF2B5EF4-FFF2-40B4-BE49-F238E27FC236}">
                <a16:creationId xmlns:a16="http://schemas.microsoft.com/office/drawing/2014/main" id="{0E9DAF3D-793E-7075-97D6-0DC2BDFACC8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01110" y="1054679"/>
            <a:ext cx="3826668" cy="900000"/>
          </a:xfrm>
          <a:prstGeom prst="rect">
            <a:avLst/>
          </a:prstGeom>
        </p:spPr>
      </p:pic>
      <p:sp>
        <p:nvSpPr>
          <p:cNvPr id="9" name="TextBox 8">
            <a:extLst>
              <a:ext uri="{FF2B5EF4-FFF2-40B4-BE49-F238E27FC236}">
                <a16:creationId xmlns:a16="http://schemas.microsoft.com/office/drawing/2014/main" id="{F048F689-39DF-3AE4-5B3F-6A784D426DBA}"/>
              </a:ext>
            </a:extLst>
          </p:cNvPr>
          <p:cNvSpPr txBox="1"/>
          <p:nvPr/>
        </p:nvSpPr>
        <p:spPr>
          <a:xfrm>
            <a:off x="128239" y="0"/>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dirty="0">
              <a:ln>
                <a:noFill/>
              </a:ln>
              <a:solidFill>
                <a:srgbClr val="005EB8"/>
              </a:solidFill>
              <a:effectLst/>
              <a:uLnTx/>
              <a:uFillTx/>
              <a:ea typeface="+mn-ea"/>
              <a:cs typeface="Biome" panose="020B0502040204020203" pitchFamily="34" charset="0"/>
            </a:endParaRPr>
          </a:p>
        </p:txBody>
      </p:sp>
      <p:sp>
        <p:nvSpPr>
          <p:cNvPr id="10" name="TextBox 9">
            <a:extLst>
              <a:ext uri="{FF2B5EF4-FFF2-40B4-BE49-F238E27FC236}">
                <a16:creationId xmlns:a16="http://schemas.microsoft.com/office/drawing/2014/main" id="{72B9CE90-7A05-2250-D7F5-396B3E547B62}"/>
              </a:ext>
            </a:extLst>
          </p:cNvPr>
          <p:cNvSpPr txBox="1"/>
          <p:nvPr/>
        </p:nvSpPr>
        <p:spPr>
          <a:xfrm>
            <a:off x="354324" y="1985241"/>
            <a:ext cx="11483351" cy="4924425"/>
          </a:xfrm>
          <a:prstGeom prst="rect">
            <a:avLst/>
          </a:prstGeom>
          <a:noFill/>
          <a:ln>
            <a:solidFill>
              <a:schemeClr val="bg1"/>
            </a:solidFill>
          </a:ln>
        </p:spPr>
        <p:txBody>
          <a:bodyPr wrap="square" lIns="91440" tIns="45720" rIns="91440" bIns="45720" rtlCol="0" anchor="t">
            <a:spAutoFit/>
          </a:bodyPr>
          <a:lstStyle/>
          <a:p>
            <a:r>
              <a:rPr lang="en-GB" dirty="0">
                <a:cs typeface="Arial" panose="020B0604020202020204" pitchFamily="34" charset="0"/>
              </a:rPr>
              <a:t>EHCH provides proactive care that is centred on the needs of individual residents, their families and care home staff. Such care can only be achieved through the whole system working together through </a:t>
            </a:r>
            <a:r>
              <a:rPr lang="en-GB" dirty="0">
                <a:cs typeface="Arial" panose="020B0604020202020204" pitchFamily="34" charset="0"/>
                <a:hlinkClick r:id="rId4"/>
              </a:rPr>
              <a:t>Multidisciplinary team working.</a:t>
            </a:r>
            <a:endParaRPr lang="en-GB" dirty="0">
              <a:cs typeface="Arial" panose="020B0604020202020204" pitchFamily="34" charset="0"/>
            </a:endParaRPr>
          </a:p>
          <a:p>
            <a:endParaRPr lang="en-GB" b="1" dirty="0">
              <a:solidFill>
                <a:srgbClr val="005EB8"/>
              </a:solidFill>
              <a:cs typeface="Arial" panose="020B0604020202020204" pitchFamily="34" charset="0"/>
            </a:endParaRPr>
          </a:p>
          <a:p>
            <a:r>
              <a:rPr lang="en-GB" b="1" i="0" u="none" strike="noStrike" baseline="0" dirty="0">
                <a:solidFill>
                  <a:srgbClr val="005EB8"/>
                </a:solidFill>
                <a:cs typeface="Arial" panose="020B0604020202020204" pitchFamily="34" charset="0"/>
              </a:rPr>
              <a:t>The benefits </a:t>
            </a:r>
            <a:r>
              <a:rPr lang="en-GB" b="1" dirty="0">
                <a:solidFill>
                  <a:srgbClr val="005EB8"/>
                </a:solidFill>
                <a:cs typeface="Arial" panose="020B0604020202020204" pitchFamily="34" charset="0"/>
              </a:rPr>
              <a:t>of EHCH services include</a:t>
            </a:r>
            <a:r>
              <a:rPr lang="en-GB" b="1" i="0" u="none" strike="noStrike" baseline="0" dirty="0">
                <a:solidFill>
                  <a:srgbClr val="005EB8"/>
                </a:solidFill>
                <a:cs typeface="Arial" panose="020B0604020202020204" pitchFamily="34" charset="0"/>
              </a:rPr>
              <a:t>:</a:t>
            </a:r>
            <a:r>
              <a:rPr lang="en-GB" b="1" dirty="0">
                <a:solidFill>
                  <a:srgbClr val="005EB8"/>
                </a:solidFill>
                <a:cs typeface="Arial" panose="020B0604020202020204" pitchFamily="34" charset="0"/>
              </a:rPr>
              <a:t> </a:t>
            </a:r>
            <a:endParaRPr lang="en-GB" dirty="0">
              <a:solidFill>
                <a:srgbClr val="005EB8"/>
              </a:solidFill>
              <a:cs typeface="Arial" panose="020B0604020202020204" pitchFamily="34" charset="0"/>
            </a:endParaRPr>
          </a:p>
          <a:p>
            <a:r>
              <a:rPr lang="en-GB" dirty="0">
                <a:cs typeface="Arial" panose="020B0604020202020204" pitchFamily="34" charset="0"/>
              </a:rPr>
              <a:t>Through working across organisations in a co-ordinated way our residents will:</a:t>
            </a:r>
          </a:p>
          <a:p>
            <a:pPr marL="285750" indent="-285750">
              <a:buFont typeface="Arial" panose="020B0604020202020204" pitchFamily="34" charset="0"/>
              <a:buChar char="•"/>
            </a:pPr>
            <a:r>
              <a:rPr lang="en-GB" dirty="0">
                <a:cs typeface="Arial" panose="020B0604020202020204" pitchFamily="34" charset="0"/>
              </a:rPr>
              <a:t>Receive better, more co-ordinated and proactive care, delivered where they live. </a:t>
            </a:r>
          </a:p>
          <a:p>
            <a:pPr marL="285750" indent="-285750">
              <a:buFont typeface="Arial" panose="020B0604020202020204" pitchFamily="34" charset="0"/>
              <a:buChar char="•"/>
            </a:pPr>
            <a:r>
              <a:rPr lang="en-GB" dirty="0">
                <a:cs typeface="Arial" panose="020B0604020202020204" pitchFamily="34" charset="0"/>
              </a:rPr>
              <a:t>Support better outcomes for people through better management of their long-term condition(s) </a:t>
            </a:r>
          </a:p>
          <a:p>
            <a:pPr marL="285750" indent="-285750">
              <a:buFont typeface="Arial" panose="020B0604020202020204" pitchFamily="34" charset="0"/>
              <a:buChar char="•"/>
            </a:pPr>
            <a:r>
              <a:rPr lang="en-GB" dirty="0">
                <a:cs typeface="Arial" panose="020B0604020202020204" pitchFamily="34" charset="0"/>
              </a:rPr>
              <a:t>Support a reduction in unplanned hospital admissions </a:t>
            </a:r>
          </a:p>
          <a:p>
            <a:pPr marL="285750" indent="-285750">
              <a:buFont typeface="Arial" panose="020B0604020202020204" pitchFamily="34" charset="0"/>
              <a:buChar char="•"/>
            </a:pPr>
            <a:r>
              <a:rPr lang="en-GB" dirty="0">
                <a:cs typeface="Arial" panose="020B0604020202020204" pitchFamily="34" charset="0"/>
              </a:rPr>
              <a:t>Supports residents to be cared for in their preferred place</a:t>
            </a:r>
          </a:p>
          <a:p>
            <a:endParaRPr lang="en-GB" b="1" i="0" u="none" strike="noStrike" baseline="0" dirty="0">
              <a:solidFill>
                <a:srgbClr val="005EB8"/>
              </a:solidFill>
              <a:cs typeface="Arial" panose="020B0604020202020204" pitchFamily="34" charset="0"/>
            </a:endParaRPr>
          </a:p>
          <a:p>
            <a:r>
              <a:rPr lang="en-GB" b="1" i="0" u="none" strike="noStrike" baseline="0" dirty="0">
                <a:solidFill>
                  <a:srgbClr val="005EB8"/>
                </a:solidFill>
                <a:cs typeface="Arial" panose="020B0604020202020204" pitchFamily="34" charset="0"/>
              </a:rPr>
              <a:t>The weekly home rounds could be used as an alternative to calling UCR if you don’t think the resident might be admitted to hospital if not seen in 2 hours, care home rounds are helpful when a resident needs to be clinically reviewed if they are gradually deteriorating</a:t>
            </a:r>
          </a:p>
          <a:p>
            <a:endParaRPr lang="en-GB" sz="1600" b="1" i="0" u="sng" strike="noStrike" baseline="0" dirty="0">
              <a:solidFill>
                <a:srgbClr val="005EB8"/>
              </a:solidFill>
              <a:cs typeface="Arial" panose="020B0604020202020204" pitchFamily="34" charset="0"/>
            </a:endParaRPr>
          </a:p>
          <a:p>
            <a:r>
              <a:rPr lang="en-GB" sz="1600" b="1" i="0" u="sng" strike="noStrike" baseline="0" dirty="0">
                <a:solidFill>
                  <a:srgbClr val="FF0000"/>
                </a:solidFill>
                <a:cs typeface="Arial" panose="020B0604020202020204" pitchFamily="34" charset="0"/>
              </a:rPr>
              <a:t>Find out more</a:t>
            </a:r>
            <a:endParaRPr lang="en-GB" sz="1600" b="1" u="sng" dirty="0">
              <a:solidFill>
                <a:srgbClr val="005EB8"/>
              </a:solidFill>
              <a:cs typeface="Arial" panose="020B0604020202020204" pitchFamily="34" charset="0"/>
            </a:endParaRPr>
          </a:p>
          <a:p>
            <a:r>
              <a:rPr lang="en-GB" sz="1600" dirty="0">
                <a:cs typeface="Arial" panose="020B0604020202020204" pitchFamily="34" charset="0"/>
              </a:rPr>
              <a:t>The minimum standards for this service are outlined in the </a:t>
            </a:r>
            <a:r>
              <a:rPr lang="en-GB" sz="1600" dirty="0">
                <a:cs typeface="Arial" panose="020B0604020202020204" pitchFamily="34" charset="0"/>
                <a:hlinkClick r:id="rId5"/>
              </a:rPr>
              <a:t>GP Network Contract Directed enhanced service </a:t>
            </a:r>
            <a:r>
              <a:rPr lang="en-GB" sz="1600" dirty="0">
                <a:cs typeface="Arial" panose="020B0604020202020204" pitchFamily="34" charset="0"/>
              </a:rPr>
              <a:t>- which describes the responsibilities of PCNs, and the </a:t>
            </a:r>
            <a:r>
              <a:rPr lang="en-GB" sz="1600" dirty="0">
                <a:cs typeface="Arial" panose="020B0604020202020204" pitchFamily="34" charset="0"/>
                <a:hlinkClick r:id="rId6"/>
              </a:rPr>
              <a:t>NHS Standard contract </a:t>
            </a:r>
            <a:r>
              <a:rPr lang="en-GB" sz="1600" dirty="0">
                <a:cs typeface="Arial" panose="020B0604020202020204" pitchFamily="34" charset="0"/>
              </a:rPr>
              <a:t>- which describes the responsibilities of providers of community services.</a:t>
            </a:r>
            <a:endParaRPr lang="en-GB" sz="1600" b="0" i="0" u="sng" strike="noStrike" baseline="0" dirty="0">
              <a:solidFill>
                <a:srgbClr val="005EB8"/>
              </a:solidFill>
              <a:cs typeface="Arial" panose="020B0604020202020204" pitchFamily="34" charset="0"/>
            </a:endParaRPr>
          </a:p>
          <a:p>
            <a:endParaRPr lang="en-GB" sz="1600" dirty="0">
              <a:solidFill>
                <a:srgbClr val="231F20"/>
              </a:solidFill>
              <a:cs typeface="Arial" panose="020B0604020202020204" pitchFamily="34" charset="0"/>
            </a:endParaRPr>
          </a:p>
        </p:txBody>
      </p:sp>
    </p:spTree>
    <p:extLst>
      <p:ext uri="{BB962C8B-B14F-4D97-AF65-F5344CB8AC3E}">
        <p14:creationId xmlns:p14="http://schemas.microsoft.com/office/powerpoint/2010/main" val="4082619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5352517-0FB5-B8E4-88C8-11B195AFFD84}"/>
              </a:ext>
            </a:extLst>
          </p:cNvPr>
          <p:cNvSpPr txBox="1"/>
          <p:nvPr/>
        </p:nvSpPr>
        <p:spPr>
          <a:xfrm>
            <a:off x="797421" y="2225702"/>
            <a:ext cx="7440930" cy="707886"/>
          </a:xfrm>
          <a:prstGeom prst="rect">
            <a:avLst/>
          </a:prstGeom>
          <a:noFill/>
        </p:spPr>
        <p:txBody>
          <a:bodyPr wrap="square" rtlCol="0">
            <a:spAutoFit/>
          </a:bodyPr>
          <a:lstStyle/>
          <a:p>
            <a:r>
              <a:rPr lang="en-GB" sz="2200" b="1" dirty="0">
                <a:solidFill>
                  <a:srgbClr val="231F20"/>
                </a:solidFill>
                <a:cs typeface="Biome" panose="020B0502040204020203" pitchFamily="34" charset="0"/>
              </a:rPr>
              <a:t>Ageing Well Team:</a:t>
            </a:r>
          </a:p>
          <a:p>
            <a:r>
              <a:rPr lang="en-GB" sz="1800" b="1" u="sng" dirty="0">
                <a:solidFill>
                  <a:srgbClr val="0563C1"/>
                </a:solidFill>
                <a:effectLst/>
                <a:ea typeface="Aptos" panose="020B0004020202020204" pitchFamily="34" charset="0"/>
                <a:hlinkClick r:id="rId2"/>
              </a:rPr>
              <a:t>england.nwageingwell@nhs.net</a:t>
            </a:r>
            <a:endParaRPr lang="en-GB" sz="2200" i="1" u="sng" dirty="0">
              <a:solidFill>
                <a:srgbClr val="0077BD"/>
              </a:solidFill>
              <a:cs typeface="Biome" panose="020B0502040204020203" pitchFamily="34" charset="0"/>
            </a:endParaRPr>
          </a:p>
        </p:txBody>
      </p:sp>
      <p:sp>
        <p:nvSpPr>
          <p:cNvPr id="10" name="TextBox 9">
            <a:extLst>
              <a:ext uri="{FF2B5EF4-FFF2-40B4-BE49-F238E27FC236}">
                <a16:creationId xmlns:a16="http://schemas.microsoft.com/office/drawing/2014/main" id="{1985C92D-A9D9-994A-1FA7-700CA69A04BD}"/>
              </a:ext>
            </a:extLst>
          </p:cNvPr>
          <p:cNvSpPr txBox="1"/>
          <p:nvPr/>
        </p:nvSpPr>
        <p:spPr>
          <a:xfrm>
            <a:off x="797421" y="3678192"/>
            <a:ext cx="7440930" cy="369332"/>
          </a:xfrm>
          <a:prstGeom prst="rect">
            <a:avLst/>
          </a:prstGeom>
          <a:noFill/>
        </p:spPr>
        <p:txBody>
          <a:bodyPr wrap="square" rtlCol="0">
            <a:spAutoFit/>
          </a:bodyPr>
          <a:lstStyle/>
          <a:p>
            <a:r>
              <a:rPr lang="en-GB">
                <a:solidFill>
                  <a:srgbClr val="0077BD"/>
                </a:solidFill>
                <a:cs typeface="Biome" panose="020B0502040204020203" pitchFamily="34" charset="0"/>
              </a:rPr>
              <a:t>Care Home Information Pack</a:t>
            </a:r>
            <a:endParaRPr lang="en-GB" i="1">
              <a:solidFill>
                <a:srgbClr val="0077BD"/>
              </a:solidFill>
              <a:cs typeface="Biome" panose="020B0502040204020203" pitchFamily="34" charset="0"/>
            </a:endParaRPr>
          </a:p>
        </p:txBody>
      </p:sp>
      <p:sp>
        <p:nvSpPr>
          <p:cNvPr id="11" name="TextBox 10">
            <a:extLst>
              <a:ext uri="{FF2B5EF4-FFF2-40B4-BE49-F238E27FC236}">
                <a16:creationId xmlns:a16="http://schemas.microsoft.com/office/drawing/2014/main" id="{E71E3772-D608-2E28-F8E1-C35FCAE5B93D}"/>
              </a:ext>
            </a:extLst>
          </p:cNvPr>
          <p:cNvSpPr txBox="1"/>
          <p:nvPr/>
        </p:nvSpPr>
        <p:spPr>
          <a:xfrm>
            <a:off x="797421" y="4042434"/>
            <a:ext cx="7440930" cy="461665"/>
          </a:xfrm>
          <a:prstGeom prst="rect">
            <a:avLst/>
          </a:prstGeom>
          <a:noFill/>
        </p:spPr>
        <p:txBody>
          <a:bodyPr wrap="square" rtlCol="0">
            <a:spAutoFit/>
          </a:bodyPr>
          <a:lstStyle/>
          <a:p>
            <a:r>
              <a:rPr lang="en-GB" sz="2400" b="1">
                <a:solidFill>
                  <a:srgbClr val="231F20"/>
                </a:solidFill>
                <a:cs typeface="Biome" panose="020B0502040204020203" pitchFamily="34" charset="0"/>
              </a:rPr>
              <a:t>Concerned about a resident?</a:t>
            </a:r>
            <a:endParaRPr lang="en-GB" sz="2400" i="1">
              <a:solidFill>
                <a:srgbClr val="231F20"/>
              </a:solidFill>
              <a:cs typeface="Biome" panose="020B0502040204020203" pitchFamily="34" charset="0"/>
            </a:endParaRPr>
          </a:p>
        </p:txBody>
      </p:sp>
      <p:sp>
        <p:nvSpPr>
          <p:cNvPr id="12" name="TextBox 11">
            <a:extLst>
              <a:ext uri="{FF2B5EF4-FFF2-40B4-BE49-F238E27FC236}">
                <a16:creationId xmlns:a16="http://schemas.microsoft.com/office/drawing/2014/main" id="{7C3DB316-FD57-2914-B53F-B4B3C4F8A54B}"/>
              </a:ext>
            </a:extLst>
          </p:cNvPr>
          <p:cNvSpPr txBox="1"/>
          <p:nvPr/>
        </p:nvSpPr>
        <p:spPr>
          <a:xfrm>
            <a:off x="797421" y="4499009"/>
            <a:ext cx="5735264" cy="646331"/>
          </a:xfrm>
          <a:prstGeom prst="rect">
            <a:avLst/>
          </a:prstGeom>
          <a:noFill/>
        </p:spPr>
        <p:txBody>
          <a:bodyPr wrap="square" rtlCol="0">
            <a:spAutoFit/>
          </a:bodyPr>
          <a:lstStyle/>
          <a:p>
            <a:r>
              <a:rPr lang="en-GB">
                <a:solidFill>
                  <a:srgbClr val="0077BD"/>
                </a:solidFill>
                <a:cs typeface="Biome" panose="020B0502040204020203" pitchFamily="34" charset="0"/>
              </a:rPr>
              <a:t>Accessing the right response at the right time for people living in care homes</a:t>
            </a:r>
            <a:endParaRPr lang="en-GB" i="1">
              <a:solidFill>
                <a:srgbClr val="0077BD"/>
              </a:solidFill>
              <a:cs typeface="Biome" panose="020B0502040204020203" pitchFamily="34" charset="0"/>
            </a:endParaRPr>
          </a:p>
        </p:txBody>
      </p:sp>
      <p:pic>
        <p:nvPicPr>
          <p:cNvPr id="5" name="Picture 4">
            <a:extLst>
              <a:ext uri="{FF2B5EF4-FFF2-40B4-BE49-F238E27FC236}">
                <a16:creationId xmlns:a16="http://schemas.microsoft.com/office/drawing/2014/main" id="{076A458E-962E-4718-C0E8-F86822E17780}"/>
              </a:ext>
            </a:extLst>
          </p:cNvPr>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blip>
          <a:srcRect/>
          <a:stretch/>
        </p:blipFill>
        <p:spPr>
          <a:xfrm>
            <a:off x="9280486" y="1161548"/>
            <a:ext cx="2467966" cy="2128308"/>
          </a:xfrm>
          <a:prstGeom prst="rect">
            <a:avLst/>
          </a:prstGeom>
        </p:spPr>
      </p:pic>
      <p:pic>
        <p:nvPicPr>
          <p:cNvPr id="6" name="Picture 5">
            <a:extLst>
              <a:ext uri="{FF2B5EF4-FFF2-40B4-BE49-F238E27FC236}">
                <a16:creationId xmlns:a16="http://schemas.microsoft.com/office/drawing/2014/main" id="{6DA0458C-E210-7FD8-8042-3D0CFD4174D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32183" y="5206705"/>
            <a:ext cx="6960577" cy="1637069"/>
          </a:xfrm>
          <a:prstGeom prst="rect">
            <a:avLst/>
          </a:prstGeom>
        </p:spPr>
      </p:pic>
    </p:spTree>
    <p:extLst>
      <p:ext uri="{BB962C8B-B14F-4D97-AF65-F5344CB8AC3E}">
        <p14:creationId xmlns:p14="http://schemas.microsoft.com/office/powerpoint/2010/main" val="271995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A286EB-9F96-5922-8719-619BBB2C8BD8}"/>
              </a:ext>
            </a:extLst>
          </p:cNvPr>
          <p:cNvSpPr txBox="1"/>
          <p:nvPr/>
        </p:nvSpPr>
        <p:spPr>
          <a:xfrm>
            <a:off x="489729" y="1777852"/>
            <a:ext cx="11476601" cy="4247317"/>
          </a:xfrm>
          <a:prstGeom prst="rect">
            <a:avLst/>
          </a:prstGeom>
          <a:noFill/>
          <a:ln>
            <a:solidFill>
              <a:schemeClr val="bg1"/>
            </a:solidFill>
          </a:ln>
        </p:spPr>
        <p:txBody>
          <a:bodyPr wrap="square" rtlCol="0">
            <a:spAutoFit/>
          </a:bodyPr>
          <a:lstStyle/>
          <a:p>
            <a:r>
              <a:rPr lang="en-GB" sz="5400" b="0" i="0" u="none" strike="noStrike" baseline="0" dirty="0">
                <a:solidFill>
                  <a:srgbClr val="005EB8"/>
                </a:solidFill>
              </a:rPr>
              <a:t>“Hospitals are not always the best </a:t>
            </a:r>
          </a:p>
          <a:p>
            <a:r>
              <a:rPr lang="en-GB" sz="5400" b="0" i="0" u="none" strike="noStrike" baseline="0" dirty="0">
                <a:solidFill>
                  <a:srgbClr val="231F20"/>
                </a:solidFill>
              </a:rPr>
              <a:t>places for older people who could have </a:t>
            </a:r>
            <a:r>
              <a:rPr lang="en-GB" sz="5400" b="0" i="0" u="none" strike="noStrike" baseline="0" dirty="0">
                <a:solidFill>
                  <a:srgbClr val="005EB8"/>
                </a:solidFill>
              </a:rPr>
              <a:t>worse outcomes associated </a:t>
            </a:r>
          </a:p>
          <a:p>
            <a:r>
              <a:rPr lang="en-GB" sz="5400" b="0" i="0" u="none" strike="noStrike" baseline="0" dirty="0">
                <a:solidFill>
                  <a:srgbClr val="231F20"/>
                </a:solidFill>
              </a:rPr>
              <a:t>with hospital admissions including </a:t>
            </a:r>
          </a:p>
          <a:p>
            <a:r>
              <a:rPr lang="en-GB" sz="5400" b="0" i="0" u="none" strike="noStrike" baseline="0" dirty="0">
                <a:solidFill>
                  <a:srgbClr val="005EB8"/>
                </a:solidFill>
              </a:rPr>
              <a:t>increased frailty and deconditioning.”</a:t>
            </a:r>
            <a:endParaRPr kumimoji="0" lang="en-GB" sz="6600" b="0" i="0" u="none" strike="noStrike" kern="1200" cap="none" spc="0" normalizeH="0" baseline="0" noProof="0" dirty="0">
              <a:ln>
                <a:noFill/>
              </a:ln>
              <a:solidFill>
                <a:srgbClr val="005EB8"/>
              </a:solidFill>
              <a:effectLst/>
              <a:uLnTx/>
              <a:uFillTx/>
              <a:ea typeface="+mn-ea"/>
              <a:cs typeface="Biome" panose="020B0502040204020203" pitchFamily="34" charset="0"/>
            </a:endParaRPr>
          </a:p>
        </p:txBody>
      </p:sp>
      <p:sp>
        <p:nvSpPr>
          <p:cNvPr id="6" name="TextBox 5">
            <a:extLst>
              <a:ext uri="{FF2B5EF4-FFF2-40B4-BE49-F238E27FC236}">
                <a16:creationId xmlns:a16="http://schemas.microsoft.com/office/drawing/2014/main" id="{A00EA139-5E01-FDAE-FAC2-211B18ABD228}"/>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sp>
        <p:nvSpPr>
          <p:cNvPr id="7" name="TextBox 6">
            <a:extLst>
              <a:ext uri="{FF2B5EF4-FFF2-40B4-BE49-F238E27FC236}">
                <a16:creationId xmlns:a16="http://schemas.microsoft.com/office/drawing/2014/main" id="{6FD76F16-5B43-3BC5-5BB3-71B9A0D0C7A9}"/>
              </a:ext>
            </a:extLst>
          </p:cNvPr>
          <p:cNvSpPr txBox="1"/>
          <p:nvPr/>
        </p:nvSpPr>
        <p:spPr>
          <a:xfrm>
            <a:off x="8746896" y="6192994"/>
            <a:ext cx="32194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i="0" u="none" strike="noStrike" baseline="0" dirty="0">
                <a:solidFill>
                  <a:srgbClr val="000000"/>
                </a:solidFill>
              </a:rPr>
              <a:t>NHS England North West (2024)</a:t>
            </a:r>
            <a:endParaRPr kumimoji="0" lang="en-GB" sz="1800" i="1" u="none" strike="noStrike" kern="1200" cap="none" spc="0" normalizeH="0" baseline="0" noProof="0" dirty="0">
              <a:ln>
                <a:noFill/>
              </a:ln>
              <a:solidFill>
                <a:srgbClr val="005EB8"/>
              </a:solidFill>
              <a:effectLst/>
              <a:uLnTx/>
              <a:uFillTx/>
              <a:ea typeface="+mn-ea"/>
              <a:cs typeface="Biome" panose="020B0502040204020203" pitchFamily="34" charset="0"/>
            </a:endParaRPr>
          </a:p>
        </p:txBody>
      </p:sp>
      <p:pic>
        <p:nvPicPr>
          <p:cNvPr id="8" name="Picture 7">
            <a:extLst>
              <a:ext uri="{FF2B5EF4-FFF2-40B4-BE49-F238E27FC236}">
                <a16:creationId xmlns:a16="http://schemas.microsoft.com/office/drawing/2014/main" id="{C81BFB4B-36EE-1236-182F-3A3043858DB3}"/>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Tree>
    <p:extLst>
      <p:ext uri="{BB962C8B-B14F-4D97-AF65-F5344CB8AC3E}">
        <p14:creationId xmlns:p14="http://schemas.microsoft.com/office/powerpoint/2010/main" val="208132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2E2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FA3D8D-B297-7BBE-1830-8ADF1951AC01}"/>
              </a:ext>
            </a:extLst>
          </p:cNvPr>
          <p:cNvSpPr txBox="1"/>
          <p:nvPr/>
        </p:nvSpPr>
        <p:spPr>
          <a:xfrm>
            <a:off x="489729" y="2076790"/>
            <a:ext cx="11476601" cy="3416320"/>
          </a:xfrm>
          <a:prstGeom prst="rect">
            <a:avLst/>
          </a:prstGeom>
          <a:noFill/>
          <a:ln>
            <a:noFill/>
          </a:ln>
        </p:spPr>
        <p:txBody>
          <a:bodyPr wrap="square" rtlCol="0">
            <a:spAutoFit/>
          </a:bodyPr>
          <a:lstStyle/>
          <a:p>
            <a:r>
              <a:rPr lang="en-GB" sz="7200" b="1" i="0" u="none" strike="noStrike" baseline="0">
                <a:solidFill>
                  <a:schemeClr val="bg1"/>
                </a:solidFill>
              </a:rPr>
              <a:t>How do I determine </a:t>
            </a:r>
            <a:endParaRPr lang="en-GB" sz="7200" b="0" i="0" u="none" strike="noStrike" baseline="0">
              <a:solidFill>
                <a:schemeClr val="bg1"/>
              </a:solidFill>
            </a:endParaRPr>
          </a:p>
          <a:p>
            <a:r>
              <a:rPr lang="en-GB" sz="7200" b="1" i="0" u="none" strike="noStrike" baseline="0">
                <a:solidFill>
                  <a:schemeClr val="bg1"/>
                </a:solidFill>
              </a:rPr>
              <a:t>if my resident is deteriorating?</a:t>
            </a:r>
            <a:endParaRPr kumimoji="0" lang="en-GB" sz="41300" b="0" i="0" u="none" strike="noStrike" kern="1200" cap="none" spc="0" normalizeH="0" baseline="0" noProof="0">
              <a:ln>
                <a:noFill/>
              </a:ln>
              <a:solidFill>
                <a:schemeClr val="bg1"/>
              </a:solidFill>
              <a:effectLst/>
              <a:uLnTx/>
              <a:uFillTx/>
              <a:ea typeface="+mn-ea"/>
              <a:cs typeface="Biome" panose="020B0502040204020203" pitchFamily="34" charset="0"/>
            </a:endParaRPr>
          </a:p>
        </p:txBody>
      </p:sp>
      <p:pic>
        <p:nvPicPr>
          <p:cNvPr id="8" name="Picture 7">
            <a:extLst>
              <a:ext uri="{FF2B5EF4-FFF2-40B4-BE49-F238E27FC236}">
                <a16:creationId xmlns:a16="http://schemas.microsoft.com/office/drawing/2014/main" id="{5F908C7E-4BE2-13E2-5A8A-756EEEA2DDCC}"/>
              </a:ext>
            </a:extLst>
          </p:cNvPr>
          <p:cNvPicPr>
            <a:picLocks noChangeAspect="1"/>
          </p:cNvPicPr>
          <p:nvPr/>
        </p:nvPicPr>
        <p:blipFill>
          <a:blip r:embed="rId2"/>
          <a:stretch>
            <a:fillRect/>
          </a:stretch>
        </p:blipFill>
        <p:spPr>
          <a:xfrm>
            <a:off x="9810013" y="5374406"/>
            <a:ext cx="2156317" cy="1346400"/>
          </a:xfrm>
          <a:prstGeom prst="rect">
            <a:avLst/>
          </a:prstGeom>
        </p:spPr>
      </p:pic>
      <p:pic>
        <p:nvPicPr>
          <p:cNvPr id="2" name="Picture 1">
            <a:extLst>
              <a:ext uri="{FF2B5EF4-FFF2-40B4-BE49-F238E27FC236}">
                <a16:creationId xmlns:a16="http://schemas.microsoft.com/office/drawing/2014/main" id="{F0834DAC-E08E-5CAC-2D5D-056FB38D14B3}"/>
              </a:ext>
            </a:extLst>
          </p:cNvPr>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3" name="TextBox 2">
            <a:extLst>
              <a:ext uri="{FF2B5EF4-FFF2-40B4-BE49-F238E27FC236}">
                <a16:creationId xmlns:a16="http://schemas.microsoft.com/office/drawing/2014/main" id="{881AA77B-C683-16F2-40FF-05CFFEFCB069}"/>
              </a:ext>
            </a:extLst>
          </p:cNvPr>
          <p:cNvSpPr txBox="1"/>
          <p:nvPr/>
        </p:nvSpPr>
        <p:spPr>
          <a:xfrm>
            <a:off x="189051" y="0"/>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chemeClr val="bg1"/>
              </a:solidFill>
              <a:effectLst/>
              <a:uLnTx/>
              <a:uFillTx/>
              <a:ea typeface="+mn-ea"/>
              <a:cs typeface="Biome" panose="020B0502040204020203" pitchFamily="34" charset="0"/>
            </a:endParaRPr>
          </a:p>
        </p:txBody>
      </p:sp>
    </p:spTree>
    <p:extLst>
      <p:ext uri="{BB962C8B-B14F-4D97-AF65-F5344CB8AC3E}">
        <p14:creationId xmlns:p14="http://schemas.microsoft.com/office/powerpoint/2010/main" val="4156910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186AF7-32C8-5030-A9D3-E43BB9868A06}"/>
              </a:ext>
            </a:extLst>
          </p:cNvPr>
          <p:cNvSpPr txBox="1"/>
          <p:nvPr/>
        </p:nvSpPr>
        <p:spPr>
          <a:xfrm>
            <a:off x="489730" y="419274"/>
            <a:ext cx="1014896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i="0" u="none" strike="noStrike" baseline="0">
                <a:solidFill>
                  <a:srgbClr val="231F20"/>
                </a:solidFill>
              </a:rPr>
              <a:t>What do we mean by ‘Deterioration?’</a:t>
            </a:r>
            <a:endParaRPr kumimoji="0" lang="en-GB" sz="4000" b="1" i="0" u="none" strike="noStrike" kern="1200" cap="none" spc="0" normalizeH="0" baseline="0" noProof="0">
              <a:ln>
                <a:noFill/>
              </a:ln>
              <a:solidFill>
                <a:srgbClr val="231F20"/>
              </a:solidFill>
              <a:effectLst/>
              <a:uLnTx/>
              <a:uFillTx/>
              <a:ea typeface="+mn-ea"/>
              <a:cs typeface="Biome" panose="020B0502040204020203" pitchFamily="34" charset="0"/>
            </a:endParaRPr>
          </a:p>
        </p:txBody>
      </p:sp>
      <p:sp>
        <p:nvSpPr>
          <p:cNvPr id="5" name="TextBox 4">
            <a:extLst>
              <a:ext uri="{FF2B5EF4-FFF2-40B4-BE49-F238E27FC236}">
                <a16:creationId xmlns:a16="http://schemas.microsoft.com/office/drawing/2014/main" id="{51078708-8624-0EBA-4239-F75F0B56B0DF}"/>
              </a:ext>
            </a:extLst>
          </p:cNvPr>
          <p:cNvSpPr txBox="1"/>
          <p:nvPr/>
        </p:nvSpPr>
        <p:spPr>
          <a:xfrm>
            <a:off x="442985" y="1143286"/>
            <a:ext cx="11306030" cy="5355312"/>
          </a:xfrm>
          <a:prstGeom prst="rect">
            <a:avLst/>
          </a:prstGeom>
          <a:noFill/>
          <a:ln>
            <a:solidFill>
              <a:schemeClr val="bg1"/>
            </a:solidFill>
          </a:ln>
        </p:spPr>
        <p:txBody>
          <a:bodyPr wrap="square" rtlCol="0">
            <a:spAutoFit/>
          </a:bodyPr>
          <a:lstStyle/>
          <a:p>
            <a:r>
              <a:rPr lang="en-GB" sz="1800" b="0" i="0" u="none" strike="noStrike" baseline="0" dirty="0">
                <a:solidFill>
                  <a:srgbClr val="231F20"/>
                </a:solidFill>
              </a:rPr>
              <a:t>Deterioration: </a:t>
            </a:r>
          </a:p>
          <a:p>
            <a:r>
              <a:rPr lang="en-GB" sz="1800" b="0" i="0" u="none" strike="noStrike" baseline="0" dirty="0">
                <a:solidFill>
                  <a:srgbClr val="EF2E24"/>
                </a:solidFill>
              </a:rPr>
              <a:t>“When a resident moves from their normal clinical state to a worse clinical state”. </a:t>
            </a:r>
          </a:p>
          <a:p>
            <a:endParaRPr lang="en-GB" sz="1800" b="0" i="0" u="none" strike="noStrike" baseline="0" dirty="0">
              <a:solidFill>
                <a:srgbClr val="000000"/>
              </a:solidFill>
            </a:endParaRPr>
          </a:p>
          <a:p>
            <a:r>
              <a:rPr lang="en-GB" sz="1800" b="0" i="0" u="none" strike="noStrike" baseline="0" dirty="0">
                <a:solidFill>
                  <a:srgbClr val="231F20"/>
                </a:solidFill>
              </a:rPr>
              <a:t>This increases their risk of illness, sepsis, organ failure, hospital admission, further disability and even sometimes death. </a:t>
            </a:r>
            <a:endParaRPr lang="en-GB" dirty="0">
              <a:solidFill>
                <a:srgbClr val="231F20"/>
              </a:solidFill>
            </a:endParaRPr>
          </a:p>
          <a:p>
            <a:endParaRPr lang="en-GB" dirty="0">
              <a:solidFill>
                <a:srgbClr val="231F20"/>
              </a:solidFill>
            </a:endParaRPr>
          </a:p>
          <a:p>
            <a:r>
              <a:rPr lang="en-GB" dirty="0">
                <a:solidFill>
                  <a:srgbClr val="231F20"/>
                </a:solidFill>
              </a:rPr>
              <a:t>As a carer, you often know your residents really well , what their day time routines are their sleeping patterns and favourite things to do. Its important to understand </a:t>
            </a:r>
            <a:r>
              <a:rPr lang="en-GB" b="1" dirty="0">
                <a:solidFill>
                  <a:srgbClr val="231F20"/>
                </a:solidFill>
              </a:rPr>
              <a:t>what is normal for them </a:t>
            </a:r>
            <a:r>
              <a:rPr lang="en-GB" dirty="0">
                <a:solidFill>
                  <a:srgbClr val="231F20"/>
                </a:solidFill>
              </a:rPr>
              <a:t>as when we see changes in habit or routine this may be a sign of deterioration </a:t>
            </a:r>
            <a:endParaRPr lang="en-GB" sz="1800" b="0" i="0" u="none" strike="noStrike" baseline="0" dirty="0">
              <a:solidFill>
                <a:srgbClr val="231F20"/>
              </a:solidFill>
            </a:endParaRPr>
          </a:p>
          <a:p>
            <a:endParaRPr lang="en-GB" sz="1800" b="0" i="0" u="none" strike="noStrike" baseline="0" dirty="0">
              <a:solidFill>
                <a:srgbClr val="EF2E24"/>
              </a:solidFill>
            </a:endParaRPr>
          </a:p>
          <a:p>
            <a:r>
              <a:rPr lang="en-GB" sz="1800" b="1" i="0" u="none" strike="noStrike" baseline="0" dirty="0">
                <a:solidFill>
                  <a:srgbClr val="EF2E24"/>
                </a:solidFill>
              </a:rPr>
              <a:t>To improve resident outcomes it’s important to focus on: </a:t>
            </a:r>
            <a:endParaRPr lang="en-GB" sz="1800" b="0" i="0" u="none" strike="noStrike" baseline="0" dirty="0">
              <a:solidFill>
                <a:srgbClr val="EF2E24"/>
              </a:solidFill>
            </a:endParaRPr>
          </a:p>
          <a:p>
            <a:r>
              <a:rPr lang="en-GB" sz="1800" b="1" i="0" u="none" strike="noStrike" baseline="0" dirty="0">
                <a:solidFill>
                  <a:srgbClr val="EF2E24"/>
                </a:solidFill>
              </a:rPr>
              <a:t>1 </a:t>
            </a:r>
            <a:r>
              <a:rPr lang="en-GB" sz="1800" b="1" i="0" u="none" strike="noStrike" baseline="0" dirty="0">
                <a:solidFill>
                  <a:srgbClr val="231F20"/>
                </a:solidFill>
              </a:rPr>
              <a:t>Recognition</a:t>
            </a:r>
            <a:r>
              <a:rPr lang="en-GB" sz="1800" b="1" i="0" u="none" strike="noStrike" baseline="0" dirty="0">
                <a:solidFill>
                  <a:srgbClr val="EF2E24"/>
                </a:solidFill>
              </a:rPr>
              <a:t> </a:t>
            </a:r>
            <a:r>
              <a:rPr lang="en-GB" sz="1800" b="0" i="0" u="none" strike="noStrike" baseline="0" dirty="0">
                <a:solidFill>
                  <a:srgbClr val="231F20"/>
                </a:solidFill>
              </a:rPr>
              <a:t>– Spot the early signs that a resident is deteriorating </a:t>
            </a:r>
          </a:p>
          <a:p>
            <a:r>
              <a:rPr lang="en-GB" sz="1800" b="1" i="0" u="none" strike="noStrike" baseline="0" dirty="0">
                <a:solidFill>
                  <a:srgbClr val="EF2E24"/>
                </a:solidFill>
              </a:rPr>
              <a:t>2 </a:t>
            </a:r>
            <a:r>
              <a:rPr lang="en-GB" sz="1800" b="1" i="0" u="none" strike="noStrike" baseline="0" dirty="0">
                <a:solidFill>
                  <a:srgbClr val="231F20"/>
                </a:solidFill>
              </a:rPr>
              <a:t>Response</a:t>
            </a:r>
            <a:r>
              <a:rPr lang="en-GB" sz="1800" b="1" i="0" u="none" strike="noStrike" baseline="0" dirty="0">
                <a:solidFill>
                  <a:srgbClr val="EF2E24"/>
                </a:solidFill>
              </a:rPr>
              <a:t> </a:t>
            </a:r>
            <a:r>
              <a:rPr lang="en-GB" sz="1800" b="0" i="0" u="none" strike="noStrike" baseline="0" dirty="0">
                <a:solidFill>
                  <a:srgbClr val="231F20"/>
                </a:solidFill>
              </a:rPr>
              <a:t>– Think what actions do I need to take? </a:t>
            </a:r>
          </a:p>
          <a:p>
            <a:r>
              <a:rPr lang="en-GB" sz="1800" b="1" i="0" u="none" strike="noStrike" baseline="0" dirty="0">
                <a:solidFill>
                  <a:srgbClr val="EF2E24"/>
                </a:solidFill>
              </a:rPr>
              <a:t>3 </a:t>
            </a:r>
            <a:r>
              <a:rPr lang="en-GB" sz="1800" b="1" i="0" u="none" strike="noStrike" baseline="0" dirty="0">
                <a:solidFill>
                  <a:srgbClr val="231F20"/>
                </a:solidFill>
              </a:rPr>
              <a:t>Communicate </a:t>
            </a:r>
            <a:r>
              <a:rPr lang="en-GB" sz="1800" b="0" i="0" u="none" strike="noStrike" baseline="0" dirty="0">
                <a:solidFill>
                  <a:srgbClr val="231F20"/>
                </a:solidFill>
              </a:rPr>
              <a:t>– Escalate your concerns and ask for help from other healthcare staff </a:t>
            </a:r>
          </a:p>
          <a:p>
            <a:r>
              <a:rPr lang="en-GB" sz="1800" b="0" i="0" u="none" strike="noStrike" baseline="0" dirty="0">
                <a:solidFill>
                  <a:srgbClr val="231F20"/>
                </a:solidFill>
              </a:rPr>
              <a:t>(e.g. GPs, community nurses, tele triage, 111 and 2 hour UCR) </a:t>
            </a:r>
          </a:p>
          <a:p>
            <a:endParaRPr lang="en-GB" sz="1800" b="0" i="0" u="none" strike="noStrike" baseline="0" dirty="0">
              <a:solidFill>
                <a:srgbClr val="000000"/>
              </a:solidFill>
            </a:endParaRPr>
          </a:p>
          <a:p>
            <a:r>
              <a:rPr lang="en-GB" sz="1800" b="1" i="0" u="none" strike="noStrike" baseline="0" dirty="0">
                <a:solidFill>
                  <a:srgbClr val="EF2E24"/>
                </a:solidFill>
              </a:rPr>
              <a:t>Why do we need to spot deterioration early? </a:t>
            </a:r>
            <a:endParaRPr lang="en-GB" sz="1800" b="0" i="0" u="none" strike="noStrike" baseline="0" dirty="0">
              <a:solidFill>
                <a:srgbClr val="EF2E24"/>
              </a:solidFill>
            </a:endParaRPr>
          </a:p>
          <a:p>
            <a:pPr marL="285750" indent="-285750">
              <a:buFont typeface="Arial" panose="020B0604020202020204" pitchFamily="34" charset="0"/>
              <a:buChar char="•"/>
            </a:pPr>
            <a:r>
              <a:rPr lang="en-GB" sz="1800" b="0" i="0" u="none" strike="noStrike" baseline="0" dirty="0">
                <a:solidFill>
                  <a:srgbClr val="231F20"/>
                </a:solidFill>
              </a:rPr>
              <a:t>Responding early will ensure that the resident receives ‘The right care, at the right time by the right person’</a:t>
            </a:r>
          </a:p>
          <a:p>
            <a:pPr marL="285750" indent="-285750">
              <a:buFont typeface="Arial" panose="020B0604020202020204" pitchFamily="34" charset="0"/>
              <a:buChar char="•"/>
            </a:pPr>
            <a:r>
              <a:rPr lang="en-GB" sz="1800" b="0" i="0" u="none" strike="noStrike" baseline="0" dirty="0">
                <a:solidFill>
                  <a:srgbClr val="231F20"/>
                </a:solidFill>
              </a:rPr>
              <a:t>Prompt treatment and care will enhance the resident’s comfort and promote recovery</a:t>
            </a:r>
          </a:p>
          <a:p>
            <a:pPr marL="285750" indent="-285750">
              <a:buFont typeface="Arial" panose="020B0604020202020204" pitchFamily="34" charset="0"/>
              <a:buChar char="•"/>
            </a:pPr>
            <a:r>
              <a:rPr lang="en-GB" sz="1800" b="0" i="0" u="none" strike="noStrike" baseline="0" dirty="0">
                <a:solidFill>
                  <a:srgbClr val="231F20"/>
                </a:solidFill>
              </a:rPr>
              <a:t>We can avoid some hospital admissions which may not be in the resident’s best interest or wishes</a:t>
            </a:r>
            <a:endParaRPr kumimoji="0" lang="en-GB" sz="2400" b="0" i="0" u="none" strike="noStrike" kern="1200" cap="none" spc="0" normalizeH="0" baseline="0" noProof="0" dirty="0">
              <a:ln>
                <a:noFill/>
              </a:ln>
              <a:solidFill>
                <a:srgbClr val="231F20"/>
              </a:solidFill>
              <a:effectLst/>
              <a:uLnTx/>
              <a:uFillTx/>
              <a:ea typeface="+mn-ea"/>
              <a:cs typeface="Biome" panose="020B0502040204020203" pitchFamily="34" charset="0"/>
            </a:endParaRPr>
          </a:p>
        </p:txBody>
      </p:sp>
      <p:pic>
        <p:nvPicPr>
          <p:cNvPr id="8" name="Picture 7">
            <a:extLst>
              <a:ext uri="{FF2B5EF4-FFF2-40B4-BE49-F238E27FC236}">
                <a16:creationId xmlns:a16="http://schemas.microsoft.com/office/drawing/2014/main" id="{8C29645A-9BA6-F8D4-A0B8-56C0C7E82CCD}"/>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9" name="TextBox 8">
            <a:extLst>
              <a:ext uri="{FF2B5EF4-FFF2-40B4-BE49-F238E27FC236}">
                <a16:creationId xmlns:a16="http://schemas.microsoft.com/office/drawing/2014/main" id="{995A0100-8718-E142-A161-F3DE06F73C61}"/>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spTree>
    <p:extLst>
      <p:ext uri="{BB962C8B-B14F-4D97-AF65-F5344CB8AC3E}">
        <p14:creationId xmlns:p14="http://schemas.microsoft.com/office/powerpoint/2010/main" val="150382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9916A7-C49C-AE58-D4CA-808D21865B2B}"/>
              </a:ext>
            </a:extLst>
          </p:cNvPr>
          <p:cNvSpPr txBox="1"/>
          <p:nvPr/>
        </p:nvSpPr>
        <p:spPr>
          <a:xfrm>
            <a:off x="489730" y="637245"/>
            <a:ext cx="853997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231F20"/>
                </a:solidFill>
                <a:effectLst/>
                <a:uLnTx/>
                <a:uFillTx/>
                <a:ea typeface="+mn-ea"/>
                <a:cs typeface="Biome" panose="020B0502040204020203" pitchFamily="34" charset="0"/>
              </a:rPr>
              <a:t>RESTORE2</a:t>
            </a:r>
          </a:p>
        </p:txBody>
      </p:sp>
      <p:sp>
        <p:nvSpPr>
          <p:cNvPr id="5" name="TextBox 4">
            <a:extLst>
              <a:ext uri="{FF2B5EF4-FFF2-40B4-BE49-F238E27FC236}">
                <a16:creationId xmlns:a16="http://schemas.microsoft.com/office/drawing/2014/main" id="{538E0ABE-793D-6FFA-6B4F-D190B95703B7}"/>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pic>
        <p:nvPicPr>
          <p:cNvPr id="6" name="Picture 5">
            <a:extLst>
              <a:ext uri="{FF2B5EF4-FFF2-40B4-BE49-F238E27FC236}">
                <a16:creationId xmlns:a16="http://schemas.microsoft.com/office/drawing/2014/main" id="{6ADACAE8-2436-EB1E-1786-FC6CB4B8DB2A}"/>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7" name="TextBox 6">
            <a:extLst>
              <a:ext uri="{FF2B5EF4-FFF2-40B4-BE49-F238E27FC236}">
                <a16:creationId xmlns:a16="http://schemas.microsoft.com/office/drawing/2014/main" id="{C68C938C-D828-24B9-FB3B-3627C5AD7F30}"/>
              </a:ext>
            </a:extLst>
          </p:cNvPr>
          <p:cNvSpPr txBox="1"/>
          <p:nvPr/>
        </p:nvSpPr>
        <p:spPr>
          <a:xfrm>
            <a:off x="489730" y="1694631"/>
            <a:ext cx="4715318" cy="3970318"/>
          </a:xfrm>
          <a:prstGeom prst="rect">
            <a:avLst/>
          </a:prstGeom>
          <a:noFill/>
          <a:ln>
            <a:solidFill>
              <a:schemeClr val="bg1"/>
            </a:solidFill>
          </a:ln>
        </p:spPr>
        <p:txBody>
          <a:bodyPr wrap="square" rtlCol="0">
            <a:spAutoFit/>
          </a:bodyPr>
          <a:lstStyle/>
          <a:p>
            <a:r>
              <a:rPr lang="en-GB" sz="1800" b="1" i="0" u="none" strike="noStrike" baseline="0" dirty="0">
                <a:solidFill>
                  <a:srgbClr val="231F20"/>
                </a:solidFill>
              </a:rPr>
              <a:t>Restore2 </a:t>
            </a:r>
            <a:r>
              <a:rPr lang="en-GB" sz="1800" b="0" i="0" u="none" strike="noStrike" baseline="0" dirty="0">
                <a:solidFill>
                  <a:srgbClr val="231F20"/>
                </a:solidFill>
              </a:rPr>
              <a:t>is an example of a physical deterioration and escalation tool for care/nursing homes </a:t>
            </a:r>
          </a:p>
          <a:p>
            <a:r>
              <a:rPr lang="en-GB" sz="1800" b="0" i="0" u="none" strike="noStrike" baseline="0" dirty="0">
                <a:solidFill>
                  <a:srgbClr val="231F20"/>
                </a:solidFill>
              </a:rPr>
              <a:t>which includes the National Early Warning Score (NEWS2) and promotes a standardised response to the assessment and management of unwell residents.</a:t>
            </a:r>
          </a:p>
          <a:p>
            <a:r>
              <a:rPr lang="en-GB" sz="1800" b="0" i="0" u="none" strike="noStrike" baseline="0" dirty="0">
                <a:solidFill>
                  <a:srgbClr val="231F20"/>
                </a:solidFill>
              </a:rPr>
              <a:t>Staff should feel confident and competent when using </a:t>
            </a:r>
          </a:p>
          <a:p>
            <a:endParaRPr lang="en-GB" sz="1800" b="1" i="0" u="none" strike="noStrike" baseline="0" dirty="0">
              <a:solidFill>
                <a:srgbClr val="231F20"/>
              </a:solidFill>
            </a:endParaRPr>
          </a:p>
          <a:p>
            <a:r>
              <a:rPr lang="en-GB" sz="1800" b="1" i="0" u="none" strike="noStrike" baseline="0" dirty="0">
                <a:solidFill>
                  <a:srgbClr val="231F20"/>
                </a:solidFill>
              </a:rPr>
              <a:t>Restore2 </a:t>
            </a:r>
            <a:r>
              <a:rPr lang="en-GB" sz="1800" b="0" i="0" u="none" strike="noStrike" baseline="0" dirty="0">
                <a:solidFill>
                  <a:srgbClr val="231F20"/>
                </a:solidFill>
              </a:rPr>
              <a:t>to recognise and respond to deterioration.</a:t>
            </a:r>
          </a:p>
          <a:p>
            <a:r>
              <a:rPr lang="en-GB" sz="1800" b="0" i="0" u="none" strike="noStrike" baseline="0" dirty="0">
                <a:solidFill>
                  <a:srgbClr val="231F20"/>
                </a:solidFill>
              </a:rPr>
              <a:t>Training and resources are available to support this. </a:t>
            </a:r>
            <a:endParaRPr kumimoji="0" lang="en-GB" sz="2400" b="0" i="0" u="none" strike="noStrike" kern="1200" cap="none" spc="0" normalizeH="0" baseline="0" noProof="0" dirty="0">
              <a:ln>
                <a:noFill/>
              </a:ln>
              <a:solidFill>
                <a:srgbClr val="231F20"/>
              </a:solidFill>
              <a:effectLst/>
              <a:uLnTx/>
              <a:uFillTx/>
              <a:ea typeface="+mn-ea"/>
              <a:cs typeface="Biome" panose="020B0502040204020203" pitchFamily="34" charset="0"/>
            </a:endParaRPr>
          </a:p>
        </p:txBody>
      </p:sp>
      <p:pic>
        <p:nvPicPr>
          <p:cNvPr id="9" name="Picture 8">
            <a:extLst>
              <a:ext uri="{FF2B5EF4-FFF2-40B4-BE49-F238E27FC236}">
                <a16:creationId xmlns:a16="http://schemas.microsoft.com/office/drawing/2014/main" id="{6F837FF3-ED67-16F2-BF51-62871B602335}"/>
              </a:ext>
            </a:extLst>
          </p:cNvPr>
          <p:cNvPicPr>
            <a:picLocks noChangeAspect="1"/>
          </p:cNvPicPr>
          <p:nvPr/>
        </p:nvPicPr>
        <p:blipFill rotWithShape="1">
          <a:blip r:embed="rId3">
            <a:clrChange>
              <a:clrFrom>
                <a:srgbClr val="FFFFFF"/>
              </a:clrFrom>
              <a:clrTo>
                <a:srgbClr val="FFFFFF">
                  <a:alpha val="0"/>
                </a:srgbClr>
              </a:clrTo>
            </a:clrChange>
          </a:blip>
          <a:srcRect l="4212" t="3444" r="6358"/>
          <a:stretch/>
        </p:blipFill>
        <p:spPr>
          <a:xfrm>
            <a:off x="5205048" y="1863969"/>
            <a:ext cx="5662244" cy="4915506"/>
          </a:xfrm>
          <a:prstGeom prst="rect">
            <a:avLst/>
          </a:prstGeom>
        </p:spPr>
      </p:pic>
      <p:pic>
        <p:nvPicPr>
          <p:cNvPr id="11" name="Picture 10">
            <a:extLst>
              <a:ext uri="{FF2B5EF4-FFF2-40B4-BE49-F238E27FC236}">
                <a16:creationId xmlns:a16="http://schemas.microsoft.com/office/drawing/2014/main" id="{79112B0A-9683-90E9-A660-B8CDCE3F809D}"/>
              </a:ext>
            </a:extLst>
          </p:cNvPr>
          <p:cNvPicPr>
            <a:picLocks noChangeAspect="1"/>
          </p:cNvPicPr>
          <p:nvPr/>
        </p:nvPicPr>
        <p:blipFill>
          <a:blip r:embed="rId4">
            <a:clrChange>
              <a:clrFrom>
                <a:srgbClr val="FEFEFE"/>
              </a:clrFrom>
              <a:clrTo>
                <a:srgbClr val="FEFEFE">
                  <a:alpha val="0"/>
                </a:srgbClr>
              </a:clrTo>
            </a:clrChange>
          </a:blip>
          <a:stretch>
            <a:fillRect/>
          </a:stretch>
        </p:blipFill>
        <p:spPr>
          <a:xfrm>
            <a:off x="9434147" y="2028036"/>
            <a:ext cx="2371326" cy="548134"/>
          </a:xfrm>
          <a:prstGeom prst="rect">
            <a:avLst/>
          </a:prstGeom>
        </p:spPr>
      </p:pic>
    </p:spTree>
    <p:extLst>
      <p:ext uri="{BB962C8B-B14F-4D97-AF65-F5344CB8AC3E}">
        <p14:creationId xmlns:p14="http://schemas.microsoft.com/office/powerpoint/2010/main" val="425680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A2DD20-F84B-1677-448A-FA7009F4E0F3}"/>
              </a:ext>
            </a:extLst>
          </p:cNvPr>
          <p:cNvSpPr txBox="1"/>
          <p:nvPr/>
        </p:nvSpPr>
        <p:spPr>
          <a:xfrm>
            <a:off x="489730" y="419274"/>
            <a:ext cx="8610308"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kern="1200" cap="none" spc="0" normalizeH="0" noProof="0">
                <a:ln>
                  <a:noFill/>
                </a:ln>
                <a:solidFill>
                  <a:srgbClr val="231F20"/>
                </a:solidFill>
                <a:effectLst/>
                <a:uLnTx/>
                <a:uFillTx/>
                <a:ea typeface="+mn-ea"/>
                <a:cs typeface="Biome" panose="020B0502040204020203" pitchFamily="34" charset="0"/>
              </a:rPr>
              <a:t>Know your resident and what is normal or not normal for them</a:t>
            </a:r>
            <a:endParaRPr kumimoji="0" lang="en-GB" sz="4000" b="1" i="0" u="none" strike="noStrike" kern="1200" cap="none" spc="0" normalizeH="0" baseline="0" noProof="0">
              <a:ln>
                <a:noFill/>
              </a:ln>
              <a:solidFill>
                <a:srgbClr val="231F20"/>
              </a:solidFill>
              <a:effectLst/>
              <a:uLnTx/>
              <a:uFillTx/>
              <a:ea typeface="+mn-ea"/>
              <a:cs typeface="Biome" panose="020B0502040204020203" pitchFamily="34" charset="0"/>
            </a:endParaRPr>
          </a:p>
        </p:txBody>
      </p:sp>
      <p:sp>
        <p:nvSpPr>
          <p:cNvPr id="6" name="TextBox 5">
            <a:extLst>
              <a:ext uri="{FF2B5EF4-FFF2-40B4-BE49-F238E27FC236}">
                <a16:creationId xmlns:a16="http://schemas.microsoft.com/office/drawing/2014/main" id="{0F29B0DF-5ABF-933C-C4FA-BF49937D2A6A}"/>
              </a:ext>
            </a:extLst>
          </p:cNvPr>
          <p:cNvSpPr txBox="1"/>
          <p:nvPr/>
        </p:nvSpPr>
        <p:spPr>
          <a:xfrm>
            <a:off x="489730" y="1742713"/>
            <a:ext cx="7256293" cy="5170646"/>
          </a:xfrm>
          <a:prstGeom prst="rect">
            <a:avLst/>
          </a:prstGeom>
          <a:noFill/>
          <a:ln>
            <a:solidFill>
              <a:schemeClr val="bg1"/>
            </a:solidFill>
          </a:ln>
        </p:spPr>
        <p:txBody>
          <a:bodyPr wrap="square" rtlCol="0">
            <a:spAutoFit/>
          </a:bodyPr>
          <a:lstStyle/>
          <a:p>
            <a:pPr marL="285750" indent="-285750">
              <a:buFont typeface="Arial" panose="020B0604020202020204" pitchFamily="34" charset="0"/>
              <a:buChar char="•"/>
            </a:pPr>
            <a:r>
              <a:rPr lang="en-GB" sz="1800" b="0" i="0" u="none" strike="noStrike" baseline="0" dirty="0">
                <a:solidFill>
                  <a:srgbClr val="000000"/>
                </a:solidFill>
              </a:rPr>
              <a:t>Understanding what is normal for your resident helps you detect any changes </a:t>
            </a:r>
          </a:p>
          <a:p>
            <a:pPr marL="285750" indent="-285750">
              <a:buFont typeface="Arial" panose="020B0604020202020204" pitchFamily="34" charset="0"/>
              <a:buChar char="•"/>
            </a:pPr>
            <a:r>
              <a:rPr lang="en-GB" sz="1800" b="0" i="0" u="none" strike="noStrike" baseline="0" dirty="0">
                <a:solidFill>
                  <a:srgbClr val="000000"/>
                </a:solidFill>
              </a:rPr>
              <a:t>Important signs can be spotted by everyone who comes into contact with residents (care staff, </a:t>
            </a:r>
          </a:p>
          <a:p>
            <a:r>
              <a:rPr lang="en-GB" sz="1800" b="0" i="0" u="none" strike="noStrike" baseline="0" dirty="0">
                <a:solidFill>
                  <a:srgbClr val="000000"/>
                </a:solidFill>
              </a:rPr>
              <a:t>support staff, relatives, residents themselves)</a:t>
            </a:r>
          </a:p>
          <a:p>
            <a:pPr marL="285750" indent="-285750">
              <a:buFont typeface="Arial" panose="020B0604020202020204" pitchFamily="34" charset="0"/>
              <a:buChar char="•"/>
            </a:pPr>
            <a:r>
              <a:rPr lang="en-GB" sz="1800" b="0" i="0" u="none" strike="noStrike" baseline="0" dirty="0">
                <a:solidFill>
                  <a:srgbClr val="000000"/>
                </a:solidFill>
              </a:rPr>
              <a:t>Looking at the ‘soft signs’ such as ‘he’s off his legs’, </a:t>
            </a:r>
          </a:p>
          <a:p>
            <a:r>
              <a:rPr lang="en-GB" sz="1800" b="0" i="0" u="none" strike="noStrike" baseline="0" dirty="0">
                <a:solidFill>
                  <a:srgbClr val="000000"/>
                </a:solidFill>
              </a:rPr>
              <a:t>not eating and drinking as much or seems more </a:t>
            </a:r>
          </a:p>
          <a:p>
            <a:r>
              <a:rPr lang="en-GB" sz="1800" b="0" i="0" u="none" strike="noStrike" baseline="0" dirty="0">
                <a:solidFill>
                  <a:srgbClr val="000000"/>
                </a:solidFill>
              </a:rPr>
              <a:t>breathless than normal can all indicate </a:t>
            </a:r>
          </a:p>
          <a:p>
            <a:r>
              <a:rPr lang="en-GB" sz="1800" b="0" i="0" u="none" strike="noStrike" baseline="0" dirty="0">
                <a:solidFill>
                  <a:srgbClr val="000000"/>
                </a:solidFill>
              </a:rPr>
              <a:t>early deterioration </a:t>
            </a:r>
          </a:p>
          <a:p>
            <a:pPr marL="285750" indent="-285750">
              <a:buFont typeface="Arial" panose="020B0604020202020204" pitchFamily="34" charset="0"/>
              <a:buChar char="•"/>
            </a:pPr>
            <a:r>
              <a:rPr lang="en-GB" sz="1800" b="0" i="0" u="none" strike="noStrike" baseline="0" dirty="0">
                <a:solidFill>
                  <a:srgbClr val="000000"/>
                </a:solidFill>
              </a:rPr>
              <a:t>The tool is designed to support your ‘Gut Instinct’ </a:t>
            </a:r>
          </a:p>
          <a:p>
            <a:r>
              <a:rPr lang="en-GB" sz="1800" b="0" i="0" u="none" strike="noStrike" baseline="0" dirty="0">
                <a:solidFill>
                  <a:srgbClr val="000000"/>
                </a:solidFill>
              </a:rPr>
              <a:t>and help you explain to colleagues why you </a:t>
            </a:r>
          </a:p>
          <a:p>
            <a:r>
              <a:rPr lang="en-GB" sz="1800" b="0" i="0" u="none" strike="noStrike" baseline="0" dirty="0">
                <a:solidFill>
                  <a:srgbClr val="000000"/>
                </a:solidFill>
              </a:rPr>
              <a:t>are worried, so better care decisions can be </a:t>
            </a:r>
          </a:p>
          <a:p>
            <a:r>
              <a:rPr lang="en-GB" sz="1800" b="0" i="0" u="none" strike="noStrike" baseline="0" dirty="0">
                <a:solidFill>
                  <a:srgbClr val="000000"/>
                </a:solidFill>
              </a:rPr>
              <a:t>made earlier</a:t>
            </a:r>
          </a:p>
          <a:p>
            <a:pPr marL="285750" indent="-285750">
              <a:buFont typeface="Arial" panose="020B0604020202020204" pitchFamily="34" charset="0"/>
              <a:buChar char="•"/>
            </a:pPr>
            <a:r>
              <a:rPr lang="en-GB" sz="1800" b="0" i="0" u="none" strike="noStrike" baseline="0" dirty="0">
                <a:solidFill>
                  <a:srgbClr val="000000"/>
                </a:solidFill>
              </a:rPr>
              <a:t>Ask your resident - how are you today?</a:t>
            </a:r>
          </a:p>
          <a:p>
            <a:endParaRPr lang="en-GB" sz="1800" b="0" i="0" u="none" strike="noStrike" baseline="0" dirty="0">
              <a:solidFill>
                <a:srgbClr val="000000"/>
              </a:solidFill>
            </a:endParaRPr>
          </a:p>
          <a:p>
            <a:r>
              <a:rPr lang="en-GB" sz="1800" b="1" i="0" u="none" strike="noStrike" baseline="0" dirty="0">
                <a:solidFill>
                  <a:srgbClr val="000000"/>
                </a:solidFill>
              </a:rPr>
              <a:t>If yes to one or more of the triggers - take action and escalate your concerns!</a:t>
            </a:r>
          </a:p>
          <a:p>
            <a:r>
              <a:rPr lang="en-GB" sz="1800" b="0" i="0" u="none" strike="noStrike" baseline="0" dirty="0">
                <a:solidFill>
                  <a:srgbClr val="000000"/>
                </a:solidFill>
              </a:rPr>
              <a:t>To download a copy of </a:t>
            </a:r>
            <a:r>
              <a:rPr lang="en-GB" sz="1800" b="1" i="0" u="none" strike="noStrike" baseline="0" dirty="0">
                <a:solidFill>
                  <a:srgbClr val="000000"/>
                </a:solidFill>
              </a:rPr>
              <a:t>Restore2 </a:t>
            </a:r>
            <a:r>
              <a:rPr lang="en-GB" sz="1800" b="0" i="0" u="none" strike="noStrike" baseline="0" dirty="0">
                <a:solidFill>
                  <a:srgbClr val="000000"/>
                </a:solidFill>
              </a:rPr>
              <a:t>assessment tool go to: </a:t>
            </a:r>
            <a:r>
              <a:rPr lang="en-GB" sz="2400" dirty="0">
                <a:hlinkClick r:id="rId3"/>
              </a:rPr>
              <a:t> </a:t>
            </a:r>
            <a:r>
              <a:rPr lang="en-GB" dirty="0">
                <a:hlinkClick r:id="rId3"/>
              </a:rPr>
              <a:t>RESTORE2 </a:t>
            </a:r>
            <a:endParaRPr kumimoji="0" lang="en-GB" b="0" i="0" u="none" strike="noStrike" kern="1200" cap="none" spc="0" normalizeH="0" baseline="0" noProof="0" dirty="0">
              <a:ln>
                <a:noFill/>
              </a:ln>
              <a:solidFill>
                <a:srgbClr val="231F20"/>
              </a:solidFill>
              <a:effectLst/>
              <a:uLnTx/>
              <a:uFillTx/>
              <a:ea typeface="+mn-ea"/>
              <a:cs typeface="Biome" panose="020B0502040204020203" pitchFamily="34" charset="0"/>
            </a:endParaRPr>
          </a:p>
        </p:txBody>
      </p:sp>
      <p:pic>
        <p:nvPicPr>
          <p:cNvPr id="8" name="Picture 7">
            <a:extLst>
              <a:ext uri="{FF2B5EF4-FFF2-40B4-BE49-F238E27FC236}">
                <a16:creationId xmlns:a16="http://schemas.microsoft.com/office/drawing/2014/main" id="{8AD47DB0-55E6-97EA-D113-3F318EDBE331}"/>
              </a:ext>
            </a:extLst>
          </p:cNvPr>
          <p:cNvPicPr>
            <a:picLocks noChangeAspect="1"/>
          </p:cNvPicPr>
          <p:nvPr/>
        </p:nvPicPr>
        <p:blipFill>
          <a:blip r:embed="rId4"/>
          <a:stretch>
            <a:fillRect/>
          </a:stretch>
        </p:blipFill>
        <p:spPr>
          <a:xfrm>
            <a:off x="8116021" y="1742713"/>
            <a:ext cx="3714491" cy="5011614"/>
          </a:xfrm>
          <a:prstGeom prst="rect">
            <a:avLst/>
          </a:prstGeom>
        </p:spPr>
      </p:pic>
      <p:pic>
        <p:nvPicPr>
          <p:cNvPr id="9" name="Picture 8">
            <a:extLst>
              <a:ext uri="{FF2B5EF4-FFF2-40B4-BE49-F238E27FC236}">
                <a16:creationId xmlns:a16="http://schemas.microsoft.com/office/drawing/2014/main" id="{6FC48E75-98D4-0043-5386-18F5C961B1F2}"/>
              </a:ext>
            </a:extLst>
          </p:cNvPr>
          <p:cNvPicPr>
            <a:picLocks noChangeAspect="1"/>
          </p:cNvPicPr>
          <p:nvPr/>
        </p:nvPicPr>
        <p:blipFill>
          <a:blip r:embed="rId5">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10" name="TextBox 9">
            <a:extLst>
              <a:ext uri="{FF2B5EF4-FFF2-40B4-BE49-F238E27FC236}">
                <a16:creationId xmlns:a16="http://schemas.microsoft.com/office/drawing/2014/main" id="{7D6DFCFE-7D90-6D86-033F-73AC031E8CDE}"/>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spTree>
    <p:extLst>
      <p:ext uri="{BB962C8B-B14F-4D97-AF65-F5344CB8AC3E}">
        <p14:creationId xmlns:p14="http://schemas.microsoft.com/office/powerpoint/2010/main" val="248830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1E46AB-30A7-4587-DF14-AEC5A997C4A2}"/>
              </a:ext>
            </a:extLst>
          </p:cNvPr>
          <p:cNvSpPr txBox="1"/>
          <p:nvPr/>
        </p:nvSpPr>
        <p:spPr>
          <a:xfrm>
            <a:off x="118713" y="33816"/>
            <a:ext cx="74409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5EB8"/>
                </a:solidFill>
                <a:effectLst/>
                <a:uLnTx/>
                <a:uFillTx/>
                <a:ea typeface="+mn-ea"/>
                <a:cs typeface="Biome" panose="020B0502040204020203" pitchFamily="34" charset="0"/>
              </a:rPr>
              <a:t>Care Home Information Pack</a:t>
            </a:r>
            <a:endParaRPr kumimoji="0" lang="en-GB" sz="1800" b="0" i="1" u="none" strike="noStrike" kern="1200" cap="none" spc="0" normalizeH="0" baseline="0" noProof="0">
              <a:ln>
                <a:noFill/>
              </a:ln>
              <a:solidFill>
                <a:srgbClr val="005EB8"/>
              </a:solidFill>
              <a:effectLst/>
              <a:uLnTx/>
              <a:uFillTx/>
              <a:ea typeface="+mn-ea"/>
              <a:cs typeface="Biome" panose="020B0502040204020203" pitchFamily="34" charset="0"/>
            </a:endParaRPr>
          </a:p>
        </p:txBody>
      </p:sp>
      <p:sp>
        <p:nvSpPr>
          <p:cNvPr id="5" name="TextBox 4">
            <a:extLst>
              <a:ext uri="{FF2B5EF4-FFF2-40B4-BE49-F238E27FC236}">
                <a16:creationId xmlns:a16="http://schemas.microsoft.com/office/drawing/2014/main" id="{33B882A6-77AE-D424-06D0-136B95DA641E}"/>
              </a:ext>
            </a:extLst>
          </p:cNvPr>
          <p:cNvSpPr txBox="1"/>
          <p:nvPr/>
        </p:nvSpPr>
        <p:spPr>
          <a:xfrm>
            <a:off x="489730" y="419274"/>
            <a:ext cx="861030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kern="1200" cap="none" spc="0" normalizeH="0" noProof="0">
                <a:ln>
                  <a:noFill/>
                </a:ln>
                <a:solidFill>
                  <a:srgbClr val="231F20"/>
                </a:solidFill>
                <a:effectLst/>
                <a:uLnTx/>
                <a:uFillTx/>
                <a:ea typeface="+mn-ea"/>
                <a:cs typeface="Biome" panose="020B0502040204020203" pitchFamily="34" charset="0"/>
              </a:rPr>
              <a:t>Further information and resources</a:t>
            </a:r>
            <a:endParaRPr kumimoji="0" lang="en-GB" sz="4000" b="1" i="0" u="none" strike="noStrike" kern="1200" cap="none" spc="0" normalizeH="0" baseline="0" noProof="0">
              <a:ln>
                <a:noFill/>
              </a:ln>
              <a:solidFill>
                <a:srgbClr val="231F20"/>
              </a:solidFill>
              <a:effectLst/>
              <a:uLnTx/>
              <a:uFillTx/>
              <a:ea typeface="+mn-ea"/>
              <a:cs typeface="Biome" panose="020B0502040204020203" pitchFamily="34" charset="0"/>
            </a:endParaRPr>
          </a:p>
        </p:txBody>
      </p:sp>
      <p:pic>
        <p:nvPicPr>
          <p:cNvPr id="6" name="Picture 5">
            <a:extLst>
              <a:ext uri="{FF2B5EF4-FFF2-40B4-BE49-F238E27FC236}">
                <a16:creationId xmlns:a16="http://schemas.microsoft.com/office/drawing/2014/main" id="{59FB3023-D5A4-8A05-A631-9B26967C590A}"/>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p:blipFill>
        <p:spPr>
          <a:xfrm>
            <a:off x="8690891" y="191878"/>
            <a:ext cx="1839081" cy="1585974"/>
          </a:xfrm>
          <a:prstGeom prst="rect">
            <a:avLst/>
          </a:prstGeom>
        </p:spPr>
      </p:pic>
      <p:sp>
        <p:nvSpPr>
          <p:cNvPr id="2" name="TextBox 1">
            <a:extLst>
              <a:ext uri="{FF2B5EF4-FFF2-40B4-BE49-F238E27FC236}">
                <a16:creationId xmlns:a16="http://schemas.microsoft.com/office/drawing/2014/main" id="{322C34E0-8922-2286-4992-E9FAB39D7D69}"/>
              </a:ext>
            </a:extLst>
          </p:cNvPr>
          <p:cNvSpPr txBox="1"/>
          <p:nvPr/>
        </p:nvSpPr>
        <p:spPr>
          <a:xfrm>
            <a:off x="576072" y="1143286"/>
            <a:ext cx="8247888" cy="369332"/>
          </a:xfrm>
          <a:prstGeom prst="rect">
            <a:avLst/>
          </a:prstGeom>
          <a:noFill/>
        </p:spPr>
        <p:txBody>
          <a:bodyPr wrap="square" rtlCol="0">
            <a:spAutoFit/>
          </a:bodyPr>
          <a:lstStyle/>
          <a:p>
            <a:r>
              <a:rPr lang="en-GB" dirty="0"/>
              <a:t>Here are some links to advice, further reading and training that might be useful </a:t>
            </a:r>
          </a:p>
        </p:txBody>
      </p:sp>
      <p:sp>
        <p:nvSpPr>
          <p:cNvPr id="9" name="TextBox 8">
            <a:extLst>
              <a:ext uri="{FF2B5EF4-FFF2-40B4-BE49-F238E27FC236}">
                <a16:creationId xmlns:a16="http://schemas.microsoft.com/office/drawing/2014/main" id="{890CC64A-26F7-4F43-5CC2-EC6574DEE428}"/>
              </a:ext>
            </a:extLst>
          </p:cNvPr>
          <p:cNvSpPr txBox="1"/>
          <p:nvPr/>
        </p:nvSpPr>
        <p:spPr>
          <a:xfrm>
            <a:off x="489730" y="1777852"/>
            <a:ext cx="5042390" cy="4278094"/>
          </a:xfrm>
          <a:prstGeom prst="rect">
            <a:avLst/>
          </a:prstGeom>
          <a:noFill/>
          <a:ln w="28575">
            <a:solidFill>
              <a:srgbClr val="FF0000"/>
            </a:solidFill>
          </a:ln>
        </p:spPr>
        <p:txBody>
          <a:bodyPr wrap="square">
            <a:spAutoFit/>
          </a:bodyPr>
          <a:lstStyle/>
          <a:p>
            <a:pPr marL="0" indent="0">
              <a:buFont typeface="Arial" panose="020B0604020202020204" pitchFamily="34" charset="0"/>
              <a:buNone/>
            </a:pPr>
            <a:r>
              <a:rPr lang="en-GB" sz="1600" b="0" u="none" dirty="0"/>
              <a:t>Wessex Patient Safety Collaborative have recorded training sessions for RESTORE2 and RESTORE2mini  which can be delivered virtually to support the implementation of these tools in your care setting. The video presentations can be viewed on the Wessex AHSN YouTube channel at:</a:t>
            </a:r>
          </a:p>
          <a:p>
            <a:pPr marL="0" indent="0">
              <a:buFont typeface="Arial" panose="020B0604020202020204" pitchFamily="34" charset="0"/>
              <a:buNone/>
            </a:pPr>
            <a:endParaRPr lang="en-GB" sz="1600" b="0" u="none" dirty="0"/>
          </a:p>
          <a:p>
            <a:pPr marL="285750" indent="-285750">
              <a:buFont typeface="Arial" panose="020B0604020202020204" pitchFamily="34" charset="0"/>
              <a:buChar char="•"/>
            </a:pPr>
            <a:r>
              <a:rPr lang="en-GB" sz="1600" b="0" u="none" dirty="0">
                <a:hlinkClick r:id="rId3"/>
              </a:rPr>
              <a:t>Restore 2 training video</a:t>
            </a:r>
            <a:endParaRPr lang="en-GB" sz="1600" b="0" u="none" dirty="0"/>
          </a:p>
          <a:p>
            <a:pPr marL="285750" indent="-285750">
              <a:buFont typeface="Arial" panose="020B0604020202020204" pitchFamily="34" charset="0"/>
              <a:buChar char="•"/>
            </a:pPr>
            <a:r>
              <a:rPr lang="en-GB" sz="1600" b="0" u="none" dirty="0">
                <a:hlinkClick r:id="rId4"/>
              </a:rPr>
              <a:t>Restore 2 mini Training video </a:t>
            </a:r>
            <a:endParaRPr lang="en-GB" sz="1600" b="0" u="none" dirty="0"/>
          </a:p>
          <a:p>
            <a:endParaRPr lang="en-GB" sz="1600" dirty="0">
              <a:hlinkClick r:id="rId5"/>
            </a:endParaRPr>
          </a:p>
          <a:p>
            <a:pPr marL="285750" indent="-285750">
              <a:buFont typeface="Arial" panose="020B0604020202020204" pitchFamily="34" charset="0"/>
              <a:buChar char="•"/>
            </a:pPr>
            <a:r>
              <a:rPr lang="en-GB" sz="1600" dirty="0">
                <a:hlinkClick r:id="rId5"/>
              </a:rPr>
              <a:t>RESTORE2™ official :: NHS Hampshire and Isle of Wight (icb.nhs.uk)</a:t>
            </a:r>
            <a:endParaRPr lang="en-GB" sz="1600" b="0" i="0" u="none" strike="noStrike" kern="1200" baseline="0" dirty="0">
              <a:solidFill>
                <a:schemeClr val="tx1"/>
              </a:solidFill>
              <a:ea typeface="+mn-ea"/>
              <a:cs typeface="+mn-cs"/>
              <a:hlinkClick r:id="rId6"/>
            </a:endParaRPr>
          </a:p>
          <a:p>
            <a:pPr marL="285750" indent="-285750">
              <a:buFont typeface="Arial" panose="020B0604020202020204" pitchFamily="34" charset="0"/>
              <a:buChar char="•"/>
            </a:pPr>
            <a:r>
              <a:rPr lang="en-GB" sz="1600" b="0" i="0" u="none" strike="noStrike" kern="1200" baseline="0" dirty="0">
                <a:solidFill>
                  <a:schemeClr val="tx1"/>
                </a:solidFill>
                <a:ea typeface="+mn-ea"/>
                <a:cs typeface="+mn-cs"/>
                <a:hlinkClick r:id="rId6"/>
              </a:rPr>
              <a:t>Restore 2 Presentation Slides from Training Webinar</a:t>
            </a:r>
            <a:endParaRPr lang="en-GB" sz="1600" b="0" i="0" u="none" strike="noStrike" kern="1200" baseline="0" dirty="0">
              <a:solidFill>
                <a:schemeClr val="tx1"/>
              </a:solidFill>
              <a:ea typeface="+mn-ea"/>
              <a:cs typeface="+mn-cs"/>
            </a:endParaRPr>
          </a:p>
          <a:p>
            <a:endParaRPr lang="en-GB" sz="1600" dirty="0"/>
          </a:p>
          <a:p>
            <a:r>
              <a:rPr lang="en-GB" sz="1600" dirty="0"/>
              <a:t>Other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ea typeface="+mn-ea"/>
                <a:cs typeface="+mn-cs"/>
                <a:hlinkClick r:id="rId7"/>
              </a:rPr>
              <a:t>React To Deterioration | Advance Care Planning | Frailty Information and Training | React To</a:t>
            </a:r>
            <a:endParaRPr kumimoji="0" lang="en-GB" sz="1600" b="0" i="0" u="none" strike="noStrike" kern="1200" cap="none" spc="0" normalizeH="0" baseline="0" noProof="0" dirty="0">
              <a:ln>
                <a:noFill/>
              </a:ln>
              <a:solidFill>
                <a:prstClr val="black"/>
              </a:solidFill>
              <a:effectLst/>
              <a:uLnTx/>
              <a:uFillTx/>
              <a:ea typeface="+mn-ea"/>
              <a:cs typeface="+mn-cs"/>
            </a:endParaRPr>
          </a:p>
          <a:p>
            <a:endParaRPr lang="en-GB" sz="1600" b="0" i="0" u="none" strike="noStrike" kern="1200" baseline="0" dirty="0">
              <a:solidFill>
                <a:schemeClr val="tx1"/>
              </a:solidFill>
              <a:ea typeface="+mn-ea"/>
              <a:cs typeface="+mn-cs"/>
            </a:endParaRPr>
          </a:p>
        </p:txBody>
      </p:sp>
      <p:sp>
        <p:nvSpPr>
          <p:cNvPr id="10" name="TextBox 9">
            <a:extLst>
              <a:ext uri="{FF2B5EF4-FFF2-40B4-BE49-F238E27FC236}">
                <a16:creationId xmlns:a16="http://schemas.microsoft.com/office/drawing/2014/main" id="{D19AD365-0843-7884-91CC-2B0271E611F9}"/>
              </a:ext>
            </a:extLst>
          </p:cNvPr>
          <p:cNvSpPr txBox="1"/>
          <p:nvPr/>
        </p:nvSpPr>
        <p:spPr>
          <a:xfrm>
            <a:off x="1697456" y="6858000"/>
            <a:ext cx="11424184" cy="923330"/>
          </a:xfrm>
          <a:prstGeom prst="rect">
            <a:avLst/>
          </a:prstGeom>
          <a:noFill/>
        </p:spPr>
        <p:txBody>
          <a:bodyPr wrap="square" rtlCol="0">
            <a:spAutoFit/>
          </a:bodyPr>
          <a:lstStyle/>
          <a:p>
            <a:endParaRPr lang="en-GB" sz="1800" dirty="0">
              <a:solidFill>
                <a:srgbClr val="0563C1"/>
              </a:solidFill>
              <a:hlinkClick r:id="rId7">
                <a:extLst>
                  <a:ext uri="{A12FA001-AC4F-418D-AE19-62706E023703}">
                    <ahyp:hlinkClr xmlns:ahyp="http://schemas.microsoft.com/office/drawing/2018/hyperlinkcolor" val="tx"/>
                  </a:ext>
                </a:extLst>
              </a:hlinkClick>
            </a:endParaRPr>
          </a:p>
          <a:p>
            <a:endParaRPr lang="en-GB" sz="1800" dirty="0">
              <a:solidFill>
                <a:srgbClr val="0563C1"/>
              </a:solidFill>
              <a:hlinkClick r:id="rId7">
                <a:extLst>
                  <a:ext uri="{A12FA001-AC4F-418D-AE19-62706E023703}">
                    <ahyp:hlinkClr xmlns:ahyp="http://schemas.microsoft.com/office/drawing/2018/hyperlinkcolor" val="tx"/>
                  </a:ext>
                </a:extLst>
              </a:hlinkClick>
            </a:endParaRPr>
          </a:p>
          <a:p>
            <a:endParaRPr lang="en-GB" dirty="0"/>
          </a:p>
        </p:txBody>
      </p:sp>
      <p:sp>
        <p:nvSpPr>
          <p:cNvPr id="11" name="TextBox 10">
            <a:extLst>
              <a:ext uri="{FF2B5EF4-FFF2-40B4-BE49-F238E27FC236}">
                <a16:creationId xmlns:a16="http://schemas.microsoft.com/office/drawing/2014/main" id="{2051835B-41CF-2E92-B81B-B40D1FE4D3B3}"/>
              </a:ext>
            </a:extLst>
          </p:cNvPr>
          <p:cNvSpPr txBox="1"/>
          <p:nvPr/>
        </p:nvSpPr>
        <p:spPr>
          <a:xfrm>
            <a:off x="5669280" y="1777852"/>
            <a:ext cx="5833872" cy="4278094"/>
          </a:xfrm>
          <a:prstGeom prst="rect">
            <a:avLst/>
          </a:prstGeom>
          <a:noFill/>
          <a:ln w="28575">
            <a:solidFill>
              <a:srgbClr val="FF0000"/>
            </a:solidFill>
          </a:ln>
        </p:spPr>
        <p:txBody>
          <a:bodyPr wrap="square" rtlCol="0">
            <a:spAutoFit/>
          </a:bodyPr>
          <a:lstStyle/>
          <a:p>
            <a:r>
              <a:rPr lang="en-GB" sz="1600" dirty="0"/>
              <a:t>Health education England have produced a set of online training videos to support staff working in care homes to support residents at risk of deterioration </a:t>
            </a:r>
          </a:p>
          <a:p>
            <a:endParaRPr lang="en-GB" sz="1600" dirty="0"/>
          </a:p>
          <a:p>
            <a:r>
              <a:rPr lang="en-GB" sz="1600" dirty="0">
                <a:hlinkClick r:id="rId8"/>
              </a:rPr>
              <a:t>NEWS what is it?</a:t>
            </a:r>
            <a:endParaRPr lang="en-GB" sz="1600" dirty="0"/>
          </a:p>
          <a:p>
            <a:r>
              <a:rPr lang="en-GB" sz="1600" dirty="0">
                <a:hlinkClick r:id="rId9"/>
              </a:rPr>
              <a:t>Calculating and recording NEWS score</a:t>
            </a:r>
            <a:endParaRPr lang="en-GB" sz="1600" dirty="0"/>
          </a:p>
          <a:p>
            <a:r>
              <a:rPr lang="en-GB" sz="1600" dirty="0">
                <a:hlinkClick r:id="rId10"/>
              </a:rPr>
              <a:t>Structured communication and escalation</a:t>
            </a:r>
          </a:p>
          <a:p>
            <a:r>
              <a:rPr lang="en-GB" sz="1600" dirty="0">
                <a:hlinkClick r:id="rId10"/>
              </a:rPr>
              <a:t>Treatment escalation plans and </a:t>
            </a:r>
            <a:r>
              <a:rPr lang="en-GB" sz="1600" dirty="0" err="1">
                <a:hlinkClick r:id="rId10"/>
              </a:rPr>
              <a:t>resusitation</a:t>
            </a:r>
            <a:r>
              <a:rPr lang="en-GB" sz="1600" dirty="0">
                <a:hlinkClick r:id="rId10"/>
              </a:rPr>
              <a:t> </a:t>
            </a:r>
            <a:endParaRPr lang="en-GB" sz="1600" dirty="0"/>
          </a:p>
          <a:p>
            <a:r>
              <a:rPr lang="en-GB" sz="1600" dirty="0">
                <a:hlinkClick r:id="rId11"/>
              </a:rPr>
              <a:t>Introduction to sepsis and serious illness</a:t>
            </a:r>
            <a:endParaRPr lang="en-GB" sz="1600" dirty="0"/>
          </a:p>
          <a:p>
            <a:r>
              <a:rPr lang="en-GB" sz="1600" dirty="0">
                <a:hlinkClick r:id="rId12"/>
              </a:rPr>
              <a:t>Soft signs of deterioration</a:t>
            </a:r>
            <a:endParaRPr lang="en-GB" sz="1600" dirty="0"/>
          </a:p>
          <a:p>
            <a:r>
              <a:rPr lang="en-GB" sz="1600" dirty="0">
                <a:hlinkClick r:id="rId13"/>
              </a:rPr>
              <a:t>Measuring the respiratory rate </a:t>
            </a:r>
            <a:endParaRPr lang="en-GB" sz="1600" dirty="0"/>
          </a:p>
          <a:p>
            <a:r>
              <a:rPr lang="en-GB" sz="1600" dirty="0">
                <a:hlinkClick r:id="rId14"/>
              </a:rPr>
              <a:t>Measuring oxygen saturations </a:t>
            </a:r>
            <a:endParaRPr lang="en-GB" sz="1600" dirty="0"/>
          </a:p>
          <a:p>
            <a:r>
              <a:rPr lang="en-GB" sz="1600" dirty="0">
                <a:hlinkClick r:id="rId15"/>
              </a:rPr>
              <a:t>Measuring blood pressure</a:t>
            </a:r>
            <a:endParaRPr lang="en-GB" sz="1600" dirty="0"/>
          </a:p>
          <a:p>
            <a:r>
              <a:rPr lang="en-GB" sz="1600" dirty="0">
                <a:hlinkClick r:id="rId16"/>
              </a:rPr>
              <a:t>Measuring heart rate </a:t>
            </a:r>
            <a:endParaRPr lang="en-GB" sz="1600" dirty="0"/>
          </a:p>
          <a:p>
            <a:r>
              <a:rPr lang="en-GB" sz="1600" dirty="0">
                <a:hlinkClick r:id="rId17"/>
              </a:rPr>
              <a:t>Measuring level of alertness</a:t>
            </a:r>
            <a:endParaRPr lang="en-GB" sz="1600" dirty="0"/>
          </a:p>
          <a:p>
            <a:r>
              <a:rPr lang="en-GB" sz="1600" dirty="0">
                <a:hlinkClick r:id="rId18"/>
              </a:rPr>
              <a:t>How to measure temperature </a:t>
            </a:r>
            <a:endParaRPr lang="en-GB" sz="1600" dirty="0"/>
          </a:p>
          <a:p>
            <a:endParaRPr lang="en-GB" sz="1600" dirty="0"/>
          </a:p>
        </p:txBody>
      </p:sp>
    </p:spTree>
    <p:extLst>
      <p:ext uri="{BB962C8B-B14F-4D97-AF65-F5344CB8AC3E}">
        <p14:creationId xmlns:p14="http://schemas.microsoft.com/office/powerpoint/2010/main" val="115653495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786DF8C94BEE4A99FC548A2C514B3A" ma:contentTypeVersion="12" ma:contentTypeDescription="Create a new document." ma:contentTypeScope="" ma:versionID="8fe9225f4933b5cd9aee1142cd8bd4d0">
  <xsd:schema xmlns:xsd="http://www.w3.org/2001/XMLSchema" xmlns:xs="http://www.w3.org/2001/XMLSchema" xmlns:p="http://schemas.microsoft.com/office/2006/metadata/properties" xmlns:ns2="f5de215e-a67e-41e0-9c11-2a9ef236ffe8" xmlns:ns3="c5b81edf-0cc6-4f6c-9a2a-81702a247a7b" targetNamespace="http://schemas.microsoft.com/office/2006/metadata/properties" ma:root="true" ma:fieldsID="213a012a62899220ba1f5c4d9205a134" ns2:_="" ns3:_="">
    <xsd:import namespace="f5de215e-a67e-41e0-9c11-2a9ef236ffe8"/>
    <xsd:import namespace="c5b81edf-0cc6-4f6c-9a2a-81702a247a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e215e-a67e-41e0-9c11-2a9ef236ff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6bfaf0b-f29b-4ed2-8d75-892493c0d24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b81edf-0cc6-4f6c-9a2a-81702a247a7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bccd274-7f53-4b8d-a4e9-8a52b1059d05}" ma:internalName="TaxCatchAll" ma:showField="CatchAllData" ma:web="c5b81edf-0cc6-4f6c-9a2a-81702a247a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5b81edf-0cc6-4f6c-9a2a-81702a247a7b" xsi:nil="true"/>
    <lcf76f155ced4ddcb4097134ff3c332f xmlns="f5de215e-a67e-41e0-9c11-2a9ef236ff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CD6BB4-C86E-4DC9-9B8A-8DDA09897A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de215e-a67e-41e0-9c11-2a9ef236ffe8"/>
    <ds:schemaRef ds:uri="c5b81edf-0cc6-4f6c-9a2a-81702a247a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A4D9FD49-C1C5-400A-B04D-90A236984D1F}">
  <ds:schemaRef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c5b81edf-0cc6-4f6c-9a2a-81702a247a7b"/>
    <ds:schemaRef ds:uri="f5de215e-a67e-41e0-9c11-2a9ef236ffe8"/>
    <ds:schemaRef ds:uri="http://purl.org/dc/dcmitype/"/>
    <ds:schemaRef ds:uri="http://purl.org/dc/te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 id="{9f683e26-d8b9-4609-9ec4-e1a36e4bb4d2}" enabled="0" method="" siteId="{9f683e26-d8b9-4609-9ec4-e1a36e4bb4d2}" removed="1"/>
</clbl:labelList>
</file>

<file path=docProps/app.xml><?xml version="1.0" encoding="utf-8"?>
<Properties xmlns="http://schemas.openxmlformats.org/officeDocument/2006/extended-properties" xmlns:vt="http://schemas.openxmlformats.org/officeDocument/2006/docPropsVTypes">
  <Template/>
  <TotalTime>9416</TotalTime>
  <Words>4053</Words>
  <Application>Microsoft Office PowerPoint</Application>
  <PresentationFormat>Widescreen</PresentationFormat>
  <Paragraphs>443</Paragraphs>
  <Slides>35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Aptos</vt:lpstr>
      <vt:lpstr>Arial</vt:lpstr>
      <vt:lpstr>Arial,Sans-Serif</vt:lpstr>
      <vt:lpstr>Biome</vt:lpstr>
      <vt:lpstr>Calibri</vt:lpstr>
      <vt:lpstr>Calibri Light</vt:lpstr>
      <vt:lpstr>Core sans</vt:lpstr>
      <vt:lpstr>Frutiger 45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Kinsey, Rachel</cp:lastModifiedBy>
  <cp:revision>15</cp:revision>
  <dcterms:created xsi:type="dcterms:W3CDTF">2017-05-03T08:06:17Z</dcterms:created>
  <dcterms:modified xsi:type="dcterms:W3CDTF">2025-11-19T12:16:38Z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Subject0">
    <vt:lpwstr/>
  </property>
  <property fmtid="{D5CDD505-2E9C-101B-9397-08002B2CF9AE}" pid="4" name="Document type0">
    <vt:lpwstr/>
  </property>
  <property fmtid="{D5CDD505-2E9C-101B-9397-08002B2CF9AE}" pid="5" name="WTTeamSiteDocumentType">
    <vt:lpwstr/>
  </property>
  <property fmtid="{D5CDD505-2E9C-101B-9397-08002B2CF9AE}" pid="6" name="WTTeamSiteDocumentTypeTaxHTField0">
    <vt:lpwstr/>
  </property>
  <property fmtid="{D5CDD505-2E9C-101B-9397-08002B2CF9AE}" pid="7" name="cebceaf3e3574cdab9f9dab6bbd34ddb">
    <vt:lpwstr/>
  </property>
  <property fmtid="{D5CDD505-2E9C-101B-9397-08002B2CF9AE}" pid="8" name="n2fe4ed80ae84f2cbc880662fe0a8735">
    <vt:lpwstr/>
  </property>
  <property fmtid="{D5CDD505-2E9C-101B-9397-08002B2CF9AE}" pid="9" name="TaxCatchAll">
    <vt:lpwstr/>
  </property>
  <property fmtid="{D5CDD505-2E9C-101B-9397-08002B2CF9AE}" pid="10" name="TaxKeywordTaxHTField">
    <vt:lpwstr/>
  </property>
  <property fmtid="{D5CDD505-2E9C-101B-9397-08002B2CF9AE}" pid="11" name="MediaServiceImageTags">
    <vt:lpwstr/>
  </property>
  <property fmtid="{D5CDD505-2E9C-101B-9397-08002B2CF9AE}" pid="12" name="ContentTypeId">
    <vt:lpwstr>0x01010091786DF8C94BEE4A99FC548A2C514B3A</vt:lpwstr>
  </property>
</Properties>
</file>