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drawings/drawing3.xml" ContentType="application/vnd.openxmlformats-officedocument.drawingml.chartshape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1881839228" r:id="rId5"/>
    <p:sldId id="1881839236" r:id="rId6"/>
    <p:sldId id="1881839237" r:id="rId7"/>
    <p:sldId id="1881839238" r:id="rId8"/>
    <p:sldId id="1881839268" r:id="rId9"/>
    <p:sldId id="1881839242" r:id="rId10"/>
    <p:sldId id="1881839269" r:id="rId11"/>
    <p:sldId id="1881839281" r:id="rId12"/>
    <p:sldId id="1881839246" r:id="rId13"/>
    <p:sldId id="1881839291" r:id="rId14"/>
    <p:sldId id="1881839293" r:id="rId15"/>
    <p:sldId id="1881839282" r:id="rId16"/>
    <p:sldId id="1881839283" r:id="rId17"/>
    <p:sldId id="188183928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ntation slides" id="{1B40557F-B152-469A-A219-E1B5ABED039C}">
          <p14:sldIdLst>
            <p14:sldId id="1881839228"/>
            <p14:sldId id="1881839236"/>
            <p14:sldId id="1881839237"/>
            <p14:sldId id="1881839238"/>
            <p14:sldId id="1881839268"/>
            <p14:sldId id="1881839242"/>
            <p14:sldId id="1881839269"/>
            <p14:sldId id="1881839281"/>
            <p14:sldId id="1881839246"/>
            <p14:sldId id="1881839291"/>
            <p14:sldId id="1881839293"/>
            <p14:sldId id="1881839282"/>
            <p14:sldId id="1881839283"/>
            <p14:sldId id="1881839284"/>
          </p14:sldIdLst>
        </p14:section>
        <p14:section name="Comms Plan" id="{51E1AB0E-4ED9-485E-B136-675DDE76853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0C43D8-AFA1-B4E7-0556-1AF18FA77E0C}" name="Louise Warman" initials="LW" userId="S::LWarman@uk.ey.com::f4f313e8-af08-4696-a4a5-08bd8b0c03ab"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DB2640-E226-43EE-B65E-9B37F56DEE1C}" v="26" dt="2025-11-06T13:00:46.950"/>
  </p1510:revLst>
</p1510:revInfo>
</file>

<file path=ppt/tableStyles.xml><?xml version="1.0" encoding="utf-8"?>
<a:tblStyleLst xmlns:a="http://schemas.openxmlformats.org/drawingml/2006/main" def="{5C22544A-7EE6-4342-B048-85BDC9FD1C3A}">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2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Z471YD\Downloads\Lancashire_Aged_Care_Demand_Model.csv"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Book3"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3.xml"/><Relationship Id="rId4" Type="http://schemas.openxmlformats.org/officeDocument/2006/relationships/oleObject" Target="https://eygb-my.sharepoint.com/personal/sali_miftari1_uk_ey_com/Documents/Documents/Copy%20of%20Lancashire_ShortTermCare_Analysi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900" b="0" i="0" u="none" strike="noStrike" kern="1200" spc="0" baseline="0">
                <a:solidFill>
                  <a:schemeClr val="tx1">
                    <a:lumMod val="65000"/>
                    <a:lumOff val="35000"/>
                  </a:schemeClr>
                </a:solidFill>
                <a:latin typeface="Arial"/>
                <a:ea typeface="Arial"/>
                <a:cs typeface="Arial"/>
              </a:defRPr>
            </a:pPr>
            <a:r>
              <a:rPr lang="en-GB" sz="900" b="1">
                <a:solidFill>
                  <a:schemeClr val="tx1"/>
                </a:solidFill>
              </a:rPr>
              <a:t>Older</a:t>
            </a:r>
            <a:r>
              <a:rPr lang="en-GB" sz="900" b="1" baseline="0">
                <a:solidFill>
                  <a:schemeClr val="tx1"/>
                </a:solidFill>
              </a:rPr>
              <a:t> People Residential Care and Dementia Care: Current Demand, 2025</a:t>
            </a:r>
            <a:endParaRPr lang="en-GB" sz="900" b="1">
              <a:solidFill>
                <a:schemeClr val="tx1"/>
              </a:solidFill>
            </a:endParaRPr>
          </a:p>
        </c:rich>
      </c:tx>
      <c:layout>
        <c:manualLayout>
          <c:xMode val="edge"/>
          <c:yMode val="edge"/>
          <c:x val="1.73835239497912E-3"/>
          <c:y val="2.0926422615695724E-2"/>
        </c:manualLayout>
      </c:layout>
      <c:overlay val="0"/>
      <c:spPr>
        <a:noFill/>
        <a:ln>
          <a:noFill/>
        </a:ln>
        <a:effectLst/>
      </c:spPr>
      <c:txPr>
        <a:bodyPr rot="0" spcFirstLastPara="1" vertOverflow="ellipsis" vert="horz" wrap="square" anchor="ctr" anchorCtr="1"/>
        <a:lstStyle/>
        <a:p>
          <a:pPr algn="l">
            <a:defRPr sz="900" b="0" i="0" u="none" strike="noStrike" kern="1200" spc="0" baseline="0">
              <a:solidFill>
                <a:schemeClr val="tx1">
                  <a:lumMod val="65000"/>
                  <a:lumOff val="35000"/>
                </a:schemeClr>
              </a:solidFill>
              <a:latin typeface="Arial"/>
              <a:ea typeface="Arial"/>
              <a:cs typeface="Arial"/>
            </a:defRPr>
          </a:pPr>
          <a:endParaRPr lang="en-GB"/>
        </a:p>
      </c:txPr>
    </c:title>
    <c:autoTitleDeleted val="0"/>
    <c:plotArea>
      <c:layout>
        <c:manualLayout>
          <c:layoutTarget val="inner"/>
          <c:xMode val="edge"/>
          <c:yMode val="edge"/>
          <c:x val="8.0355519391966834E-2"/>
          <c:y val="0.13959036115792323"/>
          <c:w val="0.89318470401415839"/>
          <c:h val="0.41958012863158911"/>
        </c:manualLayout>
      </c:layout>
      <c:barChart>
        <c:barDir val="col"/>
        <c:grouping val="stacked"/>
        <c:varyColors val="0"/>
        <c:ser>
          <c:idx val="0"/>
          <c:order val="0"/>
          <c:tx>
            <c:strRef>
              <c:f>Lancashire_Aged_Care_Demand_Mod!$B$1</c:f>
              <c:strCache>
                <c:ptCount val="1"/>
                <c:pt idx="0">
                  <c:v>Residential Care - Demand</c:v>
                </c:pt>
              </c:strCache>
            </c:strRef>
          </c:tx>
          <c:spPr>
            <a:solidFill>
              <a:schemeClr val="accent3"/>
            </a:solidFill>
            <a:ln>
              <a:noFill/>
            </a:ln>
            <a:effectLst/>
          </c:spPr>
          <c:invertIfNegative val="0"/>
          <c:cat>
            <c:strRef>
              <c:f>Lancashire_Aged_Care_Demand_Mod!$A$2:$A$15</c:f>
              <c:strCache>
                <c:ptCount val="14"/>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pt idx="12">
                  <c:v>Blackburn with Darwen</c:v>
                </c:pt>
                <c:pt idx="13">
                  <c:v>Blackpool</c:v>
                </c:pt>
              </c:strCache>
            </c:strRef>
          </c:cat>
          <c:val>
            <c:numRef>
              <c:f>Lancashire_Aged_Care_Demand_Mod!$B$2:$B$15</c:f>
              <c:numCache>
                <c:formatCode>0</c:formatCode>
                <c:ptCount val="14"/>
                <c:pt idx="0">
                  <c:v>771.48</c:v>
                </c:pt>
                <c:pt idx="1">
                  <c:v>1002.5568</c:v>
                </c:pt>
                <c:pt idx="2">
                  <c:v>939.0752</c:v>
                </c:pt>
                <c:pt idx="3">
                  <c:v>640.3836</c:v>
                </c:pt>
                <c:pt idx="4">
                  <c:v>1280.9192</c:v>
                </c:pt>
                <c:pt idx="5">
                  <c:v>776.31200000000001</c:v>
                </c:pt>
                <c:pt idx="6">
                  <c:v>1001.0304</c:v>
                </c:pt>
                <c:pt idx="7">
                  <c:v>618.90239999999994</c:v>
                </c:pt>
                <c:pt idx="8">
                  <c:v>543.71159999999998</c:v>
                </c:pt>
                <c:pt idx="9">
                  <c:v>953.83679999999902</c:v>
                </c:pt>
                <c:pt idx="10">
                  <c:v>1062.1864</c:v>
                </c:pt>
                <c:pt idx="11">
                  <c:v>1310.3327999999999</c:v>
                </c:pt>
                <c:pt idx="12">
                  <c:v>1008.0192</c:v>
                </c:pt>
                <c:pt idx="13">
                  <c:v>1198.7472</c:v>
                </c:pt>
              </c:numCache>
            </c:numRef>
          </c:val>
          <c:extLst>
            <c:ext xmlns:c16="http://schemas.microsoft.com/office/drawing/2014/chart" uri="{C3380CC4-5D6E-409C-BE32-E72D297353CC}">
              <c16:uniqueId val="{00000000-29AC-4E9E-AF88-468B58B89224}"/>
            </c:ext>
          </c:extLst>
        </c:ser>
        <c:ser>
          <c:idx val="1"/>
          <c:order val="1"/>
          <c:tx>
            <c:strRef>
              <c:f>Lancashire_Aged_Care_Demand_Mod!$C$1</c:f>
              <c:strCache>
                <c:ptCount val="1"/>
                <c:pt idx="0">
                  <c:v>Dementia Care - Demand</c:v>
                </c:pt>
              </c:strCache>
            </c:strRef>
          </c:tx>
          <c:spPr>
            <a:solidFill>
              <a:schemeClr val="accent2"/>
            </a:solidFill>
            <a:ln>
              <a:noFill/>
            </a:ln>
            <a:effectLst/>
          </c:spPr>
          <c:invertIfNegative val="0"/>
          <c:cat>
            <c:strRef>
              <c:f>Lancashire_Aged_Care_Demand_Mod!$A$2:$A$15</c:f>
              <c:strCache>
                <c:ptCount val="14"/>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pt idx="12">
                  <c:v>Blackburn with Darwen</c:v>
                </c:pt>
                <c:pt idx="13">
                  <c:v>Blackpool</c:v>
                </c:pt>
              </c:strCache>
            </c:strRef>
          </c:cat>
          <c:val>
            <c:numRef>
              <c:f>Lancashire_Aged_Care_Demand_Mod!$C$2:$C$15</c:f>
              <c:numCache>
                <c:formatCode>0</c:formatCode>
                <c:ptCount val="14"/>
                <c:pt idx="0">
                  <c:v>54.003599999999999</c:v>
                </c:pt>
                <c:pt idx="1">
                  <c:v>70.178976000000006</c:v>
                </c:pt>
                <c:pt idx="2">
                  <c:v>65.735264000000001</c:v>
                </c:pt>
                <c:pt idx="3">
                  <c:v>44.826852000000002</c:v>
                </c:pt>
                <c:pt idx="4">
                  <c:v>89.664344</c:v>
                </c:pt>
                <c:pt idx="5">
                  <c:v>54.341839999999998</c:v>
                </c:pt>
                <c:pt idx="6">
                  <c:v>70.072128000000006</c:v>
                </c:pt>
                <c:pt idx="7">
                  <c:v>43.323168000000003</c:v>
                </c:pt>
                <c:pt idx="8">
                  <c:v>38.059812000000001</c:v>
                </c:pt>
                <c:pt idx="9">
                  <c:v>66.768575999999996</c:v>
                </c:pt>
                <c:pt idx="10">
                  <c:v>74.353048000000001</c:v>
                </c:pt>
                <c:pt idx="11">
                  <c:v>91.723296000000005</c:v>
                </c:pt>
                <c:pt idx="12">
                  <c:v>70.561344000000005</c:v>
                </c:pt>
                <c:pt idx="13">
                  <c:v>83.912304000000006</c:v>
                </c:pt>
              </c:numCache>
            </c:numRef>
          </c:val>
          <c:extLst>
            <c:ext xmlns:c16="http://schemas.microsoft.com/office/drawing/2014/chart" uri="{C3380CC4-5D6E-409C-BE32-E72D297353CC}">
              <c16:uniqueId val="{00000001-29AC-4E9E-AF88-468B58B89224}"/>
            </c:ext>
          </c:extLst>
        </c:ser>
        <c:dLbls>
          <c:showLegendKey val="0"/>
          <c:showVal val="0"/>
          <c:showCatName val="0"/>
          <c:showSerName val="0"/>
          <c:showPercent val="0"/>
          <c:showBubbleSize val="0"/>
        </c:dLbls>
        <c:gapWidth val="150"/>
        <c:overlap val="100"/>
        <c:axId val="757462063"/>
        <c:axId val="757462543"/>
      </c:barChart>
      <c:catAx>
        <c:axId val="757462063"/>
        <c:scaling>
          <c:orientation val="minMax"/>
        </c:scaling>
        <c:delete val="0"/>
        <c:axPos val="b"/>
        <c:numFmt formatCode="General" sourceLinked="1"/>
        <c:majorTickMark val="none"/>
        <c:minorTickMark val="none"/>
        <c:tickLblPos val="nextTo"/>
        <c:spPr>
          <a:noFill/>
          <a:ln w="9525" cap="flat" cmpd="sng" algn="ctr">
            <a:solidFill>
              <a:srgbClr val="2E2E38"/>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757462543"/>
        <c:crosses val="autoZero"/>
        <c:auto val="1"/>
        <c:lblAlgn val="ctr"/>
        <c:lblOffset val="100"/>
        <c:noMultiLvlLbl val="0"/>
      </c:catAx>
      <c:valAx>
        <c:axId val="757462543"/>
        <c:scaling>
          <c:orientation val="minMax"/>
        </c:scaling>
        <c:delete val="0"/>
        <c:axPos val="l"/>
        <c:majorGridlines>
          <c:spPr>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majorGridlines>
        <c:numFmt formatCode="#,##0" sourceLinked="0"/>
        <c:majorTickMark val="none"/>
        <c:minorTickMark val="none"/>
        <c:tickLblPos val="nextTo"/>
        <c:spPr>
          <a:noFill/>
          <a:ln w="9525">
            <a:solidFill>
              <a:srgbClr val="2E2E38"/>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757462063"/>
        <c:crosses val="autoZero"/>
        <c:crossBetween val="between"/>
      </c:valAx>
      <c:spPr>
        <a:noFill/>
        <a:ln w="25400">
          <a:noFill/>
        </a:ln>
        <a:effectLst/>
      </c:spPr>
    </c:plotArea>
    <c:legend>
      <c:legendPos val="b"/>
      <c:layout>
        <c:manualLayout>
          <c:xMode val="edge"/>
          <c:yMode val="edge"/>
          <c:x val="0.24027181785673157"/>
          <c:y val="0.90142584528318737"/>
          <c:w val="0.51464530641065265"/>
          <c:h val="7.6350007568459555E-2"/>
        </c:manualLayout>
      </c:layout>
      <c:overlay val="0"/>
      <c:spPr>
        <a:noFill/>
        <a:ln>
          <a:noFill/>
        </a:ln>
        <a:effectLst/>
        <a:extLst>
          <a:ext uri="{909E8E84-426E-40DD-AFC4-6F175D3DCCD1}">
            <a14:hiddenFill xmlns:a14="http://schemas.microsoft.com/office/drawing/2010/main">
              <a:solidFill>
                <a:srgbClr val="FFFFFF">
                  <a:alpha val="0"/>
                </a:srgbClr>
              </a:solidFill>
            </a14:hiddenFill>
          </a:ext>
        </a:extLst>
      </c:spPr>
      <c:txPr>
        <a:bodyPr rot="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rgbClr val="FFFFFF"/>
    </a:solidFill>
    <a:ln w="25400" cap="flat" cmpd="sng" algn="ctr">
      <a:noFill/>
      <a:round/>
    </a:ln>
    <a:effectLst/>
  </c:spPr>
  <c:txPr>
    <a:bodyPr/>
    <a:lstStyle/>
    <a:p>
      <a:pPr>
        <a:defRPr sz="800">
          <a:latin typeface="Arial"/>
          <a:ea typeface="Arial"/>
          <a:cs typeface="Arial"/>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900" b="0" i="0" u="none" strike="noStrike" kern="1200" spc="0" baseline="0">
                <a:solidFill>
                  <a:schemeClr val="tx1">
                    <a:lumMod val="65000"/>
                    <a:lumOff val="35000"/>
                  </a:schemeClr>
                </a:solidFill>
                <a:latin typeface="Arial"/>
                <a:ea typeface="Arial"/>
                <a:cs typeface="Arial"/>
              </a:defRPr>
            </a:pPr>
            <a:r>
              <a:rPr lang="en-GB" sz="900" b="1">
                <a:solidFill>
                  <a:schemeClr val="tx1"/>
                </a:solidFill>
              </a:rPr>
              <a:t>Older</a:t>
            </a:r>
            <a:r>
              <a:rPr lang="en-GB" sz="900" b="1" baseline="0">
                <a:solidFill>
                  <a:schemeClr val="tx1"/>
                </a:solidFill>
              </a:rPr>
              <a:t> People Residential Care: Estimated Demand, 2030</a:t>
            </a:r>
            <a:endParaRPr lang="en-GB" sz="900" b="1">
              <a:solidFill>
                <a:schemeClr val="tx1"/>
              </a:solidFill>
            </a:endParaRPr>
          </a:p>
        </c:rich>
      </c:tx>
      <c:layout>
        <c:manualLayout>
          <c:xMode val="edge"/>
          <c:yMode val="edge"/>
          <c:x val="1.7381636491398198E-3"/>
          <c:y val="2.0926422615695724E-2"/>
        </c:manualLayout>
      </c:layout>
      <c:overlay val="0"/>
      <c:spPr>
        <a:noFill/>
        <a:ln>
          <a:noFill/>
        </a:ln>
        <a:effectLst/>
      </c:spPr>
      <c:txPr>
        <a:bodyPr rot="0" spcFirstLastPara="1" vertOverflow="ellipsis" vert="horz" wrap="square" anchor="ctr" anchorCtr="1"/>
        <a:lstStyle/>
        <a:p>
          <a:pPr>
            <a:defRPr sz="900" b="0" i="0" u="none" strike="noStrike" kern="1200" spc="0" baseline="0">
              <a:solidFill>
                <a:schemeClr val="tx1">
                  <a:lumMod val="65000"/>
                  <a:lumOff val="35000"/>
                </a:schemeClr>
              </a:solidFill>
              <a:latin typeface="Arial"/>
              <a:ea typeface="Arial"/>
              <a:cs typeface="Arial"/>
            </a:defRPr>
          </a:pPr>
          <a:endParaRPr lang="en-GB"/>
        </a:p>
      </c:txPr>
    </c:title>
    <c:autoTitleDeleted val="0"/>
    <c:plotArea>
      <c:layout>
        <c:manualLayout>
          <c:layoutTarget val="inner"/>
          <c:xMode val="edge"/>
          <c:yMode val="edge"/>
          <c:x val="7.2275749993844354E-2"/>
          <c:y val="0.1377811318640623"/>
          <c:w val="0.90126446338908761"/>
          <c:h val="0.43292360661126655"/>
        </c:manualLayout>
      </c:layout>
      <c:barChart>
        <c:barDir val="col"/>
        <c:grouping val="clustered"/>
        <c:varyColors val="0"/>
        <c:ser>
          <c:idx val="0"/>
          <c:order val="0"/>
          <c:tx>
            <c:strRef>
              <c:f>Sheet1!$B$1</c:f>
              <c:strCache>
                <c:ptCount val="1"/>
                <c:pt idx="0">
                  <c:v>Resi Demand - 2025</c:v>
                </c:pt>
              </c:strCache>
            </c:strRef>
          </c:tx>
          <c:spPr>
            <a:solidFill>
              <a:schemeClr val="accent3"/>
            </a:solidFill>
            <a:ln>
              <a:noFill/>
            </a:ln>
            <a:effectLst/>
          </c:spPr>
          <c:invertIfNegative val="0"/>
          <c:cat>
            <c:strRef>
              <c:f>Sheet1!$A$2:$A$15</c:f>
              <c:strCache>
                <c:ptCount val="14"/>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pt idx="12">
                  <c:v>Blackburn with Darwen</c:v>
                </c:pt>
                <c:pt idx="13">
                  <c:v>Blackpool</c:v>
                </c:pt>
              </c:strCache>
            </c:strRef>
          </c:cat>
          <c:val>
            <c:numRef>
              <c:f>Sheet1!$B$2:$B$15</c:f>
              <c:numCache>
                <c:formatCode>0.0</c:formatCode>
                <c:ptCount val="14"/>
                <c:pt idx="0">
                  <c:v>771.48</c:v>
                </c:pt>
                <c:pt idx="1">
                  <c:v>1002.5568</c:v>
                </c:pt>
                <c:pt idx="2">
                  <c:v>939.0752</c:v>
                </c:pt>
                <c:pt idx="3">
                  <c:v>640.3836</c:v>
                </c:pt>
                <c:pt idx="4">
                  <c:v>1280.9192</c:v>
                </c:pt>
                <c:pt idx="5">
                  <c:v>776.31200000000001</c:v>
                </c:pt>
                <c:pt idx="6">
                  <c:v>1001.0304</c:v>
                </c:pt>
                <c:pt idx="7">
                  <c:v>618.90239999999994</c:v>
                </c:pt>
                <c:pt idx="8">
                  <c:v>543.71159999999998</c:v>
                </c:pt>
                <c:pt idx="9">
                  <c:v>953.83679999999902</c:v>
                </c:pt>
                <c:pt idx="10">
                  <c:v>1062.1864</c:v>
                </c:pt>
                <c:pt idx="11">
                  <c:v>1310.3327999999999</c:v>
                </c:pt>
                <c:pt idx="12">
                  <c:v>1008.0192</c:v>
                </c:pt>
                <c:pt idx="13">
                  <c:v>1198.7472</c:v>
                </c:pt>
              </c:numCache>
            </c:numRef>
          </c:val>
          <c:extLst>
            <c:ext xmlns:c16="http://schemas.microsoft.com/office/drawing/2014/chart" uri="{C3380CC4-5D6E-409C-BE32-E72D297353CC}">
              <c16:uniqueId val="{00000000-6239-481F-84F6-C53DCD2B46AA}"/>
            </c:ext>
          </c:extLst>
        </c:ser>
        <c:ser>
          <c:idx val="1"/>
          <c:order val="1"/>
          <c:tx>
            <c:strRef>
              <c:f>Sheet1!$D$1</c:f>
              <c:strCache>
                <c:ptCount val="1"/>
                <c:pt idx="0">
                  <c:v>Resi Demand - 2030</c:v>
                </c:pt>
              </c:strCache>
            </c:strRef>
          </c:tx>
          <c:spPr>
            <a:solidFill>
              <a:schemeClr val="accent2"/>
            </a:solidFill>
            <a:ln>
              <a:noFill/>
            </a:ln>
            <a:effectLst/>
          </c:spPr>
          <c:invertIfNegative val="0"/>
          <c:cat>
            <c:strRef>
              <c:f>Sheet1!$A$2:$A$15</c:f>
              <c:strCache>
                <c:ptCount val="14"/>
                <c:pt idx="0">
                  <c:v>Burnley</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pt idx="12">
                  <c:v>Blackburn with Darwen</c:v>
                </c:pt>
                <c:pt idx="13">
                  <c:v>Blackpool</c:v>
                </c:pt>
              </c:strCache>
            </c:strRef>
          </c:cat>
          <c:val>
            <c:numRef>
              <c:f>Sheet1!$D$2:$D$15</c:f>
              <c:numCache>
                <c:formatCode>0.0</c:formatCode>
                <c:ptCount val="14"/>
                <c:pt idx="0">
                  <c:v>880</c:v>
                </c:pt>
                <c:pt idx="1">
                  <c:v>1040</c:v>
                </c:pt>
                <c:pt idx="2">
                  <c:v>1000</c:v>
                </c:pt>
                <c:pt idx="3">
                  <c:v>840</c:v>
                </c:pt>
                <c:pt idx="4">
                  <c:v>1120</c:v>
                </c:pt>
                <c:pt idx="5">
                  <c:v>920</c:v>
                </c:pt>
                <c:pt idx="6">
                  <c:v>960</c:v>
                </c:pt>
                <c:pt idx="7">
                  <c:v>800</c:v>
                </c:pt>
                <c:pt idx="8">
                  <c:v>760</c:v>
                </c:pt>
                <c:pt idx="9">
                  <c:v>1080</c:v>
                </c:pt>
                <c:pt idx="10">
                  <c:v>1040</c:v>
                </c:pt>
                <c:pt idx="11">
                  <c:v>1200</c:v>
                </c:pt>
                <c:pt idx="12">
                  <c:v>1000</c:v>
                </c:pt>
                <c:pt idx="13">
                  <c:v>1320</c:v>
                </c:pt>
              </c:numCache>
            </c:numRef>
          </c:val>
          <c:extLst>
            <c:ext xmlns:c16="http://schemas.microsoft.com/office/drawing/2014/chart" uri="{C3380CC4-5D6E-409C-BE32-E72D297353CC}">
              <c16:uniqueId val="{00000001-6239-481F-84F6-C53DCD2B46AA}"/>
            </c:ext>
          </c:extLst>
        </c:ser>
        <c:dLbls>
          <c:showLegendKey val="0"/>
          <c:showVal val="0"/>
          <c:showCatName val="0"/>
          <c:showSerName val="0"/>
          <c:showPercent val="0"/>
          <c:showBubbleSize val="0"/>
        </c:dLbls>
        <c:gapWidth val="100"/>
        <c:axId val="10882256"/>
        <c:axId val="10883216"/>
      </c:barChart>
      <c:catAx>
        <c:axId val="10882256"/>
        <c:scaling>
          <c:orientation val="minMax"/>
        </c:scaling>
        <c:delete val="0"/>
        <c:axPos val="b"/>
        <c:numFmt formatCode="General" sourceLinked="1"/>
        <c:majorTickMark val="none"/>
        <c:minorTickMark val="none"/>
        <c:tickLblPos val="nextTo"/>
        <c:spPr>
          <a:noFill/>
          <a:ln w="9525" cap="flat" cmpd="sng" algn="ctr">
            <a:solidFill>
              <a:srgbClr val="2E2E38"/>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10883216"/>
        <c:crosses val="autoZero"/>
        <c:auto val="1"/>
        <c:lblAlgn val="ctr"/>
        <c:lblOffset val="100"/>
        <c:noMultiLvlLbl val="0"/>
      </c:catAx>
      <c:valAx>
        <c:axId val="10883216"/>
        <c:scaling>
          <c:orientation val="minMax"/>
        </c:scaling>
        <c:delete val="0"/>
        <c:axPos val="l"/>
        <c:majorGridlines>
          <c:spPr>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majorGridlines>
        <c:numFmt formatCode="#,##0" sourceLinked="0"/>
        <c:majorTickMark val="none"/>
        <c:minorTickMark val="none"/>
        <c:tickLblPos val="nextTo"/>
        <c:spPr>
          <a:noFill/>
          <a:ln w="9525">
            <a:solidFill>
              <a:srgbClr val="2E2E38"/>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10882256"/>
        <c:crosses val="autoZero"/>
        <c:crossBetween val="between"/>
      </c:valAx>
      <c:spPr>
        <a:noFill/>
        <a:ln w="25400">
          <a:noFill/>
        </a:ln>
        <a:effectLst/>
      </c:spPr>
    </c:plotArea>
    <c:legend>
      <c:legendPos val="b"/>
      <c:overlay val="0"/>
      <c:spPr>
        <a:noFill/>
        <a:ln>
          <a:noFill/>
        </a:ln>
        <a:effectLst/>
        <a:extLst>
          <a:ext uri="{909E8E84-426E-40DD-AFC4-6F175D3DCCD1}">
            <a14:hiddenFill xmlns:a14="http://schemas.microsoft.com/office/drawing/2010/main">
              <a:solidFill>
                <a:srgbClr val="FFFFFF">
                  <a:alpha val="0"/>
                </a:srgbClr>
              </a:solidFill>
            </a14:hiddenFill>
          </a:ext>
        </a:extLst>
      </c:spPr>
      <c:txPr>
        <a:bodyPr rot="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rgbClr val="FFFFFF"/>
    </a:solidFill>
    <a:ln w="25400" cap="flat" cmpd="sng" algn="ctr">
      <a:noFill/>
      <a:round/>
    </a:ln>
    <a:effectLst/>
  </c:spPr>
  <c:txPr>
    <a:bodyPr/>
    <a:lstStyle/>
    <a:p>
      <a:pPr>
        <a:defRPr sz="800">
          <a:latin typeface="Arial"/>
          <a:ea typeface="Arial"/>
          <a:cs typeface="Arial"/>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sz="1100" b="1" i="0" u="none" strike="noStrike" kern="1200" spc="0" baseline="0">
                <a:solidFill>
                  <a:srgbClr val="2E2E38"/>
                </a:solidFill>
                <a:latin typeface="Arial" panose="020B0604020202020204" pitchFamily="34" charset="0"/>
                <a:ea typeface="Arial"/>
                <a:cs typeface="Arial"/>
              </a:defRPr>
            </a:pPr>
            <a:r>
              <a:rPr lang="en-GB" sz="900" b="1" i="0" u="none" strike="noStrike" baseline="0"/>
              <a:t>OP Home Care: Provider per 1000 people vs. Unmet Need by District, 2024</a:t>
            </a:r>
            <a:endParaRPr lang="en-GB" sz="900" b="1" i="0" u="none">
              <a:solidFill>
                <a:srgbClr val="2E2E38"/>
              </a:solidFill>
              <a:latin typeface="Arial" panose="020B0604020202020204" pitchFamily="34" charset="0"/>
            </a:endParaRPr>
          </a:p>
        </c:rich>
      </c:tx>
      <c:layout>
        <c:manualLayout>
          <c:xMode val="edge"/>
          <c:yMode val="edge"/>
          <c:x val="1.856433974791259E-3"/>
          <c:y val="2.4783684032226427E-2"/>
        </c:manualLayout>
      </c:layout>
      <c:overlay val="0"/>
      <c:spPr>
        <a:noFill/>
        <a:ln>
          <a:noFill/>
        </a:ln>
        <a:effectLst/>
      </c:spPr>
      <c:txPr>
        <a:bodyPr rot="0" spcFirstLastPara="1" vertOverflow="ellipsis" vert="horz" wrap="square" anchor="ctr" anchorCtr="1"/>
        <a:lstStyle/>
        <a:p>
          <a:pPr algn="l">
            <a:defRPr sz="1100" b="1" i="0" u="none" strike="noStrike" kern="1200" spc="0" baseline="0">
              <a:solidFill>
                <a:srgbClr val="2E2E38"/>
              </a:solidFill>
              <a:latin typeface="Arial" panose="020B0604020202020204" pitchFamily="34" charset="0"/>
              <a:ea typeface="Arial"/>
              <a:cs typeface="Arial"/>
            </a:defRPr>
          </a:pPr>
          <a:endParaRPr lang="en-GB"/>
        </a:p>
      </c:txPr>
    </c:title>
    <c:autoTitleDeleted val="0"/>
    <c:plotArea>
      <c:layout>
        <c:manualLayout>
          <c:layoutTarget val="inner"/>
          <c:xMode val="edge"/>
          <c:yMode val="edge"/>
          <c:x val="6.4151785321011526E-2"/>
          <c:y val="0.16360372935435913"/>
          <c:w val="0.87525845979982653"/>
          <c:h val="0.50228351210019428"/>
        </c:manualLayout>
      </c:layout>
      <c:barChart>
        <c:barDir val="col"/>
        <c:grouping val="clustered"/>
        <c:varyColors val="0"/>
        <c:ser>
          <c:idx val="0"/>
          <c:order val="0"/>
          <c:tx>
            <c:strRef>
              <c:f>'HC_risk and reliance'!$D$1</c:f>
              <c:strCache>
                <c:ptCount val="1"/>
                <c:pt idx="0">
                  <c:v>Providers per 1,000 (65+) </c:v>
                </c:pt>
              </c:strCache>
            </c:strRef>
          </c:tx>
          <c:spPr>
            <a:solidFill>
              <a:srgbClr val="578793"/>
            </a:solidFill>
            <a:ln>
              <a:noFill/>
            </a:ln>
            <a:effectLst/>
          </c:spPr>
          <c:invertIfNegative val="0"/>
          <c:dLbls>
            <c:spPr>
              <a:noFill/>
              <a:ln>
                <a:noFill/>
              </a:ln>
              <a:effectLst/>
              <a:extLst>
                <a:ext uri="{909E8E84-426E-40DD-AFC4-6F175D3DCCD1}">
                  <a14:hiddenFill xmlns:a14="http://schemas.microsoft.com/office/drawing/2010/main">
                    <a:solidFill>
                      <a:srgbClr val="FFFFFF">
                        <a:alpha val="0"/>
                      </a:srgbClr>
                    </a:solidFill>
                  </a14:hiddenFill>
                </a:ext>
              </a:extLst>
            </c:spPr>
            <c:txPr>
              <a:bodyPr rot="0" spcFirstLastPara="1" vertOverflow="ellipsis" vert="horz" wrap="square" anchor="ctr" anchorCtr="1"/>
              <a:lstStyle/>
              <a:p>
                <a:pPr>
                  <a:defRPr sz="700" b="0" i="0" u="none" strike="noStrike" kern="1200" baseline="0">
                    <a:solidFill>
                      <a:schemeClr val="bg1"/>
                    </a:solidFill>
                    <a:latin typeface="Arial"/>
                    <a:ea typeface="Arial"/>
                    <a:cs typeface="Aria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'HC_risk and reliance'!$A$2:$A$13</c:f>
              <c:strCache>
                <c:ptCount val="12"/>
                <c:pt idx="0">
                  <c:v>Burnley </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'HC_risk and reliance'!$D$2:$D$13</c:f>
              <c:numCache>
                <c:formatCode>###0.00_);\(###0.00\);_-* "-"_-;@_)</c:formatCode>
                <c:ptCount val="12"/>
                <c:pt idx="0">
                  <c:v>1.6889924286546301</c:v>
                </c:pt>
                <c:pt idx="1">
                  <c:v>0.64542154094392901</c:v>
                </c:pt>
                <c:pt idx="2">
                  <c:v>0.80679405520169845</c:v>
                </c:pt>
                <c:pt idx="3">
                  <c:v>0.65530799475753609</c:v>
                </c:pt>
                <c:pt idx="4">
                  <c:v>0.97315436241610742</c:v>
                </c:pt>
                <c:pt idx="5">
                  <c:v>1.5254237288135593</c:v>
                </c:pt>
                <c:pt idx="6">
                  <c:v>2.1399910833704858</c:v>
                </c:pt>
                <c:pt idx="7">
                  <c:v>0.32258064516129031</c:v>
                </c:pt>
                <c:pt idx="8">
                  <c:v>0.79307858687815425</c:v>
                </c:pt>
                <c:pt idx="9">
                  <c:v>0.77079107505070998</c:v>
                </c:pt>
                <c:pt idx="10">
                  <c:v>0.30326004548900687</c:v>
                </c:pt>
                <c:pt idx="11">
                  <c:v>0.43627298223745714</c:v>
                </c:pt>
              </c:numCache>
            </c:numRef>
          </c:val>
          <c:extLst>
            <c:ext xmlns:c16="http://schemas.microsoft.com/office/drawing/2014/chart" uri="{C3380CC4-5D6E-409C-BE32-E72D297353CC}">
              <c16:uniqueId val="{00000000-62D7-4FE5-BECD-C9EF8EE046E5}"/>
            </c:ext>
          </c:extLst>
        </c:ser>
        <c:dLbls>
          <c:showLegendKey val="0"/>
          <c:showVal val="0"/>
          <c:showCatName val="0"/>
          <c:showSerName val="0"/>
          <c:showPercent val="0"/>
          <c:showBubbleSize val="0"/>
        </c:dLbls>
        <c:gapWidth val="150"/>
        <c:axId val="610787423"/>
        <c:axId val="610787903"/>
      </c:barChart>
      <c:lineChart>
        <c:grouping val="standard"/>
        <c:varyColors val="0"/>
        <c:ser>
          <c:idx val="1"/>
          <c:order val="1"/>
          <c:tx>
            <c:strRef>
              <c:f>'HC_risk and reliance'!$E$1</c:f>
              <c:strCache>
                <c:ptCount val="1"/>
                <c:pt idx="0">
                  <c:v>Unmet demand % </c:v>
                </c:pt>
              </c:strCache>
            </c:strRef>
          </c:tx>
          <c:spPr>
            <a:ln w="28575" cap="rnd">
              <a:solidFill>
                <a:srgbClr val="C7E4DB"/>
              </a:solidFill>
              <a:prstDash val="solid"/>
              <a:round/>
            </a:ln>
            <a:effectLst/>
          </c:spPr>
          <c:marker>
            <c:symbol val="none"/>
          </c:marker>
          <c:cat>
            <c:strRef>
              <c:f>'HC_risk and reliance'!$A$2:$A$13</c:f>
              <c:strCache>
                <c:ptCount val="12"/>
                <c:pt idx="0">
                  <c:v>Burnley </c:v>
                </c:pt>
                <c:pt idx="1">
                  <c:v>Chorley</c:v>
                </c:pt>
                <c:pt idx="2">
                  <c:v>Fylde</c:v>
                </c:pt>
                <c:pt idx="3">
                  <c:v>Hyndburn</c:v>
                </c:pt>
                <c:pt idx="4">
                  <c:v>Lancaster</c:v>
                </c:pt>
                <c:pt idx="5">
                  <c:v>Pendle</c:v>
                </c:pt>
                <c:pt idx="6">
                  <c:v>Preston</c:v>
                </c:pt>
                <c:pt idx="7">
                  <c:v>Ribble Valley</c:v>
                </c:pt>
                <c:pt idx="8">
                  <c:v>Rossendale</c:v>
                </c:pt>
                <c:pt idx="9">
                  <c:v>South Ribble</c:v>
                </c:pt>
                <c:pt idx="10">
                  <c:v>West Lancashire</c:v>
                </c:pt>
                <c:pt idx="11">
                  <c:v>Wyre</c:v>
                </c:pt>
              </c:strCache>
            </c:strRef>
          </c:cat>
          <c:val>
            <c:numRef>
              <c:f>'HC_risk and reliance'!$E$2:$E$13</c:f>
              <c:numCache>
                <c:formatCode>0%</c:formatCode>
                <c:ptCount val="12"/>
                <c:pt idx="0">
                  <c:v>7.0000000000000007E-2</c:v>
                </c:pt>
                <c:pt idx="1">
                  <c:v>0.05</c:v>
                </c:pt>
                <c:pt idx="2">
                  <c:v>0.1</c:v>
                </c:pt>
                <c:pt idx="3">
                  <c:v>0.06</c:v>
                </c:pt>
                <c:pt idx="4">
                  <c:v>0.12</c:v>
                </c:pt>
                <c:pt idx="5">
                  <c:v>0.08</c:v>
                </c:pt>
                <c:pt idx="6">
                  <c:v>0.06</c:v>
                </c:pt>
                <c:pt idx="7">
                  <c:v>0.15</c:v>
                </c:pt>
                <c:pt idx="8">
                  <c:v>0.1</c:v>
                </c:pt>
                <c:pt idx="9">
                  <c:v>0.05</c:v>
                </c:pt>
                <c:pt idx="10">
                  <c:v>0.08</c:v>
                </c:pt>
                <c:pt idx="11">
                  <c:v>0.09</c:v>
                </c:pt>
              </c:numCache>
            </c:numRef>
          </c:val>
          <c:smooth val="0"/>
          <c:extLst>
            <c:ext xmlns:c16="http://schemas.microsoft.com/office/drawing/2014/chart" uri="{C3380CC4-5D6E-409C-BE32-E72D297353CC}">
              <c16:uniqueId val="{00000001-62D7-4FE5-BECD-C9EF8EE046E5}"/>
            </c:ext>
          </c:extLst>
        </c:ser>
        <c:dLbls>
          <c:showLegendKey val="0"/>
          <c:showVal val="0"/>
          <c:showCatName val="0"/>
          <c:showSerName val="0"/>
          <c:showPercent val="0"/>
          <c:showBubbleSize val="0"/>
        </c:dLbls>
        <c:marker val="1"/>
        <c:smooth val="0"/>
        <c:axId val="325871343"/>
        <c:axId val="325867983"/>
      </c:lineChart>
      <c:catAx>
        <c:axId val="610787423"/>
        <c:scaling>
          <c:orientation val="minMax"/>
        </c:scaling>
        <c:delete val="0"/>
        <c:axPos val="b"/>
        <c:numFmt formatCode="General" sourceLinked="1"/>
        <c:majorTickMark val="none"/>
        <c:minorTickMark val="none"/>
        <c:tickLblPos val="nextTo"/>
        <c:spPr>
          <a:noFill/>
          <a:ln w="9525" cap="flat" cmpd="sng" algn="ctr">
            <a:solidFill>
              <a:srgbClr val="2E2E38"/>
            </a:solidFill>
            <a:prstDash val="solid"/>
            <a:roun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610787903"/>
        <c:crosses val="autoZero"/>
        <c:auto val="1"/>
        <c:lblAlgn val="ctr"/>
        <c:lblOffset val="100"/>
        <c:noMultiLvlLbl val="0"/>
      </c:catAx>
      <c:valAx>
        <c:axId val="610787903"/>
        <c:scaling>
          <c:orientation val="minMax"/>
        </c:scaling>
        <c:delete val="0"/>
        <c:axPos val="l"/>
        <c:majorGridlines>
          <c:spPr>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majorGridlines>
        <c:numFmt formatCode="###0.00_);\(###0.00\);_-* &quot;-&quot;_-;@_)" sourceLinked="1"/>
        <c:majorTickMark val="none"/>
        <c:minorTickMark val="none"/>
        <c:tickLblPos val="nextTo"/>
        <c:spPr>
          <a:noFill/>
          <a:ln w="9525">
            <a:solidFill>
              <a:srgbClr val="2E2E38"/>
            </a:solidFill>
            <a:prstDash val="solid"/>
          </a:ln>
          <a:effectLst/>
          <a:extLst>
            <a:ext uri="{909E8E84-426E-40DD-AFC4-6F175D3DCCD1}">
              <a14:hiddenFill xmlns:a14="http://schemas.microsoft.com/office/drawing/2010/main">
                <a:noFill/>
              </a14:hiddenFill>
            </a:ext>
          </a:extLst>
        </c:spPr>
        <c:txPr>
          <a:bodyPr rot="-60000000" spcFirstLastPara="1" vertOverflow="ellipsis" vert="horz" wrap="square" anchor="ctr" anchorCtr="1"/>
          <a:lstStyle/>
          <a:p>
            <a:pPr>
              <a:defRPr sz="700" b="0" i="0" u="none" strike="noStrike" kern="1200" baseline="0">
                <a:solidFill>
                  <a:srgbClr val="2E2E38"/>
                </a:solidFill>
                <a:latin typeface="Arial"/>
                <a:ea typeface="Arial"/>
                <a:cs typeface="Arial"/>
              </a:defRPr>
            </a:pPr>
            <a:endParaRPr lang="en-US"/>
          </a:p>
        </c:txPr>
        <c:crossAx val="610787423"/>
        <c:crosses val="autoZero"/>
        <c:crossBetween val="between"/>
      </c:valAx>
      <c:valAx>
        <c:axId val="325867983"/>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lumMod val="65000"/>
                    <a:lumOff val="35000"/>
                  </a:schemeClr>
                </a:solidFill>
                <a:latin typeface="Arial"/>
                <a:ea typeface="Arial"/>
                <a:cs typeface="Arial"/>
              </a:defRPr>
            </a:pPr>
            <a:endParaRPr lang="en-US"/>
          </a:p>
        </c:txPr>
        <c:crossAx val="325871343"/>
        <c:crosses val="max"/>
        <c:crossBetween val="between"/>
      </c:valAx>
      <c:catAx>
        <c:axId val="325871343"/>
        <c:scaling>
          <c:orientation val="minMax"/>
        </c:scaling>
        <c:delete val="1"/>
        <c:axPos val="b"/>
        <c:numFmt formatCode="General" sourceLinked="1"/>
        <c:majorTickMark val="out"/>
        <c:minorTickMark val="none"/>
        <c:tickLblPos val="nextTo"/>
        <c:crossAx val="325867983"/>
        <c:crosses val="autoZero"/>
        <c:auto val="1"/>
        <c:lblAlgn val="ctr"/>
        <c:lblOffset val="100"/>
        <c:noMultiLvlLbl val="0"/>
      </c:catAx>
      <c:spPr>
        <a:noFill/>
        <a:ln w="25400">
          <a:noFill/>
        </a:ln>
        <a:effectLst/>
      </c:spPr>
    </c:plotArea>
    <c:legend>
      <c:legendPos val="b"/>
      <c:layout>
        <c:manualLayout>
          <c:xMode val="edge"/>
          <c:yMode val="edge"/>
          <c:x val="0.21580426886048634"/>
          <c:y val="0.89125500022227133"/>
          <c:w val="0.56839132607024068"/>
          <c:h val="8.0039242955668707E-2"/>
        </c:manualLayout>
      </c:layout>
      <c:overlay val="0"/>
      <c:spPr>
        <a:noFill/>
        <a:ln>
          <a:noFill/>
        </a:ln>
        <a:effectLst/>
        <a:extLst>
          <a:ext uri="{909E8E84-426E-40DD-AFC4-6F175D3DCCD1}">
            <a14:hiddenFill xmlns:a14="http://schemas.microsoft.com/office/drawing/2010/main">
              <a:solidFill>
                <a:srgbClr val="FFFFFF">
                  <a:alpha val="0"/>
                </a:srgbClr>
              </a:solidFill>
            </a14:hiddenFill>
          </a:ext>
        </a:extLst>
      </c:spPr>
      <c:txPr>
        <a:bodyPr rot="0" spcFirstLastPara="1" vertOverflow="ellipsis" vert="horz" wrap="square" anchor="ctr" anchorCtr="1"/>
        <a:lstStyle/>
        <a:p>
          <a:pPr>
            <a:defRPr sz="800" b="0" i="0" u="none" strike="noStrike" kern="1200" baseline="0">
              <a:solidFill>
                <a:srgbClr val="2E2E38"/>
              </a:solidFill>
              <a:latin typeface="Arial"/>
              <a:ea typeface="Arial"/>
              <a:cs typeface="Arial"/>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rgbClr val="FFFFFF"/>
    </a:solidFill>
    <a:ln w="25400" cap="flat" cmpd="sng" algn="ctr">
      <a:noFill/>
      <a:round/>
    </a:ln>
    <a:effectLst/>
  </c:spPr>
  <c:txPr>
    <a:bodyPr/>
    <a:lstStyle/>
    <a:p>
      <a:pPr>
        <a:defRPr sz="800">
          <a:latin typeface="Arial"/>
          <a:ea typeface="Arial"/>
          <a:cs typeface="Arial"/>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UpSlide#ChartHasBeenCopiedWithUpSlideActive#" hidden="1">
          <a:extLst xmlns:a="http://schemas.openxmlformats.org/drawingml/2006/main">
            <a:ext uri="{FF2B5EF4-FFF2-40B4-BE49-F238E27FC236}">
              <a16:creationId xmlns:a16="http://schemas.microsoft.com/office/drawing/2014/main" id="{E9275236-6274-E2DB-FEC8-43933828AA20}"/>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dr:relSizeAnchor xmlns:cdr="http://schemas.openxmlformats.org/drawingml/2006/chartDrawing">
    <cdr:from>
      <cdr:x>0.01085</cdr:x>
      <cdr:y>0.01486</cdr:y>
    </cdr:from>
    <cdr:to>
      <cdr:x>0.01085</cdr:x>
      <cdr:y>0.01486</cdr:y>
    </cdr:to>
    <cdr:sp macro="" textlink="">
      <cdr:nvSpPr>
        <cdr:cNvPr id="3" name="UpSlideExportSave" hidden="1">
          <a:extLst xmlns:a="http://schemas.openxmlformats.org/drawingml/2006/main">
            <a:ext uri="{FF2B5EF4-FFF2-40B4-BE49-F238E27FC236}">
              <a16:creationId xmlns:a16="http://schemas.microsoft.com/office/drawing/2014/main" id="{38FB27DC-ADF5-FC4C-2F08-B7ECDBFD9245}"/>
            </a:ext>
          </a:extLst>
        </cdr:cNvPr>
        <cdr:cNvSpPr/>
      </cdr:nvSpPr>
      <cdr:spPr>
        <a:xfrm xmlns:a="http://schemas.openxmlformats.org/drawingml/2006/main">
          <a:off x="50800" y="50800"/>
          <a:ext cx="0" cy="0"/>
        </a:xfrm>
        <a:prstGeom xmlns:a="http://schemas.openxmlformats.org/drawingml/2006/main" prst="rect">
          <a:avLst/>
        </a:prstGeom>
        <a:noFill xmlns:a="http://schemas.openxmlformats.org/drawingml/2006/main"/>
        <a:ln xmlns:a="http://schemas.openxmlformats.org/drawingml/2006/main" w="19050" cap="flat" cmpd="sng" algn="ctr">
          <a:noFill/>
          <a:prstDash val="solid"/>
          <a:miter lim="800000"/>
        </a:ln>
        <a:effectLst xmlns:a="http://schemas.openxmlformats.org/drawingml/2006/main"/>
        <a:extLst xmlns:a="http://schemas.openxmlformats.org/drawingml/2006/main">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userShapes>
</file>

<file path=ppt/drawings/drawing2.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UpSlide#ChartHasBeenCopiedWithUpSlideActive#" hidden="1">
          <a:extLst xmlns:a="http://schemas.openxmlformats.org/drawingml/2006/main">
            <a:ext uri="{FF2B5EF4-FFF2-40B4-BE49-F238E27FC236}">
              <a16:creationId xmlns:a16="http://schemas.microsoft.com/office/drawing/2014/main" id="{C1BC2336-A66F-F5C9-3EAE-5B7FA33DFF4E}"/>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userShapes>
</file>

<file path=ppt/drawings/drawing3.xml><?xml version="1.0" encoding="utf-8"?>
<c:userShapes xmlns:c="http://schemas.openxmlformats.org/drawingml/2006/chart">
  <cdr:relSizeAnchor xmlns:cdr="http://schemas.openxmlformats.org/drawingml/2006/chartDrawing">
    <cdr:from>
      <cdr:x>0.01111</cdr:x>
      <cdr:y>0.01852</cdr:y>
    </cdr:from>
    <cdr:to>
      <cdr:x>0.01111</cdr:x>
      <cdr:y>0.01852</cdr:y>
    </cdr:to>
    <cdr:sp macro="" textlink="">
      <cdr:nvSpPr>
        <cdr:cNvPr id="2" name="#UpSlide#ChartHasBeenCopiedWithUpSlideActive#" hidden="1">
          <a:extLst xmlns:a="http://schemas.openxmlformats.org/drawingml/2006/main">
            <a:ext uri="{FF2B5EF4-FFF2-40B4-BE49-F238E27FC236}">
              <a16:creationId xmlns:a16="http://schemas.microsoft.com/office/drawing/2014/main" id="{39DEA183-84B8-4FD6-C751-23134B9EFE28}"/>
            </a:ext>
          </a:extLst>
        </cdr:cNvPr>
        <cdr:cNvSpPr/>
      </cdr:nvSpPr>
      <cdr:spPr>
        <a:xfrm xmlns:a="http://schemas.openxmlformats.org/drawingml/2006/main">
          <a:off x="50800" y="50800"/>
          <a:ext cx="0" cy="0"/>
        </a:xfrm>
        <a:prstGeom xmlns:a="http://schemas.openxmlformats.org/drawingml/2006/main" prst="rect">
          <a:avLst/>
        </a:prstGeom>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dr:relSizeAnchor xmlns:cdr="http://schemas.openxmlformats.org/drawingml/2006/chartDrawing">
    <cdr:from>
      <cdr:x>0.01111</cdr:x>
      <cdr:y>0.01852</cdr:y>
    </cdr:from>
    <cdr:to>
      <cdr:x>0.01111</cdr:x>
      <cdr:y>0.01852</cdr:y>
    </cdr:to>
    <cdr:sp macro="" textlink="">
      <cdr:nvSpPr>
        <cdr:cNvPr id="3" name="UpSlideExportSave" hidden="1">
          <a:extLst xmlns:a="http://schemas.openxmlformats.org/drawingml/2006/main">
            <a:ext uri="{FF2B5EF4-FFF2-40B4-BE49-F238E27FC236}">
              <a16:creationId xmlns:a16="http://schemas.microsoft.com/office/drawing/2014/main" id="{D3D1DB08-F042-9AEB-CE9E-B1700E8424DE}"/>
            </a:ext>
          </a:extLst>
        </cdr:cNvPr>
        <cdr:cNvSpPr/>
      </cdr:nvSpPr>
      <cdr:spPr>
        <a:xfrm xmlns:a="http://schemas.openxmlformats.org/drawingml/2006/main">
          <a:off x="50800" y="50800"/>
          <a:ext cx="0" cy="0"/>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a:extLst xmlns:a="http://schemas.openxmlformats.org/drawingml/2006/main">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cap="flat" cmpd="sng" algn="ctr">
              <a:solidFill>
                <a:schemeClr val="accent1">
                  <a:shade val="15000"/>
                </a:schemeClr>
              </a:solidFill>
              <a:prstDash val="solid"/>
            </a14:hiddenLine>
          </a:ext>
        </a:extLst>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kern="1200"/>
        </a:p>
      </cdr:txBody>
    </cdr:sp>
  </cdr:relSizeAnchor>
</c:userShap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C0DF037-37C8-4C93-32EB-4E6D2FDBA12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E411C71-B8E0-9C1F-ECE0-DD7EF9D57D1C}"/>
              </a:ext>
            </a:extLst>
          </p:cNvPr>
          <p:cNvSpPr>
            <a:spLocks noGrp="1"/>
          </p:cNvSpPr>
          <p:nvPr>
            <p:ph type="ctrTitle"/>
          </p:nvPr>
        </p:nvSpPr>
        <p:spPr>
          <a:xfrm>
            <a:off x="1410984" y="1110457"/>
            <a:ext cx="5760378" cy="2387600"/>
          </a:xfrm>
        </p:spPr>
        <p:txBody>
          <a:bodyPr anchor="b"/>
          <a:lstStyle>
            <a:lvl1pPr algn="ctr">
              <a:lnSpc>
                <a:spcPct val="100000"/>
              </a:lnSpc>
              <a:defRPr sz="6000">
                <a:latin typeface="Calibri" panose="020F0502020204030204" pitchFamily="34" charset="0"/>
                <a:cs typeface="Calibri" panose="020F0502020204030204" pitchFamily="34" charset="0"/>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3ED213E6-60D2-6826-A4C9-7572C83DBEBE}"/>
              </a:ext>
            </a:extLst>
          </p:cNvPr>
          <p:cNvSpPr>
            <a:spLocks noGrp="1"/>
          </p:cNvSpPr>
          <p:nvPr>
            <p:ph type="subTitle" idx="1"/>
          </p:nvPr>
        </p:nvSpPr>
        <p:spPr>
          <a:xfrm>
            <a:off x="1410984" y="3590132"/>
            <a:ext cx="5760378" cy="1655762"/>
          </a:xfrm>
        </p:spPr>
        <p:txBody>
          <a:bodyPr/>
          <a:lstStyle>
            <a:lvl1pPr marL="0" indent="0" algn="ctr">
              <a:lnSpc>
                <a:spcPct val="100000"/>
              </a:lnSpc>
              <a:spcBef>
                <a:spcPts val="0"/>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A0B2E2D-AC1C-E406-FD58-108480F81467}"/>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6D0267D6-D9B1-53BD-864D-DF67163328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5315FC-3D05-C295-5B89-1A008C223F03}"/>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4079480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76CD9-597D-952D-059F-F85222740A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48C04A7-DCFE-55AB-F8CE-7A972DE78F75}"/>
              </a:ext>
            </a:extLst>
          </p:cNvPr>
          <p:cNvSpPr>
            <a:spLocks noGrp="1"/>
          </p:cNvSpPr>
          <p:nvPr>
            <p:ph type="body" orient="vert" idx="1"/>
          </p:nvPr>
        </p:nvSpPr>
        <p:spPr>
          <a:xfrm>
            <a:off x="838200" y="1825625"/>
            <a:ext cx="10515600" cy="40511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C301E2-3A56-4FBA-3AE4-F48D107DDB76}"/>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631AFC2F-B06A-F057-E104-9CC9F3FD49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D3CB04-91C5-B649-080F-604E842AE77F}"/>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3236863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F7B645-E8EC-C491-C5BF-F7268243E9DA}"/>
              </a:ext>
            </a:extLst>
          </p:cNvPr>
          <p:cNvSpPr>
            <a:spLocks noGrp="1"/>
          </p:cNvSpPr>
          <p:nvPr>
            <p:ph type="title" orient="vert"/>
          </p:nvPr>
        </p:nvSpPr>
        <p:spPr>
          <a:xfrm>
            <a:off x="8724900" y="1479478"/>
            <a:ext cx="2628900" cy="4417887"/>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34E77D-7F0F-AF04-3B4E-9B0DC286BB51}"/>
              </a:ext>
            </a:extLst>
          </p:cNvPr>
          <p:cNvSpPr>
            <a:spLocks noGrp="1"/>
          </p:cNvSpPr>
          <p:nvPr>
            <p:ph type="body" orient="vert" idx="1"/>
          </p:nvPr>
        </p:nvSpPr>
        <p:spPr>
          <a:xfrm>
            <a:off x="838200" y="1479478"/>
            <a:ext cx="7734300" cy="4417887"/>
          </a:xfrm>
        </p:spPr>
        <p:txBody>
          <a:bodyPr vert="eaVert"/>
          <a:lstStyle>
            <a:lvl2pPr>
              <a:lnSpc>
                <a:spcPct val="100000"/>
              </a:lnSpc>
              <a:spcBef>
                <a:spcPts val="0"/>
              </a:spcBef>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46E663-460C-8CD3-061D-1C714C236FB9}"/>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8FA54C43-ECB5-E591-3C38-2A3C32F85D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E7F87C-4186-6FED-288F-FD846A1BA15C}"/>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3297447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F5B6-7FD4-9986-8415-219DD80F5747}"/>
              </a:ext>
            </a:extLst>
          </p:cNvPr>
          <p:cNvSpPr>
            <a:spLocks noGrp="1"/>
          </p:cNvSpPr>
          <p:nvPr>
            <p:ph type="title"/>
          </p:nvPr>
        </p:nvSpPr>
        <p:spPr/>
        <p:txBody>
          <a:bodyPr/>
          <a:lstStyle>
            <a:lvl1pPr>
              <a:lnSpc>
                <a:spcPct val="100000"/>
              </a:lnSpc>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EA55F66-A5BE-E497-CF08-183C527F0B5A}"/>
              </a:ext>
            </a:extLst>
          </p:cNvPr>
          <p:cNvSpPr>
            <a:spLocks noGrp="1"/>
          </p:cNvSpPr>
          <p:nvPr>
            <p:ph idx="1"/>
          </p:nvPr>
        </p:nvSpPr>
        <p:spPr>
          <a:xfrm>
            <a:off x="838200" y="1825625"/>
            <a:ext cx="10515600" cy="4030645"/>
          </a:xfrm>
        </p:spPr>
        <p:txBody>
          <a:bodyPr/>
          <a:lstStyle>
            <a:lvl1pPr>
              <a:lnSpc>
                <a:spcPct val="100000"/>
              </a:lnSpc>
              <a:spcBef>
                <a:spcPts val="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6AA48E-4663-4A8E-71B8-B9825DA28DEA}"/>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2D548DA5-31A7-E509-A2FA-AF833B1D38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FCF371-EBCE-8176-3671-2D6A32328476}"/>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2047303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04133-157B-8410-3FB4-A42810581DFF}"/>
              </a:ext>
            </a:extLst>
          </p:cNvPr>
          <p:cNvSpPr>
            <a:spLocks noGrp="1"/>
          </p:cNvSpPr>
          <p:nvPr>
            <p:ph type="title"/>
          </p:nvPr>
        </p:nvSpPr>
        <p:spPr>
          <a:xfrm>
            <a:off x="831850" y="1514532"/>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8DD0217-F6B2-E18B-5008-596D8B0B1F54}"/>
              </a:ext>
            </a:extLst>
          </p:cNvPr>
          <p:cNvSpPr>
            <a:spLocks noGrp="1"/>
          </p:cNvSpPr>
          <p:nvPr>
            <p:ph type="body" idx="1"/>
          </p:nvPr>
        </p:nvSpPr>
        <p:spPr>
          <a:xfrm>
            <a:off x="831850" y="439425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D3980F-BBA3-76B4-3666-51BC49CE7CB5}"/>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EE06EF9F-8C79-9717-C8DE-B460BA93C1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349F38-7669-51B2-DDD9-C2529505F3D1}"/>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1658664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93734-372C-7441-FBF3-6E5E12014FEF}"/>
              </a:ext>
            </a:extLst>
          </p:cNvPr>
          <p:cNvSpPr>
            <a:spLocks noGrp="1"/>
          </p:cNvSpPr>
          <p:nvPr>
            <p:ph type="title"/>
          </p:nvPr>
        </p:nvSpPr>
        <p:spPr/>
        <p:txBody>
          <a:bodyPr/>
          <a:lstStyle>
            <a:lvl1pPr>
              <a:lnSpc>
                <a:spcPct val="100000"/>
              </a:lnSpc>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597CBE-C9AB-E586-54F8-16E33AF14A31}"/>
              </a:ext>
            </a:extLst>
          </p:cNvPr>
          <p:cNvSpPr>
            <a:spLocks noGrp="1"/>
          </p:cNvSpPr>
          <p:nvPr>
            <p:ph sz="half" idx="1"/>
          </p:nvPr>
        </p:nvSpPr>
        <p:spPr>
          <a:xfrm>
            <a:off x="838200" y="1825625"/>
            <a:ext cx="5181600" cy="4061467"/>
          </a:xfrm>
        </p:spPr>
        <p:txBody>
          <a:bodyPr/>
          <a:lstStyle>
            <a:lvl1pPr>
              <a:lnSpc>
                <a:spcPct val="100000"/>
              </a:lnSpc>
              <a:spcBef>
                <a:spcPts val="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7FB0978-4332-CC5C-F352-848564DC0C84}"/>
              </a:ext>
            </a:extLst>
          </p:cNvPr>
          <p:cNvSpPr>
            <a:spLocks noGrp="1"/>
          </p:cNvSpPr>
          <p:nvPr>
            <p:ph sz="half" idx="2"/>
          </p:nvPr>
        </p:nvSpPr>
        <p:spPr>
          <a:xfrm>
            <a:off x="6172200" y="1825625"/>
            <a:ext cx="5181600" cy="4061467"/>
          </a:xfrm>
        </p:spPr>
        <p:txBody>
          <a:bodyPr/>
          <a:lstStyle>
            <a:lvl1pPr>
              <a:lnSpc>
                <a:spcPct val="100000"/>
              </a:lnSpc>
              <a:spcBef>
                <a:spcPts val="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F435979-DBD1-7BE5-8564-F9410862FDC4}"/>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6" name="Footer Placeholder 5">
            <a:extLst>
              <a:ext uri="{FF2B5EF4-FFF2-40B4-BE49-F238E27FC236}">
                <a16:creationId xmlns:a16="http://schemas.microsoft.com/office/drawing/2014/main" id="{46773950-083E-E132-0D8C-4082B313B94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87039DE-7C21-FA99-0D24-9180616AD988}"/>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47137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B8BA8-F2C5-90F0-FECB-3F9BE991F34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488C858-541A-B6AB-753D-744B0A95EA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7ED938-2C23-E385-D603-9EA215910787}"/>
              </a:ext>
            </a:extLst>
          </p:cNvPr>
          <p:cNvSpPr>
            <a:spLocks noGrp="1"/>
          </p:cNvSpPr>
          <p:nvPr>
            <p:ph sz="half" idx="2"/>
          </p:nvPr>
        </p:nvSpPr>
        <p:spPr>
          <a:xfrm>
            <a:off x="839788" y="2505075"/>
            <a:ext cx="5157787" cy="33717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725703B-42F8-9D7D-6E0A-AC7A8F7FE9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DD05FEC-DFC4-6CA9-C05A-E5DC1DBD39E5}"/>
              </a:ext>
            </a:extLst>
          </p:cNvPr>
          <p:cNvSpPr>
            <a:spLocks noGrp="1"/>
          </p:cNvSpPr>
          <p:nvPr>
            <p:ph sz="quarter" idx="4"/>
          </p:nvPr>
        </p:nvSpPr>
        <p:spPr>
          <a:xfrm>
            <a:off x="6172200" y="2505075"/>
            <a:ext cx="5183188" cy="33717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7D50C8F-0566-6B9D-6532-C8207FD78C50}"/>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8" name="Footer Placeholder 7">
            <a:extLst>
              <a:ext uri="{FF2B5EF4-FFF2-40B4-BE49-F238E27FC236}">
                <a16:creationId xmlns:a16="http://schemas.microsoft.com/office/drawing/2014/main" id="{7F90DFD3-9F08-6144-1E67-9131F0571F4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A925CCC-AD59-E284-E467-CE74B15DE7B8}"/>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1454090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2513C-D762-6E5E-B7B7-394DA198C7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0C98FC0-F972-99FD-9089-E0C474C1B092}"/>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4" name="Footer Placeholder 3">
            <a:extLst>
              <a:ext uri="{FF2B5EF4-FFF2-40B4-BE49-F238E27FC236}">
                <a16:creationId xmlns:a16="http://schemas.microsoft.com/office/drawing/2014/main" id="{FE0A65B7-BD1C-4DB5-57AB-4FA74485E52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AFA6906-0A61-453A-C8A2-75A95741EE70}"/>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3782150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EA112E-7F32-294F-30C5-6E0E0D16F552}"/>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3" name="Footer Placeholder 2">
            <a:extLst>
              <a:ext uri="{FF2B5EF4-FFF2-40B4-BE49-F238E27FC236}">
                <a16:creationId xmlns:a16="http://schemas.microsoft.com/office/drawing/2014/main" id="{7EAEDE64-43D6-4F5F-DD21-28BE6953412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0E4A9DF-5D16-C878-64A9-40DCD794F959}"/>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735775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BEB93-1E6B-B00F-1E6D-6D24946BCB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D0B7C0-44D2-5E15-2051-419256D542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925567-CA97-8A27-8EEA-3377187A94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D7DD4-4ABF-608C-607B-395FB854B6FB}"/>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6" name="Footer Placeholder 5">
            <a:extLst>
              <a:ext uri="{FF2B5EF4-FFF2-40B4-BE49-F238E27FC236}">
                <a16:creationId xmlns:a16="http://schemas.microsoft.com/office/drawing/2014/main" id="{EC50D530-3778-E7E2-D49A-9F35E7EDC4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8FBD4B-CB65-FBF8-1CA7-FC7332A36EE8}"/>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413359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4E4C-B9AA-8B3E-3CCA-8669EC5D0F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523D8C9-F9C7-5A55-C1EC-E6D15ED0A2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5740EAD-871D-DE65-6B43-D4C29898EB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016AFD-9F10-9395-6191-ADC79B480A82}"/>
              </a:ext>
            </a:extLst>
          </p:cNvPr>
          <p:cNvSpPr>
            <a:spLocks noGrp="1"/>
          </p:cNvSpPr>
          <p:nvPr>
            <p:ph type="dt" sz="half" idx="10"/>
          </p:nvPr>
        </p:nvSpPr>
        <p:spPr/>
        <p:txBody>
          <a:bodyPr/>
          <a:lstStyle/>
          <a:p>
            <a:fld id="{ED6B5CFD-32A1-4DCE-9D3C-416076CE8667}" type="datetimeFigureOut">
              <a:rPr lang="en-GB" smtClean="0"/>
              <a:t>19/11/2025</a:t>
            </a:fld>
            <a:endParaRPr lang="en-GB"/>
          </a:p>
        </p:txBody>
      </p:sp>
      <p:sp>
        <p:nvSpPr>
          <p:cNvPr id="6" name="Footer Placeholder 5">
            <a:extLst>
              <a:ext uri="{FF2B5EF4-FFF2-40B4-BE49-F238E27FC236}">
                <a16:creationId xmlns:a16="http://schemas.microsoft.com/office/drawing/2014/main" id="{63DEF5A9-26EA-C452-71FF-37B07CFE3B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872495-843C-D17B-0F68-68214BEA2DF8}"/>
              </a:ext>
            </a:extLst>
          </p:cNvPr>
          <p:cNvSpPr>
            <a:spLocks noGrp="1"/>
          </p:cNvSpPr>
          <p:nvPr>
            <p:ph type="sldNum" sz="quarter" idx="12"/>
          </p:nvPr>
        </p:nvSpPr>
        <p:spPr/>
        <p:txBody>
          <a:bodyPr/>
          <a:lstStyle/>
          <a:p>
            <a:fld id="{43F1D174-C0F6-4BF5-A04D-80F9698B98CC}" type="slidenum">
              <a:rPr lang="en-GB" smtClean="0"/>
              <a:t>‹#›</a:t>
            </a:fld>
            <a:endParaRPr lang="en-GB"/>
          </a:p>
        </p:txBody>
      </p:sp>
    </p:spTree>
    <p:extLst>
      <p:ext uri="{BB962C8B-B14F-4D97-AF65-F5344CB8AC3E}">
        <p14:creationId xmlns:p14="http://schemas.microsoft.com/office/powerpoint/2010/main" val="3265210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151DAF4-D740-9D07-09D0-27A0BBFE372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94987569-3006-9B28-34DB-CC3E8D4FBA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C9D092-C235-A560-81D1-B5E76971C546}"/>
              </a:ext>
            </a:extLst>
          </p:cNvPr>
          <p:cNvSpPr>
            <a:spLocks noGrp="1"/>
          </p:cNvSpPr>
          <p:nvPr>
            <p:ph type="body" idx="1"/>
          </p:nvPr>
        </p:nvSpPr>
        <p:spPr>
          <a:xfrm>
            <a:off x="838200" y="1825625"/>
            <a:ext cx="10515600" cy="39381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85E370-A2BA-EE1D-BA6F-A663FEFA51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6B5CFD-32A1-4DCE-9D3C-416076CE8667}" type="datetimeFigureOut">
              <a:rPr lang="en-GB" smtClean="0"/>
              <a:t>19/11/2025</a:t>
            </a:fld>
            <a:endParaRPr lang="en-GB"/>
          </a:p>
        </p:txBody>
      </p:sp>
      <p:sp>
        <p:nvSpPr>
          <p:cNvPr id="5" name="Footer Placeholder 4">
            <a:extLst>
              <a:ext uri="{FF2B5EF4-FFF2-40B4-BE49-F238E27FC236}">
                <a16:creationId xmlns:a16="http://schemas.microsoft.com/office/drawing/2014/main" id="{779BE784-ED1E-5065-DF6A-00D8198D48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C208AD3-2858-D2DB-948D-839BAE4CAF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1D174-C0F6-4BF5-A04D-80F9698B98CC}" type="slidenum">
              <a:rPr lang="en-GB" smtClean="0"/>
              <a:t>‹#›</a:t>
            </a:fld>
            <a:endParaRPr lang="en-GB"/>
          </a:p>
        </p:txBody>
      </p:sp>
    </p:spTree>
    <p:extLst>
      <p:ext uri="{BB962C8B-B14F-4D97-AF65-F5344CB8AC3E}">
        <p14:creationId xmlns:p14="http://schemas.microsoft.com/office/powerpoint/2010/main" val="35217047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11EEF3-E933-D60D-8955-D043F8B61082}"/>
              </a:ext>
            </a:extLst>
          </p:cNvPr>
          <p:cNvSpPr>
            <a:spLocks noGrp="1"/>
          </p:cNvSpPr>
          <p:nvPr>
            <p:ph type="ctrTitle"/>
          </p:nvPr>
        </p:nvSpPr>
        <p:spPr>
          <a:xfrm>
            <a:off x="1343472" y="1628800"/>
            <a:ext cx="6619000" cy="2387600"/>
          </a:xfrm>
        </p:spPr>
        <p:txBody>
          <a:bodyPr>
            <a:noAutofit/>
          </a:bodyPr>
          <a:lstStyle/>
          <a:p>
            <a:pPr algn="l"/>
            <a:r>
              <a:rPr lang="en-GB" sz="4800" b="1" dirty="0">
                <a:latin typeface="Arial" panose="020B0604020202020204" pitchFamily="34" charset="0"/>
                <a:cs typeface="Arial" panose="020B0604020202020204" pitchFamily="34" charset="0"/>
              </a:rPr>
              <a:t>Lancashire’s new market stewardship strategy</a:t>
            </a:r>
          </a:p>
        </p:txBody>
      </p:sp>
      <p:sp>
        <p:nvSpPr>
          <p:cNvPr id="5" name="Subtitle 4">
            <a:extLst>
              <a:ext uri="{FF2B5EF4-FFF2-40B4-BE49-F238E27FC236}">
                <a16:creationId xmlns:a16="http://schemas.microsoft.com/office/drawing/2014/main" id="{2980594F-89F8-E99A-B8ED-EFCFCD3365C9}"/>
              </a:ext>
            </a:extLst>
          </p:cNvPr>
          <p:cNvSpPr>
            <a:spLocks noGrp="1"/>
          </p:cNvSpPr>
          <p:nvPr>
            <p:ph type="subTitle" idx="1"/>
          </p:nvPr>
        </p:nvSpPr>
        <p:spPr>
          <a:xfrm>
            <a:off x="1343472" y="4108475"/>
            <a:ext cx="5760378" cy="1655762"/>
          </a:xfrm>
        </p:spPr>
        <p:txBody>
          <a:bodyPr/>
          <a:lstStyle/>
          <a:p>
            <a:pPr algn="l"/>
            <a:r>
              <a:rPr lang="en-GB" b="1" dirty="0">
                <a:latin typeface="Arial" panose="020B0604020202020204" pitchFamily="34" charset="0"/>
                <a:cs typeface="Arial" panose="020B0604020202020204" pitchFamily="34" charset="0"/>
              </a:rPr>
              <a:t>Provider Briefings</a:t>
            </a:r>
          </a:p>
        </p:txBody>
      </p:sp>
    </p:spTree>
    <p:extLst>
      <p:ext uri="{BB962C8B-B14F-4D97-AF65-F5344CB8AC3E}">
        <p14:creationId xmlns:p14="http://schemas.microsoft.com/office/powerpoint/2010/main" val="2896637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A4602-200D-F55B-C5C8-E7324AB8D82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F2BBA98-092F-3719-0771-A73B7551F736}"/>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Discussion: Setting Priorities for Market Stewardship</a:t>
            </a:r>
          </a:p>
        </p:txBody>
      </p:sp>
      <p:sp>
        <p:nvSpPr>
          <p:cNvPr id="3" name="Text Placeholder 2">
            <a:extLst>
              <a:ext uri="{FF2B5EF4-FFF2-40B4-BE49-F238E27FC236}">
                <a16:creationId xmlns:a16="http://schemas.microsoft.com/office/drawing/2014/main" id="{6C0330AA-4C68-BE10-6E4E-AD676BF227B6}"/>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382313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0A9F6C15-E939-282F-B85D-51556BBB0C64}"/>
              </a:ext>
            </a:extLst>
          </p:cNvPr>
          <p:cNvGrpSpPr/>
          <p:nvPr/>
        </p:nvGrpSpPr>
        <p:grpSpPr>
          <a:xfrm>
            <a:off x="3910263" y="437453"/>
            <a:ext cx="7375690" cy="5337705"/>
            <a:chOff x="435141" y="1407693"/>
            <a:chExt cx="8185818" cy="5536236"/>
          </a:xfrm>
        </p:grpSpPr>
        <p:grpSp>
          <p:nvGrpSpPr>
            <p:cNvPr id="13" name="Group 12">
              <a:extLst>
                <a:ext uri="{FF2B5EF4-FFF2-40B4-BE49-F238E27FC236}">
                  <a16:creationId xmlns:a16="http://schemas.microsoft.com/office/drawing/2014/main" id="{D1CF9897-CF74-326B-EE96-08CFADBC797A}"/>
                </a:ext>
              </a:extLst>
            </p:cNvPr>
            <p:cNvGrpSpPr/>
            <p:nvPr/>
          </p:nvGrpSpPr>
          <p:grpSpPr>
            <a:xfrm>
              <a:off x="435141" y="1407693"/>
              <a:ext cx="8185818" cy="5536236"/>
              <a:chOff x="435141" y="1407694"/>
              <a:chExt cx="8532397" cy="4739795"/>
            </a:xfrm>
          </p:grpSpPr>
          <p:sp>
            <p:nvSpPr>
              <p:cNvPr id="2" name="Rectangle 1">
                <a:extLst>
                  <a:ext uri="{FF2B5EF4-FFF2-40B4-BE49-F238E27FC236}">
                    <a16:creationId xmlns:a16="http://schemas.microsoft.com/office/drawing/2014/main" id="{36C0392C-8C65-23DA-BAE0-A720469B8AAE}"/>
                  </a:ext>
                </a:extLst>
              </p:cNvPr>
              <p:cNvSpPr/>
              <p:nvPr/>
            </p:nvSpPr>
            <p:spPr>
              <a:xfrm>
                <a:off x="435142" y="1407694"/>
                <a:ext cx="2789322" cy="43915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050" b="1" kern="0" dirty="0">
                    <a:solidFill>
                      <a:prstClr val="white"/>
                    </a:solidFill>
                    <a:latin typeface="Arial" panose="020B0604020202020204" pitchFamily="34" charset="0"/>
                    <a:cs typeface="Arial" panose="020B0604020202020204" pitchFamily="34" charset="0"/>
                  </a:rPr>
                  <a:t>Purpose and ambition</a:t>
                </a:r>
                <a:endParaRPr kumimoji="0" lang="en-AU"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31BFB90B-6077-F3A6-566A-6D33ED1CFA08}"/>
                  </a:ext>
                </a:extLst>
              </p:cNvPr>
              <p:cNvSpPr/>
              <p:nvPr/>
            </p:nvSpPr>
            <p:spPr>
              <a:xfrm>
                <a:off x="435142" y="1890961"/>
                <a:ext cx="2789322" cy="1896200"/>
              </a:xfrm>
              <a:prstGeom prst="rect">
                <a:avLst/>
              </a:prstGeom>
              <a:solidFill>
                <a:schemeClr val="bg1">
                  <a:lumMod val="9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do you want our new Market Strategy to help you do that you can’t do today?</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If the plan were successful, what would look or feel different in 12–24 months?</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How do we balance practical short-term needs (e.g. capacity, pricing) with longer-term market shaping?</a:t>
                </a:r>
              </a:p>
            </p:txBody>
          </p:sp>
          <p:sp>
            <p:nvSpPr>
              <p:cNvPr id="4" name="Rectangle 3">
                <a:extLst>
                  <a:ext uri="{FF2B5EF4-FFF2-40B4-BE49-F238E27FC236}">
                    <a16:creationId xmlns:a16="http://schemas.microsoft.com/office/drawing/2014/main" id="{A74EAB7D-9568-2FFF-EE94-81B51D692BD9}"/>
                  </a:ext>
                </a:extLst>
              </p:cNvPr>
              <p:cNvSpPr/>
              <p:nvPr/>
            </p:nvSpPr>
            <p:spPr>
              <a:xfrm>
                <a:off x="3306678" y="1407694"/>
                <a:ext cx="2789322" cy="43915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050" b="1" kern="0" dirty="0">
                    <a:solidFill>
                      <a:prstClr val="white"/>
                    </a:solidFill>
                    <a:latin typeface="Arial" panose="020B0604020202020204" pitchFamily="34" charset="0"/>
                    <a:cs typeface="Arial" panose="020B0604020202020204" pitchFamily="34" charset="0"/>
                  </a:rPr>
                  <a:t>Tools and capabilities</a:t>
                </a:r>
                <a:endParaRPr kumimoji="0" lang="en-AU"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43B693DB-4E37-C852-7013-B861187D5D54}"/>
                  </a:ext>
                </a:extLst>
              </p:cNvPr>
              <p:cNvSpPr/>
              <p:nvPr/>
            </p:nvSpPr>
            <p:spPr>
              <a:xfrm>
                <a:off x="3306678" y="1890961"/>
                <a:ext cx="2789322" cy="1896200"/>
              </a:xfrm>
              <a:prstGeom prst="rect">
                <a:avLst/>
              </a:prstGeom>
              <a:solidFill>
                <a:schemeClr val="bg1">
                  <a:lumMod val="9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tools or decision aids would be useful to manage your business operations and partnership with LCC?</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Where do you feel underpowered — e.g. data, pricing levers, provider influence?</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types of tools would make your commissioning work more proactive and less reactive?</a:t>
                </a:r>
              </a:p>
            </p:txBody>
          </p:sp>
          <p:sp>
            <p:nvSpPr>
              <p:cNvPr id="7" name="Rectangle 6">
                <a:extLst>
                  <a:ext uri="{FF2B5EF4-FFF2-40B4-BE49-F238E27FC236}">
                    <a16:creationId xmlns:a16="http://schemas.microsoft.com/office/drawing/2014/main" id="{3B324132-6346-7430-19B9-F229557C8A38}"/>
                  </a:ext>
                </a:extLst>
              </p:cNvPr>
              <p:cNvSpPr/>
              <p:nvPr/>
            </p:nvSpPr>
            <p:spPr>
              <a:xfrm>
                <a:off x="6178216" y="1407694"/>
                <a:ext cx="2789322" cy="43915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050" b="1" kern="0" dirty="0">
                    <a:solidFill>
                      <a:prstClr val="white"/>
                    </a:solidFill>
                    <a:latin typeface="Arial" panose="020B0604020202020204" pitchFamily="34" charset="0"/>
                    <a:cs typeface="Arial" panose="020B0604020202020204" pitchFamily="34" charset="0"/>
                  </a:rPr>
                  <a:t>Shifting from commissioning to stewardship</a:t>
                </a:r>
                <a:endParaRPr kumimoji="0" lang="en-AU"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9A108CD-F319-EA96-DEC9-6E38DAF44915}"/>
                  </a:ext>
                </a:extLst>
              </p:cNvPr>
              <p:cNvSpPr/>
              <p:nvPr/>
            </p:nvSpPr>
            <p:spPr>
              <a:xfrm>
                <a:off x="6178216" y="1890961"/>
                <a:ext cx="2789322" cy="1896200"/>
              </a:xfrm>
              <a:prstGeom prst="rect">
                <a:avLst/>
              </a:prstGeom>
              <a:solidFill>
                <a:schemeClr val="bg1">
                  <a:lumMod val="9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does “market stewardship” mean to you in practice?</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Where are we still too transactional in how we manage relationships and capacity?</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should we do as a Commissioning agency to move from 'procurement' to 'relationship-led' commissioning?</a:t>
                </a:r>
              </a:p>
            </p:txBody>
          </p:sp>
          <p:sp>
            <p:nvSpPr>
              <p:cNvPr id="10" name="Rectangle 9">
                <a:extLst>
                  <a:ext uri="{FF2B5EF4-FFF2-40B4-BE49-F238E27FC236}">
                    <a16:creationId xmlns:a16="http://schemas.microsoft.com/office/drawing/2014/main" id="{04B51273-4EC6-CB8B-6492-24214AEB0AF0}"/>
                  </a:ext>
                </a:extLst>
              </p:cNvPr>
              <p:cNvSpPr/>
              <p:nvPr/>
            </p:nvSpPr>
            <p:spPr>
              <a:xfrm>
                <a:off x="435141" y="3831281"/>
                <a:ext cx="2789322" cy="439153"/>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050" b="1" kern="0" dirty="0">
                    <a:solidFill>
                      <a:prstClr val="white"/>
                    </a:solidFill>
                    <a:latin typeface="Arial" panose="020B0604020202020204" pitchFamily="34" charset="0"/>
                    <a:cs typeface="Arial" panose="020B0604020202020204" pitchFamily="34" charset="0"/>
                  </a:rPr>
                  <a:t>Insight, intelligence and risk</a:t>
                </a:r>
                <a:endParaRPr kumimoji="0" lang="en-AU"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DE207009-8118-74DD-B3F3-38239617B157}"/>
                  </a:ext>
                </a:extLst>
              </p:cNvPr>
              <p:cNvSpPr/>
              <p:nvPr/>
            </p:nvSpPr>
            <p:spPr>
              <a:xfrm>
                <a:off x="435141" y="4314546"/>
                <a:ext cx="2789322" cy="1832943"/>
              </a:xfrm>
              <a:prstGeom prst="rect">
                <a:avLst/>
              </a:prstGeom>
              <a:solidFill>
                <a:schemeClr val="bg1">
                  <a:lumMod val="9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market information do you trust — and what are you flying blind on?</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Are our market signals (fee uplifts, framework entry, etc.) clear and consistent?</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How comfortable are you with your business knowledge and performance?</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would a “good” market dashboard or district profile look like to you?</a:t>
                </a:r>
              </a:p>
            </p:txBody>
          </p:sp>
        </p:grpSp>
        <p:sp>
          <p:nvSpPr>
            <p:cNvPr id="14" name="Rectangle 13">
              <a:extLst>
                <a:ext uri="{FF2B5EF4-FFF2-40B4-BE49-F238E27FC236}">
                  <a16:creationId xmlns:a16="http://schemas.microsoft.com/office/drawing/2014/main" id="{9F6722CA-0EC5-3671-1EA5-EDA878C50194}"/>
                </a:ext>
              </a:extLst>
            </p:cNvPr>
            <p:cNvSpPr/>
            <p:nvPr/>
          </p:nvSpPr>
          <p:spPr>
            <a:xfrm>
              <a:off x="3190039" y="4238516"/>
              <a:ext cx="2676022" cy="512945"/>
            </a:xfrm>
            <a:prstGeom prst="rect">
              <a:avLst/>
            </a:prstGeom>
            <a:solidFill>
              <a:schemeClr val="accent3"/>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050" b="1" kern="0" dirty="0">
                  <a:solidFill>
                    <a:prstClr val="white"/>
                  </a:solidFill>
                  <a:latin typeface="Arial" panose="020B0604020202020204" pitchFamily="34" charset="0"/>
                  <a:cs typeface="Arial" panose="020B0604020202020204" pitchFamily="34" charset="0"/>
                </a:rPr>
                <a:t>Integration and place-based Working</a:t>
              </a:r>
              <a:endParaRPr kumimoji="0" lang="en-AU" sz="1050" b="1" i="0" u="none" strike="noStrike" kern="0" cap="none" spc="0" normalizeH="0" baseline="0" noProof="0" dirty="0">
                <a:ln>
                  <a:noFill/>
                </a:ln>
                <a:solidFill>
                  <a:prstClr val="white"/>
                </a:solidFill>
                <a:effectLst/>
                <a:uLnTx/>
                <a:uFillTx/>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C5B8F00A-958E-5157-F29E-C7A6E5CA57EF}"/>
                </a:ext>
              </a:extLst>
            </p:cNvPr>
            <p:cNvSpPr/>
            <p:nvPr/>
          </p:nvSpPr>
          <p:spPr>
            <a:xfrm>
              <a:off x="3190039" y="4802989"/>
              <a:ext cx="2676022" cy="2140938"/>
            </a:xfrm>
            <a:prstGeom prst="rect">
              <a:avLst/>
            </a:prstGeom>
            <a:solidFill>
              <a:schemeClr val="bg1">
                <a:lumMod val="95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How should we reflect local (district) differences in the plan while still having a consistent county-wide approach?</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 relationships with ICB or housing teams are essential to steward the market effectively?</a:t>
              </a:r>
            </a:p>
            <a:p>
              <a:pPr marL="171450" indent="-171450">
                <a:spcAft>
                  <a:spcPts val="400"/>
                </a:spcAft>
                <a:buFont typeface="Arial" panose="020B0604020202020204" pitchFamily="34" charset="0"/>
                <a:buChar char="•"/>
              </a:pPr>
              <a:r>
                <a:rPr lang="en-GB" sz="1000" dirty="0">
                  <a:solidFill>
                    <a:schemeClr val="tx1"/>
                  </a:solidFill>
                  <a:latin typeface="Arial" panose="020B0604020202020204" pitchFamily="34" charset="0"/>
                  <a:cs typeface="Arial" panose="020B0604020202020204" pitchFamily="34" charset="0"/>
                </a:rPr>
                <a:t>What’s missing from our commissioning governance or local delivery structures today?</a:t>
              </a:r>
            </a:p>
          </p:txBody>
        </p:sp>
      </p:grpSp>
      <p:sp>
        <p:nvSpPr>
          <p:cNvPr id="19" name="TextBox 18">
            <a:extLst>
              <a:ext uri="{FF2B5EF4-FFF2-40B4-BE49-F238E27FC236}">
                <a16:creationId xmlns:a16="http://schemas.microsoft.com/office/drawing/2014/main" id="{9BD3875F-BE4E-D28A-EC5D-DBA1B955155E}"/>
              </a:ext>
            </a:extLst>
          </p:cNvPr>
          <p:cNvSpPr txBox="1"/>
          <p:nvPr/>
        </p:nvSpPr>
        <p:spPr>
          <a:xfrm>
            <a:off x="326710" y="381518"/>
            <a:ext cx="3433158" cy="1015663"/>
          </a:xfrm>
          <a:prstGeom prst="rect">
            <a:avLst/>
          </a:prstGeom>
          <a:noFill/>
        </p:spPr>
        <p:txBody>
          <a:bodyPr wrap="square">
            <a:spAutoFit/>
          </a:bodyPr>
          <a:lstStyle/>
          <a:p>
            <a:r>
              <a:rPr lang="en-GB" sz="2000" b="1" dirty="0">
                <a:latin typeface="Arial" panose="020B0604020202020204" pitchFamily="34" charset="0"/>
                <a:cs typeface="Arial" panose="020B0604020202020204" pitchFamily="34" charset="0"/>
              </a:rPr>
              <a:t>Framing questions for shaping our approach to market stewardship</a:t>
            </a:r>
            <a:endParaRPr lang="en-GB" sz="2000"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9E4A3080-5E65-7310-3809-E35779BCD6FA}"/>
              </a:ext>
            </a:extLst>
          </p:cNvPr>
          <p:cNvSpPr txBox="1"/>
          <p:nvPr/>
        </p:nvSpPr>
        <p:spPr>
          <a:xfrm>
            <a:off x="326710" y="1449216"/>
            <a:ext cx="3198543" cy="1384995"/>
          </a:xfrm>
          <a:prstGeom prst="rect">
            <a:avLst/>
          </a:prstGeom>
          <a:noFill/>
        </p:spPr>
        <p:txBody>
          <a:bodyPr wrap="square">
            <a:spAutoFit/>
          </a:bodyPr>
          <a:lstStyle/>
          <a:p>
            <a:r>
              <a:rPr lang="en-GB" sz="1400" dirty="0">
                <a:latin typeface="Arial" panose="020B0604020202020204" pitchFamily="34" charset="0"/>
                <a:cs typeface="Arial" panose="020B0604020202020204" pitchFamily="34" charset="0"/>
              </a:rPr>
              <a:t>As we develop the plan, we want to understand what matters most to you - what’s working, what’s missing, and what tools or support will help you shift from commissioning to stewardship.</a:t>
            </a:r>
          </a:p>
        </p:txBody>
      </p:sp>
    </p:spTree>
    <p:extLst>
      <p:ext uri="{BB962C8B-B14F-4D97-AF65-F5344CB8AC3E}">
        <p14:creationId xmlns:p14="http://schemas.microsoft.com/office/powerpoint/2010/main" val="4117669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E15ED-59E3-EC05-16ED-66DF4A7D1F2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4EC799D-AD2C-003A-2007-C94BCF794C67}"/>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Where to from here?</a:t>
            </a:r>
          </a:p>
        </p:txBody>
      </p:sp>
      <p:sp>
        <p:nvSpPr>
          <p:cNvPr id="3" name="Text Placeholder 2">
            <a:extLst>
              <a:ext uri="{FF2B5EF4-FFF2-40B4-BE49-F238E27FC236}">
                <a16:creationId xmlns:a16="http://schemas.microsoft.com/office/drawing/2014/main" id="{CBF72B10-FB75-07C9-CB2C-79AC19E4CF4F}"/>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561911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08C7A-1AA7-764F-26F2-D7470B66B2D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4AD06FB-2677-411A-CF46-54638A4E8BF7}"/>
              </a:ext>
            </a:extLst>
          </p:cNvPr>
          <p:cNvSpPr>
            <a:spLocks noGrp="1"/>
          </p:cNvSpPr>
          <p:nvPr>
            <p:ph type="title"/>
          </p:nvPr>
        </p:nvSpPr>
        <p:spPr>
          <a:xfrm>
            <a:off x="352699" y="365125"/>
            <a:ext cx="11001101" cy="636605"/>
          </a:xfrm>
        </p:spPr>
        <p:txBody>
          <a:bodyPr>
            <a:normAutofit/>
          </a:bodyPr>
          <a:lstStyle/>
          <a:p>
            <a:r>
              <a:rPr lang="en-US" sz="2400" b="1" dirty="0">
                <a:latin typeface="Arial" panose="020B0604020202020204" pitchFamily="34" charset="0"/>
                <a:cs typeface="Arial" panose="020B0604020202020204" pitchFamily="34" charset="0"/>
              </a:rPr>
              <a:t>Where to from here?</a:t>
            </a:r>
            <a:endParaRPr lang="en-GB" sz="2400" b="1" dirty="0">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E02457F0-E2A2-64D2-5786-197CBF2DC5E1}"/>
              </a:ext>
            </a:extLst>
          </p:cNvPr>
          <p:cNvGrpSpPr/>
          <p:nvPr/>
        </p:nvGrpSpPr>
        <p:grpSpPr>
          <a:xfrm>
            <a:off x="412856" y="1596561"/>
            <a:ext cx="5488634" cy="2393226"/>
            <a:chOff x="431801" y="1303711"/>
            <a:chExt cx="3150991" cy="2198442"/>
          </a:xfrm>
        </p:grpSpPr>
        <p:sp>
          <p:nvSpPr>
            <p:cNvPr id="7" name="Rectangle: Rounded Corners 6">
              <a:extLst>
                <a:ext uri="{FF2B5EF4-FFF2-40B4-BE49-F238E27FC236}">
                  <a16:creationId xmlns:a16="http://schemas.microsoft.com/office/drawing/2014/main" id="{2555594C-20B5-D381-CC1B-15CF4B87E719}"/>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a:buNone/>
              </a:pPr>
              <a:r>
                <a:rPr lang="en-GB" sz="1100" dirty="0">
                  <a:latin typeface="Arial" panose="020B0604020202020204" pitchFamily="34" charset="0"/>
                  <a:cs typeface="Arial" panose="020B0604020202020204" pitchFamily="34" charset="0"/>
                </a:rPr>
                <a:t>Lancashire enters this next phase of transformation from a position of relative strength — with strong provider relationships, and a clear-eyed understanding of market dynamics.</a:t>
              </a:r>
            </a:p>
            <a:p>
              <a:pPr>
                <a:buNone/>
              </a:pPr>
              <a:endParaRPr lang="en-GB" sz="1100" dirty="0">
                <a:latin typeface="Arial" panose="020B0604020202020204" pitchFamily="34" charset="0"/>
                <a:cs typeface="Arial" panose="020B0604020202020204" pitchFamily="34" charset="0"/>
              </a:endParaRPr>
            </a:p>
            <a:p>
              <a:pPr>
                <a:buNone/>
              </a:pPr>
              <a:r>
                <a:rPr lang="en-GB" sz="1100" dirty="0">
                  <a:latin typeface="Arial" panose="020B0604020202020204" pitchFamily="34" charset="0"/>
                  <a:cs typeface="Arial" panose="020B0604020202020204" pitchFamily="34" charset="0"/>
                </a:rPr>
                <a:t>However, the system remains fragile beneath the surface:</a:t>
              </a:r>
            </a:p>
            <a:p>
              <a:pPr>
                <a:buNone/>
              </a:pPr>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100" b="1" dirty="0">
                  <a:latin typeface="Arial" panose="020B0604020202020204" pitchFamily="34" charset="0"/>
                  <a:cs typeface="Arial" panose="020B0604020202020204" pitchFamily="34" charset="0"/>
                </a:rPr>
                <a:t>Residential care is operating near full occupancy</a:t>
              </a:r>
              <a:r>
                <a:rPr lang="en-GB" sz="1100" dirty="0">
                  <a:latin typeface="Arial" panose="020B0604020202020204" pitchFamily="34" charset="0"/>
                  <a:cs typeface="Arial" panose="020B0604020202020204" pitchFamily="34" charset="0"/>
                </a:rPr>
                <a:t>, limiting responsiveness during pressure periods.</a:t>
              </a:r>
            </a:p>
            <a:p>
              <a:pPr marL="171450" indent="-171450">
                <a:buFont typeface="Arial" panose="020B0604020202020204" pitchFamily="34" charset="0"/>
                <a:buChar char="•"/>
              </a:pPr>
              <a:r>
                <a:rPr lang="en-GB" sz="1100" b="1" dirty="0">
                  <a:latin typeface="Arial" panose="020B0604020202020204" pitchFamily="34" charset="0"/>
                  <a:cs typeface="Arial" panose="020B0604020202020204" pitchFamily="34" charset="0"/>
                </a:rPr>
                <a:t>Rural districts face chronic shortfalls in home care provision</a:t>
              </a:r>
              <a:r>
                <a:rPr lang="en-GB" sz="1100" dirty="0">
                  <a:latin typeface="Arial" panose="020B0604020202020204" pitchFamily="34" charset="0"/>
                  <a:cs typeface="Arial" panose="020B0604020202020204" pitchFamily="34" charset="0"/>
                </a:rPr>
                <a:t>, particularly for complex and double-handed packages.</a:t>
              </a:r>
            </a:p>
            <a:p>
              <a:pPr marL="171450" indent="-171450">
                <a:buFont typeface="Arial" panose="020B0604020202020204" pitchFamily="34" charset="0"/>
                <a:buChar char="•"/>
              </a:pPr>
              <a:r>
                <a:rPr lang="en-GB" sz="1100" b="1" dirty="0">
                  <a:latin typeface="Arial" panose="020B0604020202020204" pitchFamily="34" charset="0"/>
                  <a:cs typeface="Arial" panose="020B0604020202020204" pitchFamily="34" charset="0"/>
                </a:rPr>
                <a:t>Workforce instability and provider consolidation</a:t>
              </a:r>
              <a:r>
                <a:rPr lang="en-GB" sz="1100" dirty="0">
                  <a:latin typeface="Arial" panose="020B0604020202020204" pitchFamily="34" charset="0"/>
                  <a:cs typeface="Arial" panose="020B0604020202020204" pitchFamily="34" charset="0"/>
                </a:rPr>
                <a:t> are reducing resilience and increasing systemic risk.</a:t>
              </a:r>
            </a:p>
            <a:p>
              <a:pPr marL="171450" indent="-171450">
                <a:buFont typeface="Arial" panose="020B0604020202020204" pitchFamily="34" charset="0"/>
                <a:buChar char="•"/>
              </a:pPr>
              <a:r>
                <a:rPr lang="en-GB" sz="1100" b="1" dirty="0">
                  <a:latin typeface="Arial" panose="020B0604020202020204" pitchFamily="34" charset="0"/>
                  <a:cs typeface="Arial" panose="020B0604020202020204" pitchFamily="34" charset="0"/>
                </a:rPr>
                <a:t>Under-65 services remain fragmented</a:t>
              </a:r>
              <a:r>
                <a:rPr lang="en-GB" sz="1100" dirty="0">
                  <a:latin typeface="Arial" panose="020B0604020202020204" pitchFamily="34" charset="0"/>
                  <a:cs typeface="Arial" panose="020B0604020202020204" pitchFamily="34" charset="0"/>
                </a:rPr>
                <a:t>, with inefficiencies in delivery models and access to specialist support.</a:t>
              </a:r>
            </a:p>
            <a:p>
              <a:pPr marL="171450" indent="-171450">
                <a:buFont typeface="Arial" panose="020B0604020202020204" pitchFamily="34" charset="0"/>
                <a:buChar char="•"/>
              </a:pPr>
              <a:r>
                <a:rPr lang="en-GB" sz="1100" b="1" dirty="0">
                  <a:latin typeface="Arial" panose="020B0604020202020204" pitchFamily="34" charset="0"/>
                  <a:cs typeface="Arial" panose="020B0604020202020204" pitchFamily="34" charset="0"/>
                </a:rPr>
                <a:t>Integration with the ICB remains underdeveloped</a:t>
              </a:r>
              <a:r>
                <a:rPr lang="en-GB" sz="1100" dirty="0">
                  <a:latin typeface="Arial" panose="020B0604020202020204" pitchFamily="34" charset="0"/>
                  <a:cs typeface="Arial" panose="020B0604020202020204" pitchFamily="34" charset="0"/>
                </a:rPr>
                <a:t>, leading to pricing divergence, duplication, and lost commissioning leverage.</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The analysis identifies a window of opportunity to reshape the care market around long-term resilience, earlier intervention, and place-based delivery. Lancashire is well positioned to lead nationally in shaping this future — with clear levers available through targeted market shaping, earlier provider engagement, improved use of commissioning intelligence, and a strategic pivot to neighbourhood models that integrate health, care and housing provision.</a:t>
              </a:r>
            </a:p>
          </p:txBody>
        </p:sp>
        <p:sp>
          <p:nvSpPr>
            <p:cNvPr id="8" name="Rectangle: Rounded Corners 7">
              <a:extLst>
                <a:ext uri="{FF2B5EF4-FFF2-40B4-BE49-F238E27FC236}">
                  <a16:creationId xmlns:a16="http://schemas.microsoft.com/office/drawing/2014/main" id="{60C12D5A-04C8-E6F4-BC32-04BA10B9898A}"/>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Summary reflections</a:t>
              </a:r>
            </a:p>
          </p:txBody>
        </p:sp>
      </p:grpSp>
      <p:sp>
        <p:nvSpPr>
          <p:cNvPr id="10" name="TextBox 9">
            <a:extLst>
              <a:ext uri="{FF2B5EF4-FFF2-40B4-BE49-F238E27FC236}">
                <a16:creationId xmlns:a16="http://schemas.microsoft.com/office/drawing/2014/main" id="{8CDE9E21-FA9A-5A50-227C-4A5A6D3AD790}"/>
              </a:ext>
            </a:extLst>
          </p:cNvPr>
          <p:cNvSpPr txBox="1"/>
          <p:nvPr/>
        </p:nvSpPr>
        <p:spPr>
          <a:xfrm>
            <a:off x="352699" y="911828"/>
            <a:ext cx="11053238" cy="584775"/>
          </a:xfrm>
          <a:prstGeom prst="rect">
            <a:avLst/>
          </a:prstGeom>
          <a:noFill/>
        </p:spPr>
        <p:txBody>
          <a:bodyPr wrap="square">
            <a:spAutoFit/>
          </a:bodyPr>
          <a:lstStyle/>
          <a:p>
            <a:r>
              <a:rPr lang="en-GB" sz="1600" b="1">
                <a:latin typeface="Arial" panose="020B0604020202020204" pitchFamily="34" charset="0"/>
                <a:cs typeface="Arial" panose="020B0604020202020204" pitchFamily="34" charset="0"/>
              </a:rPr>
              <a:t>This analysis provides a clear mandate for coordinated action; translating insight into targeted commissioning, system collaboration, and long-term market shaping.</a:t>
            </a:r>
            <a:endParaRPr lang="en-GB" sz="160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C8C27A8E-C658-8F3C-B243-2DC5501FA938}"/>
              </a:ext>
            </a:extLst>
          </p:cNvPr>
          <p:cNvGrpSpPr/>
          <p:nvPr/>
        </p:nvGrpSpPr>
        <p:grpSpPr>
          <a:xfrm>
            <a:off x="6096000" y="1596561"/>
            <a:ext cx="5488634" cy="2393226"/>
            <a:chOff x="431801" y="1303711"/>
            <a:chExt cx="3150991" cy="2198442"/>
          </a:xfrm>
        </p:grpSpPr>
        <p:sp>
          <p:nvSpPr>
            <p:cNvPr id="20" name="Rectangle: Rounded Corners 19">
              <a:extLst>
                <a:ext uri="{FF2B5EF4-FFF2-40B4-BE49-F238E27FC236}">
                  <a16:creationId xmlns:a16="http://schemas.microsoft.com/office/drawing/2014/main" id="{850748D6-CA82-B081-5458-BF7701D6EEF2}"/>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marR="0" lvl="0" algn="l" defTabSz="924105" rtl="0" eaLnBrk="0" fontAlgn="base" latinLnBrk="0" hangingPunct="0">
                <a:lnSpc>
                  <a:spcPct val="100000"/>
                </a:lnSpc>
                <a:spcBef>
                  <a:spcPct val="50000"/>
                </a:spcBef>
                <a:spcAft>
                  <a:spcPct val="0"/>
                </a:spcAft>
                <a:buClrTx/>
                <a:buSzTx/>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The analysis provides a clear roadmap for moving from insight to action — enabling the Council and its partners to stabilise the current system and shape a more resilient, locally responsive care market.</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Finalise and adopt the ASC Market Strategy, embedding district-level priorities and service-specific actions into commissioning strategy.</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Share analysis outputs with internal teams, providers, and system partners through tailored briefings, enabling shared understanding and coordinated delivery.</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Initiate joint commissioning conversations with the ICB and acute trusts, focusing on pricing alignment, budgets, and streamlined discharge pathways.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Use provider engagement and commercial due diligence to target fragile or thin market areas and support sustainable provision, especially in homecare and under-65 residential models.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Develop district-led market development plans in priority areas to attract new provision, consolidate fragmented supply, and align local incentives.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Strengthen intelligence infrastructure, including self-funder visibility, provider data returns, and market dashboards to support dynamic decision-making.</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Embed place-based neighbourhood working as the organising principle for future commissioning and market-shaping activity.</a:t>
              </a:r>
            </a:p>
            <a:p>
              <a:pPr marR="0" lvl="0" algn="l" defTabSz="924105" rtl="0" eaLnBrk="0" fontAlgn="base" latinLnBrk="0" hangingPunct="0">
                <a:lnSpc>
                  <a:spcPct val="100000"/>
                </a:lnSpc>
                <a:spcBef>
                  <a:spcPct val="50000"/>
                </a:spcBef>
                <a:spcAft>
                  <a:spcPct val="0"/>
                </a:spcAft>
                <a:buClrTx/>
                <a:buSzTx/>
                <a:tabLst/>
                <a:defRPr/>
              </a:pPr>
              <a:endParaRPr kumimoji="0" lang="en-AU"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endParaRPr>
            </a:p>
          </p:txBody>
        </p:sp>
        <p:sp>
          <p:nvSpPr>
            <p:cNvPr id="21" name="Rectangle: Rounded Corners 20">
              <a:extLst>
                <a:ext uri="{FF2B5EF4-FFF2-40B4-BE49-F238E27FC236}">
                  <a16:creationId xmlns:a16="http://schemas.microsoft.com/office/drawing/2014/main" id="{BF88D263-1612-5E46-4E46-5DC3D5977861}"/>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Next steps</a:t>
              </a:r>
            </a:p>
          </p:txBody>
        </p:sp>
      </p:grpSp>
    </p:spTree>
    <p:extLst>
      <p:ext uri="{BB962C8B-B14F-4D97-AF65-F5344CB8AC3E}">
        <p14:creationId xmlns:p14="http://schemas.microsoft.com/office/powerpoint/2010/main" val="4187858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9292093B-8D51-9804-F514-E3EDD427C21D}"/>
              </a:ext>
            </a:extLst>
          </p:cNvPr>
          <p:cNvSpPr>
            <a:spLocks noChangeArrowheads="1"/>
          </p:cNvSpPr>
          <p:nvPr/>
        </p:nvSpPr>
        <p:spPr bwMode="auto">
          <a:xfrm>
            <a:off x="1437774" y="2460458"/>
            <a:ext cx="950607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a:ln>
                  <a:noFill/>
                </a:ln>
                <a:solidFill>
                  <a:schemeClr val="tx1"/>
                </a:solidFill>
                <a:effectLst/>
                <a:latin typeface="Arial" panose="020B0604020202020204" pitchFamily="34" charset="0"/>
              </a:rPr>
              <a:t>The time for tactical fixes has passed: Lancashire now has the evidence base to lead a coordinated, long-term approach to shaping a care market that is equitable, resilient, and financially sustainable.</a:t>
            </a:r>
          </a:p>
        </p:txBody>
      </p:sp>
      <p:cxnSp>
        <p:nvCxnSpPr>
          <p:cNvPr id="6" name="Straight Connector 5">
            <a:extLst>
              <a:ext uri="{FF2B5EF4-FFF2-40B4-BE49-F238E27FC236}">
                <a16:creationId xmlns:a16="http://schemas.microsoft.com/office/drawing/2014/main" id="{77E74022-76E3-D6C8-096C-8B2D05632742}"/>
              </a:ext>
            </a:extLst>
          </p:cNvPr>
          <p:cNvCxnSpPr/>
          <p:nvPr/>
        </p:nvCxnSpPr>
        <p:spPr>
          <a:xfrm>
            <a:off x="1275347" y="2460458"/>
            <a:ext cx="0" cy="1612231"/>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1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867C924-669F-AB66-FFC3-89E210F2AC5F}"/>
              </a:ext>
            </a:extLst>
          </p:cNvPr>
          <p:cNvSpPr>
            <a:spLocks noGrp="1"/>
          </p:cNvSpPr>
          <p:nvPr>
            <p:ph type="title"/>
          </p:nvPr>
        </p:nvSpPr>
        <p:spPr>
          <a:xfrm>
            <a:off x="491539" y="815056"/>
            <a:ext cx="3314701" cy="470898"/>
          </a:xfrm>
        </p:spPr>
        <p:txBody>
          <a:bodyPr>
            <a:normAutofit fontScale="90000"/>
          </a:bodyPr>
          <a:lstStyle/>
          <a:p>
            <a:r>
              <a:rPr lang="en-US" sz="3100" b="1">
                <a:latin typeface="Arial" panose="020B0604020202020204" pitchFamily="34" charset="0"/>
                <a:cs typeface="Arial" panose="020B0604020202020204" pitchFamily="34" charset="0"/>
              </a:rPr>
              <a:t>Agenda</a:t>
            </a:r>
            <a:endParaRPr lang="en-US" b="1">
              <a:latin typeface="Arial" panose="020B0604020202020204" pitchFamily="34" charset="0"/>
              <a:cs typeface="Arial" panose="020B0604020202020204" pitchFamily="34" charset="0"/>
            </a:endParaRPr>
          </a:p>
        </p:txBody>
      </p:sp>
      <p:graphicFrame>
        <p:nvGraphicFramePr>
          <p:cNvPr id="6" name="Table 5">
            <a:extLst>
              <a:ext uri="{FF2B5EF4-FFF2-40B4-BE49-F238E27FC236}">
                <a16:creationId xmlns:a16="http://schemas.microsoft.com/office/drawing/2014/main" id="{2A5A4CEC-3B95-61E5-D644-BEB06D3EE4EF}"/>
              </a:ext>
            </a:extLst>
          </p:cNvPr>
          <p:cNvGraphicFramePr>
            <a:graphicFrameLocks noGrp="1"/>
          </p:cNvGraphicFramePr>
          <p:nvPr>
            <p:extLst>
              <p:ext uri="{D42A27DB-BD31-4B8C-83A1-F6EECF244321}">
                <p14:modId xmlns:p14="http://schemas.microsoft.com/office/powerpoint/2010/main" val="3813015067"/>
              </p:ext>
            </p:extLst>
          </p:nvPr>
        </p:nvGraphicFramePr>
        <p:xfrm>
          <a:off x="3096377" y="1420980"/>
          <a:ext cx="7464152" cy="3194584"/>
        </p:xfrm>
        <a:graphic>
          <a:graphicData uri="http://schemas.openxmlformats.org/drawingml/2006/table">
            <a:tbl>
              <a:tblPr>
                <a:tableStyleId>{5C22544A-7EE6-4342-B048-85BDC9FD1C3A}</a:tableStyleId>
              </a:tblPr>
              <a:tblGrid>
                <a:gridCol w="7464152">
                  <a:extLst>
                    <a:ext uri="{9D8B030D-6E8A-4147-A177-3AD203B41FA5}">
                      <a16:colId xmlns:a16="http://schemas.microsoft.com/office/drawing/2014/main" val="3842933963"/>
                    </a:ext>
                  </a:extLst>
                </a:gridCol>
              </a:tblGrid>
              <a:tr h="7986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i="1">
                          <a:latin typeface="Arial" panose="020B0604020202020204" pitchFamily="34" charset="0"/>
                          <a:cs typeface="Arial" panose="020B0604020202020204" pitchFamily="34" charset="0"/>
                        </a:rPr>
                        <a:t>Overview of the analysis and approach</a:t>
                      </a:r>
                      <a:endParaRPr lang="en-US" sz="1600" i="1">
                        <a:latin typeface="Arial" panose="020B0604020202020204" pitchFamily="34" charset="0"/>
                        <a:cs typeface="Arial" panose="020B0604020202020204" pitchFamily="34" charset="0"/>
                      </a:endParaRPr>
                    </a:p>
                  </a:txBody>
                  <a:tcPr anchor="ctr">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050700772"/>
                  </a:ext>
                </a:extLst>
              </a:tr>
              <a:tr h="798646">
                <a:tc>
                  <a:txBody>
                    <a:bodyPr/>
                    <a:lstStyle/>
                    <a:p>
                      <a:pPr marL="0" indent="0">
                        <a:buFont typeface="Arial" panose="020B0604020202020204" pitchFamily="34" charset="0"/>
                        <a:buNone/>
                      </a:pPr>
                      <a:r>
                        <a:rPr lang="en-GB" sz="1600" dirty="0">
                          <a:latin typeface="Arial"/>
                          <a:cs typeface="Arial"/>
                        </a:rPr>
                        <a:t>Findings</a:t>
                      </a:r>
                      <a:endParaRPr lang="en-GB" sz="1200" dirty="0">
                        <a:latin typeface="Arial" panose="020B0604020202020204" pitchFamily="34" charset="0"/>
                        <a:cs typeface="Arial" panose="020B0604020202020204" pitchFamily="34" charset="0"/>
                      </a:endParaRPr>
                    </a:p>
                  </a:txBody>
                  <a:tcPr anchor="ct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099917113"/>
                  </a:ext>
                </a:extLst>
              </a:tr>
              <a:tr h="798646">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600" dirty="0">
                          <a:latin typeface="Arial" panose="020B0604020202020204" pitchFamily="34" charset="0"/>
                          <a:cs typeface="Arial" panose="020B0604020202020204" pitchFamily="34" charset="0"/>
                        </a:rPr>
                        <a:t>Discussion: Setting Priorities for Market Stewardship</a:t>
                      </a:r>
                      <a:endParaRPr lang="en-US" sz="1600" dirty="0">
                        <a:latin typeface="Arial" panose="020B0604020202020204" pitchFamily="34" charset="0"/>
                        <a:cs typeface="Arial" panose="020B0604020202020204" pitchFamily="34" charset="0"/>
                      </a:endParaRPr>
                    </a:p>
                  </a:txBody>
                  <a:tcPr anchor="ct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785187642"/>
                  </a:ext>
                </a:extLst>
              </a:tr>
              <a:tr h="798646">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dirty="0">
                          <a:latin typeface="Arial" panose="020B0604020202020204" pitchFamily="34" charset="0"/>
                          <a:cs typeface="Arial" panose="020B0604020202020204" pitchFamily="34" charset="0"/>
                        </a:rPr>
                        <a:t>Closing summary and next steps</a:t>
                      </a:r>
                    </a:p>
                  </a:txBody>
                  <a:tcPr anchor="ctr">
                    <a:lnT w="6350" cap="flat" cmpd="sng" algn="ctr">
                      <a:solidFill>
                        <a:schemeClr val="accent6"/>
                      </a:solidFill>
                      <a:prstDash val="solid"/>
                      <a:round/>
                      <a:headEnd type="none" w="med" len="med"/>
                      <a:tailEnd type="none" w="med" len="med"/>
                    </a:lnT>
                    <a:lnB w="6350"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2848583883"/>
                  </a:ext>
                </a:extLst>
              </a:tr>
            </a:tbl>
          </a:graphicData>
        </a:graphic>
      </p:graphicFrame>
    </p:spTree>
    <p:extLst>
      <p:ext uri="{BB962C8B-B14F-4D97-AF65-F5344CB8AC3E}">
        <p14:creationId xmlns:p14="http://schemas.microsoft.com/office/powerpoint/2010/main" val="617478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C57DB-3E5D-B9E3-6281-E0B53FF5BC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5FD08B-0A33-98BD-0CDC-CFCE3273B139}"/>
              </a:ext>
            </a:extLst>
          </p:cNvPr>
          <p:cNvSpPr>
            <a:spLocks noGrp="1"/>
          </p:cNvSpPr>
          <p:nvPr>
            <p:ph type="title"/>
          </p:nvPr>
        </p:nvSpPr>
        <p:spPr/>
        <p:txBody>
          <a:bodyPr/>
          <a:lstStyle/>
          <a:p>
            <a:r>
              <a:rPr lang="en-GB">
                <a:latin typeface="Arial" panose="020B0604020202020204" pitchFamily="34" charset="0"/>
                <a:cs typeface="Arial" panose="020B0604020202020204" pitchFamily="34" charset="0"/>
              </a:rPr>
              <a:t>Delivering better lives in Lancashire</a:t>
            </a:r>
          </a:p>
        </p:txBody>
      </p:sp>
      <p:sp>
        <p:nvSpPr>
          <p:cNvPr id="3" name="Text Placeholder 2">
            <a:extLst>
              <a:ext uri="{FF2B5EF4-FFF2-40B4-BE49-F238E27FC236}">
                <a16:creationId xmlns:a16="http://schemas.microsoft.com/office/drawing/2014/main" id="{3323AB2F-B3BE-EF47-BF59-E83095F07175}"/>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3150789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36F627-8C41-C535-4023-667AF148CF08}"/>
              </a:ext>
            </a:extLst>
          </p:cNvPr>
          <p:cNvSpPr>
            <a:spLocks noGrp="1"/>
          </p:cNvSpPr>
          <p:nvPr>
            <p:ph type="title"/>
          </p:nvPr>
        </p:nvSpPr>
        <p:spPr>
          <a:xfrm>
            <a:off x="352699" y="365125"/>
            <a:ext cx="11001101" cy="636605"/>
          </a:xfrm>
        </p:spPr>
        <p:txBody>
          <a:bodyPr>
            <a:normAutofit/>
          </a:bodyPr>
          <a:lstStyle/>
          <a:p>
            <a:r>
              <a:rPr lang="en-US" sz="2400" b="1">
                <a:latin typeface="Arial" panose="020B0604020202020204" pitchFamily="34" charset="0"/>
                <a:cs typeface="Arial" panose="020B0604020202020204" pitchFamily="34" charset="0"/>
              </a:rPr>
              <a:t>What we did?</a:t>
            </a:r>
            <a:endParaRPr lang="en-GB" sz="2400" b="1">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CBEDFDD6-617E-3E51-DD98-0DD96EA9F1A2}"/>
              </a:ext>
            </a:extLst>
          </p:cNvPr>
          <p:cNvGrpSpPr/>
          <p:nvPr/>
        </p:nvGrpSpPr>
        <p:grpSpPr>
          <a:xfrm>
            <a:off x="412856" y="1608593"/>
            <a:ext cx="5488634" cy="2393226"/>
            <a:chOff x="431801" y="1303711"/>
            <a:chExt cx="3150991" cy="2198442"/>
          </a:xfrm>
        </p:grpSpPr>
        <p:sp>
          <p:nvSpPr>
            <p:cNvPr id="7" name="Rectangle: Rounded Corners 6">
              <a:extLst>
                <a:ext uri="{FF2B5EF4-FFF2-40B4-BE49-F238E27FC236}">
                  <a16:creationId xmlns:a16="http://schemas.microsoft.com/office/drawing/2014/main" id="{AF804EC9-4AB3-1045-52AC-0AC695F7A3A0}"/>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marR="0" lvl="0" algn="l" defTabSz="924105" rtl="0" eaLnBrk="0" fontAlgn="base" latinLnBrk="0" hangingPunct="0">
                <a:lnSpc>
                  <a:spcPct val="100000"/>
                </a:lnSpc>
                <a:spcBef>
                  <a:spcPct val="50000"/>
                </a:spcBef>
                <a:spcAft>
                  <a:spcPct val="0"/>
                </a:spcAft>
                <a:buClrTx/>
                <a:buSzTx/>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The analysis covered six core areas to understand current market conditions, pressure points, and opportunities for system-wide improvement:</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Adult Social Care Services</a:t>
              </a:r>
              <a:b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Focus on Older People’s Residential Care, Short-Term Beds, Homecare, and Under-65 LD provision, Mental Health and Shared Lives.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Supply &amp; Demand Mapping</a:t>
              </a:r>
              <a:b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District-level analysis of provision, capacity, occupancy, and unmet need across all major care types.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Financial Pressures</a:t>
              </a:r>
              <a:b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Comparison of unit costs, pricing trends, and market pressures (e.g. inflation, self-funders, NHS divergence).</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Provider Market Dynamics</a:t>
              </a:r>
              <a:b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Review of consolidation trends, market exits, geographic fragility, and third-party provision risks.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Workforce Constraints</a:t>
              </a:r>
              <a:b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Identification of areas where staffing shortages are limiting usable capacity (notably in rural and complex care markets).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Market Interface Mapping</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Analysis of interdependencies with NHS, including ICB-commissioned placements, discharge flows, and pricing misalignments.</a:t>
              </a:r>
              <a:endParaRPr kumimoji="0" lang="en-AU" sz="1100" b="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endParaRPr>
            </a:p>
          </p:txBody>
        </p:sp>
        <p:sp>
          <p:nvSpPr>
            <p:cNvPr id="8" name="Rectangle: Rounded Corners 7">
              <a:extLst>
                <a:ext uri="{FF2B5EF4-FFF2-40B4-BE49-F238E27FC236}">
                  <a16:creationId xmlns:a16="http://schemas.microsoft.com/office/drawing/2014/main" id="{1636C40D-A51E-2CB1-8E88-B778859327A1}"/>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Scope of the analysis</a:t>
              </a:r>
            </a:p>
          </p:txBody>
        </p:sp>
      </p:grpSp>
      <p:sp>
        <p:nvSpPr>
          <p:cNvPr id="10" name="TextBox 9">
            <a:extLst>
              <a:ext uri="{FF2B5EF4-FFF2-40B4-BE49-F238E27FC236}">
                <a16:creationId xmlns:a16="http://schemas.microsoft.com/office/drawing/2014/main" id="{202E5F27-706C-FC65-E404-157334592129}"/>
              </a:ext>
            </a:extLst>
          </p:cNvPr>
          <p:cNvSpPr txBox="1"/>
          <p:nvPr/>
        </p:nvSpPr>
        <p:spPr>
          <a:xfrm>
            <a:off x="352699" y="935892"/>
            <a:ext cx="11053238" cy="584775"/>
          </a:xfrm>
          <a:prstGeom prst="rect">
            <a:avLst/>
          </a:prstGeom>
          <a:noFill/>
        </p:spPr>
        <p:txBody>
          <a:bodyPr wrap="square">
            <a:spAutoFit/>
          </a:bodyPr>
          <a:lstStyle/>
          <a:p>
            <a:r>
              <a:rPr lang="en-GB" sz="1600" b="1">
                <a:latin typeface="Arial" panose="020B0604020202020204" pitchFamily="34" charset="0"/>
                <a:cs typeface="Arial" panose="020B0604020202020204" pitchFamily="34" charset="0"/>
              </a:rPr>
              <a:t>The analysis provides the a comprehensive, up-to-date and district-specific view of Lancashire’s care market to date, bringing together demand, supply, pricing and risk data to inform commissioning and system reform.</a:t>
            </a:r>
            <a:endParaRPr lang="en-GB" sz="1600">
              <a:latin typeface="Arial" panose="020B0604020202020204" pitchFamily="34" charset="0"/>
              <a:cs typeface="Arial" panose="020B0604020202020204" pitchFamily="34" charset="0"/>
            </a:endParaRPr>
          </a:p>
        </p:txBody>
      </p:sp>
      <p:grpSp>
        <p:nvGrpSpPr>
          <p:cNvPr id="19" name="Group 18">
            <a:extLst>
              <a:ext uri="{FF2B5EF4-FFF2-40B4-BE49-F238E27FC236}">
                <a16:creationId xmlns:a16="http://schemas.microsoft.com/office/drawing/2014/main" id="{94C0BAEB-00A5-9864-A18D-67D3FB32EB6C}"/>
              </a:ext>
            </a:extLst>
          </p:cNvPr>
          <p:cNvGrpSpPr/>
          <p:nvPr/>
        </p:nvGrpSpPr>
        <p:grpSpPr>
          <a:xfrm>
            <a:off x="6096000" y="1608593"/>
            <a:ext cx="5488634" cy="2393226"/>
            <a:chOff x="431801" y="1303711"/>
            <a:chExt cx="3150991" cy="2198442"/>
          </a:xfrm>
        </p:grpSpPr>
        <p:sp>
          <p:nvSpPr>
            <p:cNvPr id="20" name="Rectangle: Rounded Corners 19">
              <a:extLst>
                <a:ext uri="{FF2B5EF4-FFF2-40B4-BE49-F238E27FC236}">
                  <a16:creationId xmlns:a16="http://schemas.microsoft.com/office/drawing/2014/main" id="{BBC62A58-373B-1F6F-F734-4455526DBAD8}"/>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marR="0" lvl="0" algn="l" defTabSz="924105" rtl="0" eaLnBrk="0" fontAlgn="base" latinLnBrk="0" hangingPunct="0">
                <a:lnSpc>
                  <a:spcPct val="100000"/>
                </a:lnSpc>
                <a:spcBef>
                  <a:spcPct val="50000"/>
                </a:spcBef>
                <a:spcAft>
                  <a:spcPct val="0"/>
                </a:spcAft>
                <a:buClrTx/>
                <a:buSzTx/>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Methods used to support the analysis include:</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Quantitative modelling (capacity, occupancy, care hours, cost)</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District-level heatmaps, analysis and geographic visualisation</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Provider feedback and qualitative insights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Cross-referencing Council and NHS commissioning datasets, and review/validation of relevant third-party data (i.e. ONI, PANSI, NHS, CMH etc)</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lang="en-GB" sz="1100" kern="0">
                  <a:solidFill>
                    <a:srgbClr val="2E2E38"/>
                  </a:solidFill>
                  <a:latin typeface="Arial" panose="020B0604020202020204" pitchFamily="34" charset="0"/>
                  <a:cs typeface="Arial" panose="020B0604020202020204" pitchFamily="34" charset="0"/>
                </a:rPr>
                <a:t>Interviews and discussion with County staff and stakeholders.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endPar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endParaRPr>
            </a:p>
            <a:p>
              <a:pPr marR="0" lvl="0" algn="l" defTabSz="924105" rtl="0" eaLnBrk="0" fontAlgn="base" latinLnBrk="0" hangingPunct="0">
                <a:lnSpc>
                  <a:spcPct val="100000"/>
                </a:lnSpc>
                <a:spcBef>
                  <a:spcPct val="50000"/>
                </a:spcBef>
                <a:spcAft>
                  <a:spcPct val="0"/>
                </a:spcAft>
                <a:buClrTx/>
                <a:buSzTx/>
                <a:tabLst/>
                <a:defRPr/>
              </a:pPr>
              <a:endParaRPr kumimoji="0" lang="en-AU"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endParaRPr>
            </a:p>
          </p:txBody>
        </p:sp>
        <p:sp>
          <p:nvSpPr>
            <p:cNvPr id="21" name="Rectangle: Rounded Corners 20">
              <a:extLst>
                <a:ext uri="{FF2B5EF4-FFF2-40B4-BE49-F238E27FC236}">
                  <a16:creationId xmlns:a16="http://schemas.microsoft.com/office/drawing/2014/main" id="{D322251A-5656-AF56-9EF9-F8EA21F86D61}"/>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Methods and outcomes</a:t>
              </a:r>
            </a:p>
          </p:txBody>
        </p:sp>
      </p:grpSp>
      <p:sp>
        <p:nvSpPr>
          <p:cNvPr id="23" name="Rectangle 22">
            <a:extLst>
              <a:ext uri="{FF2B5EF4-FFF2-40B4-BE49-F238E27FC236}">
                <a16:creationId xmlns:a16="http://schemas.microsoft.com/office/drawing/2014/main" id="{AB98A983-A2EE-51B5-7001-4B0128B0461E}"/>
              </a:ext>
            </a:extLst>
          </p:cNvPr>
          <p:cNvSpPr/>
          <p:nvPr/>
        </p:nvSpPr>
        <p:spPr>
          <a:xfrm>
            <a:off x="6095999" y="3693696"/>
            <a:ext cx="5488631" cy="2192316"/>
          </a:xfrm>
          <a:prstGeom prst="rect">
            <a:avLst/>
          </a:prstGeom>
          <a:solidFill>
            <a:schemeClr val="accent5"/>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0" lang="en-AU" sz="16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Where to from here?</a:t>
            </a:r>
          </a:p>
          <a:p>
            <a:pPr>
              <a:spcBef>
                <a:spcPts val="660"/>
              </a:spcBef>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The outputs from this analysis are now actively informing a series of strategic and operational priorities, including:</a:t>
            </a:r>
          </a:p>
          <a:p>
            <a:pPr marL="171450" indent="-171450">
              <a:spcBef>
                <a:spcPts val="660"/>
              </a:spcBef>
              <a:buFont typeface="Arial" panose="020B0604020202020204" pitchFamily="34" charset="0"/>
              <a:buChar char="•"/>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The ASC Market Management Plan</a:t>
            </a:r>
          </a:p>
          <a:p>
            <a:pPr marL="171450" indent="-171450">
              <a:spcBef>
                <a:spcPts val="660"/>
              </a:spcBef>
              <a:buFont typeface="Arial" panose="020B0604020202020204" pitchFamily="34" charset="0"/>
              <a:buChar char="•"/>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ICB engagement and joint commissioning structures</a:t>
            </a:r>
          </a:p>
          <a:p>
            <a:pPr marL="171450" indent="-171450">
              <a:spcBef>
                <a:spcPts val="660"/>
              </a:spcBef>
              <a:buFont typeface="Arial" panose="020B0604020202020204" pitchFamily="34" charset="0"/>
              <a:buChar char="•"/>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In-year commissioning interventions</a:t>
            </a:r>
          </a:p>
          <a:p>
            <a:pPr marL="171450" indent="-171450">
              <a:spcBef>
                <a:spcPts val="660"/>
              </a:spcBef>
              <a:buFont typeface="Arial" panose="020B0604020202020204" pitchFamily="34" charset="0"/>
              <a:buChar char="•"/>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Provider market oversight and investment decisions</a:t>
            </a:r>
            <a:endParaRPr kumimoji="0" lang="en-AU"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92316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1E3D7-578E-6A4E-9D8E-2849ADBF2227}"/>
            </a:ext>
          </a:extLst>
        </p:cNvPr>
        <p:cNvGrpSpPr/>
        <p:nvPr/>
      </p:nvGrpSpPr>
      <p:grpSpPr>
        <a:xfrm>
          <a:off x="0" y="0"/>
          <a:ext cx="0" cy="0"/>
          <a:chOff x="0" y="0"/>
          <a:chExt cx="0" cy="0"/>
        </a:xfrm>
      </p:grpSpPr>
      <p:sp>
        <p:nvSpPr>
          <p:cNvPr id="5" name="Title 3">
            <a:extLst>
              <a:ext uri="{FF2B5EF4-FFF2-40B4-BE49-F238E27FC236}">
                <a16:creationId xmlns:a16="http://schemas.microsoft.com/office/drawing/2014/main" id="{A5B2BE7A-2D0F-0A2D-D665-37C538125A12}"/>
              </a:ext>
            </a:extLst>
          </p:cNvPr>
          <p:cNvSpPr txBox="1">
            <a:spLocks/>
          </p:cNvSpPr>
          <p:nvPr/>
        </p:nvSpPr>
        <p:spPr>
          <a:xfrm>
            <a:off x="317561" y="284164"/>
            <a:ext cx="11035023" cy="636605"/>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mj-ea"/>
                <a:cs typeface="Arial" panose="020B0604020202020204" pitchFamily="34" charset="0"/>
              </a:rPr>
              <a:t>State of the Lancashire Care Market – Strategic Headlines</a:t>
            </a:r>
          </a:p>
        </p:txBody>
      </p:sp>
      <p:sp>
        <p:nvSpPr>
          <p:cNvPr id="3" name="TextBox 2">
            <a:extLst>
              <a:ext uri="{FF2B5EF4-FFF2-40B4-BE49-F238E27FC236}">
                <a16:creationId xmlns:a16="http://schemas.microsoft.com/office/drawing/2014/main" id="{3774B5B3-E5E7-78B9-C302-4FC5C383A5DA}"/>
              </a:ext>
            </a:extLst>
          </p:cNvPr>
          <p:cNvSpPr txBox="1"/>
          <p:nvPr/>
        </p:nvSpPr>
        <p:spPr>
          <a:xfrm>
            <a:off x="323577" y="857684"/>
            <a:ext cx="11101366" cy="523220"/>
          </a:xfrm>
          <a:prstGeom prst="rect">
            <a:avLst/>
          </a:prstGeom>
          <a:noFill/>
        </p:spPr>
        <p:txBody>
          <a:bodyPr wrap="square">
            <a:spAutoFit/>
          </a:bodyPr>
          <a:lstStyle/>
          <a:p>
            <a:r>
              <a:rPr lang="en-GB" sz="1400" b="1">
                <a:latin typeface="Arial" panose="020B0604020202020204" pitchFamily="34" charset="0"/>
                <a:cs typeface="Arial" panose="020B0604020202020204" pitchFamily="34" charset="0"/>
              </a:rPr>
              <a:t>The analysis provides the a comprehensive, up-to-date and district-specific view of Lancashire’s care market to date, bringing together demand, supply, pricing and risk data to inform commissioning and system reform.</a:t>
            </a:r>
            <a:endParaRPr lang="en-GB" sz="1400">
              <a:latin typeface="Arial" panose="020B0604020202020204" pitchFamily="34" charset="0"/>
              <a:cs typeface="Arial" panose="020B0604020202020204" pitchFamily="34" charset="0"/>
            </a:endParaRPr>
          </a:p>
        </p:txBody>
      </p:sp>
      <p:grpSp>
        <p:nvGrpSpPr>
          <p:cNvPr id="25" name="Group 24">
            <a:extLst>
              <a:ext uri="{FF2B5EF4-FFF2-40B4-BE49-F238E27FC236}">
                <a16:creationId xmlns:a16="http://schemas.microsoft.com/office/drawing/2014/main" id="{231B4442-67FD-2898-0ECB-D010AA632BF1}"/>
              </a:ext>
            </a:extLst>
          </p:cNvPr>
          <p:cNvGrpSpPr/>
          <p:nvPr/>
        </p:nvGrpSpPr>
        <p:grpSpPr>
          <a:xfrm>
            <a:off x="6441793" y="1578513"/>
            <a:ext cx="4840490" cy="2801706"/>
            <a:chOff x="460628" y="1647757"/>
            <a:chExt cx="4840490" cy="2801706"/>
          </a:xfrm>
        </p:grpSpPr>
        <p:pic>
          <p:nvPicPr>
            <p:cNvPr id="6" name="Picture 5">
              <a:extLst>
                <a:ext uri="{FF2B5EF4-FFF2-40B4-BE49-F238E27FC236}">
                  <a16:creationId xmlns:a16="http://schemas.microsoft.com/office/drawing/2014/main" id="{31811BBF-3AF2-2C17-1FE4-36FDA392E44A}"/>
                </a:ext>
              </a:extLst>
            </p:cNvPr>
            <p:cNvPicPr>
              <a:picLocks noChangeAspect="1"/>
            </p:cNvPicPr>
            <p:nvPr/>
          </p:nvPicPr>
          <p:blipFill rotWithShape="1">
            <a:blip r:embed="rId2"/>
            <a:srcRect l="12199" r="21452"/>
            <a:stretch/>
          </p:blipFill>
          <p:spPr>
            <a:xfrm>
              <a:off x="460628" y="2153652"/>
              <a:ext cx="2295811" cy="2295811"/>
            </a:xfrm>
            <a:prstGeom prst="rect">
              <a:avLst/>
            </a:prstGeom>
            <a:ln>
              <a:solidFill>
                <a:schemeClr val="accent1"/>
              </a:solidFill>
            </a:ln>
          </p:spPr>
        </p:pic>
        <p:pic>
          <p:nvPicPr>
            <p:cNvPr id="7" name="Picture 6">
              <a:extLst>
                <a:ext uri="{FF2B5EF4-FFF2-40B4-BE49-F238E27FC236}">
                  <a16:creationId xmlns:a16="http://schemas.microsoft.com/office/drawing/2014/main" id="{9E00671B-2B5D-8DA2-41E4-C38EFB723608}"/>
                </a:ext>
              </a:extLst>
            </p:cNvPr>
            <p:cNvPicPr>
              <a:picLocks noChangeAspect="1"/>
            </p:cNvPicPr>
            <p:nvPr/>
          </p:nvPicPr>
          <p:blipFill rotWithShape="1">
            <a:blip r:embed="rId3"/>
            <a:srcRect l="4302" r="4302"/>
            <a:stretch/>
          </p:blipFill>
          <p:spPr>
            <a:xfrm>
              <a:off x="3005307" y="2153652"/>
              <a:ext cx="2295811" cy="2295811"/>
            </a:xfrm>
            <a:prstGeom prst="rect">
              <a:avLst/>
            </a:prstGeom>
            <a:ln>
              <a:solidFill>
                <a:schemeClr val="accent1"/>
              </a:solidFill>
            </a:ln>
          </p:spPr>
        </p:pic>
        <p:sp>
          <p:nvSpPr>
            <p:cNvPr id="8" name="TextBox 7">
              <a:extLst>
                <a:ext uri="{FF2B5EF4-FFF2-40B4-BE49-F238E27FC236}">
                  <a16:creationId xmlns:a16="http://schemas.microsoft.com/office/drawing/2014/main" id="{0A702CF4-AD0E-397F-9B6B-D715C2F02883}"/>
                </a:ext>
              </a:extLst>
            </p:cNvPr>
            <p:cNvSpPr txBox="1"/>
            <p:nvPr/>
          </p:nvSpPr>
          <p:spPr>
            <a:xfrm>
              <a:off x="460628" y="1647757"/>
              <a:ext cx="2295811" cy="5078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300"/>
                </a:spcAft>
                <a:buClr>
                  <a:srgbClr val="2C5A77"/>
                </a:buClr>
                <a:buSzTx/>
                <a:buFontTx/>
                <a:buNone/>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Residential &amp; Nursing Bed Supply Relative to Older Population (65+) by District</a:t>
              </a:r>
            </a:p>
          </p:txBody>
        </p:sp>
        <p:sp>
          <p:nvSpPr>
            <p:cNvPr id="9" name="TextBox 8">
              <a:extLst>
                <a:ext uri="{FF2B5EF4-FFF2-40B4-BE49-F238E27FC236}">
                  <a16:creationId xmlns:a16="http://schemas.microsoft.com/office/drawing/2014/main" id="{106C038B-2627-52E2-33B0-96DA7B2339F3}"/>
                </a:ext>
              </a:extLst>
            </p:cNvPr>
            <p:cNvSpPr txBox="1"/>
            <p:nvPr/>
          </p:nvSpPr>
          <p:spPr>
            <a:xfrm>
              <a:off x="3005306" y="1786256"/>
              <a:ext cx="2295811"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300"/>
                </a:spcAft>
                <a:buClr>
                  <a:srgbClr val="2C5A77"/>
                </a:buClr>
                <a:buSzTx/>
                <a:buFontTx/>
                <a:buNone/>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Short-Term Care Bed Provision per 1,000 Residents Aged 65+, by District</a:t>
              </a:r>
            </a:p>
          </p:txBody>
        </p:sp>
      </p:grpSp>
      <p:grpSp>
        <p:nvGrpSpPr>
          <p:cNvPr id="10" name="Group 9">
            <a:extLst>
              <a:ext uri="{FF2B5EF4-FFF2-40B4-BE49-F238E27FC236}">
                <a16:creationId xmlns:a16="http://schemas.microsoft.com/office/drawing/2014/main" id="{91C1017E-EBA2-42F5-B4F4-FD600635CB98}"/>
              </a:ext>
            </a:extLst>
          </p:cNvPr>
          <p:cNvGrpSpPr/>
          <p:nvPr/>
        </p:nvGrpSpPr>
        <p:grpSpPr>
          <a:xfrm>
            <a:off x="403674" y="1563533"/>
            <a:ext cx="5488634" cy="2393226"/>
            <a:chOff x="431801" y="1303711"/>
            <a:chExt cx="3150991" cy="2198442"/>
          </a:xfrm>
        </p:grpSpPr>
        <p:sp>
          <p:nvSpPr>
            <p:cNvPr id="11" name="Rectangle: Rounded Corners 10">
              <a:extLst>
                <a:ext uri="{FF2B5EF4-FFF2-40B4-BE49-F238E27FC236}">
                  <a16:creationId xmlns:a16="http://schemas.microsoft.com/office/drawing/2014/main" id="{4BC50704-4453-377D-E699-F963DEBF3A5F}"/>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High and Rising Occupancy in Key Districts</a:t>
              </a:r>
              <a:b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Residential care beds in districts like Wyre, South Ribble, and Chorley are running above 92% occupancy, leaving little flex to manage hospital discharges, transitions or seasonal pressures.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Uneven Supply and Rural Fragility</a:t>
              </a:r>
              <a:b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While total capacity appears sufficient at county level, provision is unevenly distributed. Ribble Valley, Pendle, and parts of West Lancashire face significant gaps, particularly in complex care and double-handed packages.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Workforce Shortages Reducing Usable Capacity</a:t>
              </a:r>
              <a:b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Providers report staffing gaps, particularly in homecare and short-term services, that limit delivery despite headline contract volume, leading to underutilised hours and growing unmet need.</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Self-Funders and Price Pressures Distorting Market Dynamics</a:t>
              </a:r>
              <a:b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The self-funder market is larger than previously captured, particularly in OP Resi, influencing provider location, pricing, and placement decisions, with implications for council-funded availability.</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NHS and ICB Commissioning Divergence</a:t>
              </a:r>
              <a:b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rPr>
                <a:t>NHS spot placements are priced substantially above equivalent Council rates, particularly in LD and complex homecare; undermining joint leverage and distorting local price signals.</a:t>
              </a:r>
              <a:endParaRPr kumimoji="0" lang="en-AU" sz="1100" i="0" u="none" strike="noStrike" kern="0" cap="none" spc="0" normalizeH="0" baseline="0" noProof="0" dirty="0">
                <a:ln>
                  <a:noFill/>
                </a:ln>
                <a:solidFill>
                  <a:srgbClr val="2E2E38"/>
                </a:solidFill>
                <a:effectLst/>
                <a:uLnTx/>
                <a:uFillTx/>
                <a:latin typeface="Arial" panose="020B0604020202020204" pitchFamily="34" charset="0"/>
                <a:ea typeface="+mn-ea"/>
                <a:cs typeface="Arial" panose="020B0604020202020204" pitchFamily="34" charset="0"/>
              </a:endParaRPr>
            </a:p>
          </p:txBody>
        </p:sp>
        <p:sp>
          <p:nvSpPr>
            <p:cNvPr id="12" name="Rectangle: Rounded Corners 11">
              <a:extLst>
                <a:ext uri="{FF2B5EF4-FFF2-40B4-BE49-F238E27FC236}">
                  <a16:creationId xmlns:a16="http://schemas.microsoft.com/office/drawing/2014/main" id="{397A7595-0D7F-BD9B-27F8-8FED0ACC43F5}"/>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Highlights</a:t>
              </a:r>
            </a:p>
          </p:txBody>
        </p:sp>
      </p:grpSp>
      <p:sp>
        <p:nvSpPr>
          <p:cNvPr id="26" name="Rectangle 25">
            <a:extLst>
              <a:ext uri="{FF2B5EF4-FFF2-40B4-BE49-F238E27FC236}">
                <a16:creationId xmlns:a16="http://schemas.microsoft.com/office/drawing/2014/main" id="{60F4FCAE-A962-918F-BC9D-4D77F7812ADF}"/>
              </a:ext>
            </a:extLst>
          </p:cNvPr>
          <p:cNvSpPr/>
          <p:nvPr/>
        </p:nvSpPr>
        <p:spPr>
          <a:xfrm>
            <a:off x="6095999" y="4535904"/>
            <a:ext cx="5488631" cy="1350107"/>
          </a:xfrm>
          <a:prstGeom prst="rect">
            <a:avLst/>
          </a:prstGeom>
          <a:solidFill>
            <a:schemeClr val="accent4"/>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600" b="1" kern="0">
                <a:solidFill>
                  <a:prstClr val="white"/>
                </a:solidFill>
                <a:latin typeface="Arial" panose="020B0604020202020204" pitchFamily="34" charset="0"/>
                <a:cs typeface="Arial" panose="020B0604020202020204" pitchFamily="34" charset="0"/>
              </a:rPr>
              <a:t>Takeaway message</a:t>
            </a:r>
            <a:endParaRPr kumimoji="0" lang="en-AU" sz="16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a:spcBef>
                <a:spcPts val="660"/>
              </a:spcBef>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Lancashire’s care market is at a tipping point; stabilising supply and aligning commissioning across the system are essential to avoid unmanaged failures, rising costs, and deepening inequality of access.</a:t>
            </a:r>
            <a:endParaRPr kumimoji="0" lang="en-AU"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09931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801B9E-D388-E725-C06B-E58BB530CBCB}"/>
            </a:ext>
          </a:extLst>
        </p:cNvPr>
        <p:cNvGrpSpPr/>
        <p:nvPr/>
      </p:nvGrpSpPr>
      <p:grpSpPr>
        <a:xfrm>
          <a:off x="0" y="0"/>
          <a:ext cx="0" cy="0"/>
          <a:chOff x="0" y="0"/>
          <a:chExt cx="0" cy="0"/>
        </a:xfrm>
      </p:grpSpPr>
      <p:sp>
        <p:nvSpPr>
          <p:cNvPr id="2" name="Title 3">
            <a:extLst>
              <a:ext uri="{FF2B5EF4-FFF2-40B4-BE49-F238E27FC236}">
                <a16:creationId xmlns:a16="http://schemas.microsoft.com/office/drawing/2014/main" id="{05488084-4947-7A06-2314-5EDFC141A643}"/>
              </a:ext>
            </a:extLst>
          </p:cNvPr>
          <p:cNvSpPr txBox="1">
            <a:spLocks/>
          </p:cNvSpPr>
          <p:nvPr/>
        </p:nvSpPr>
        <p:spPr>
          <a:xfrm>
            <a:off x="407368" y="416131"/>
            <a:ext cx="10968343" cy="636605"/>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mj-ea"/>
                <a:cs typeface="Arial" panose="020B0604020202020204" pitchFamily="34" charset="0"/>
              </a:rPr>
              <a:t>Spotlight on demand – OP Residential Care and Nursing</a:t>
            </a:r>
          </a:p>
        </p:txBody>
      </p:sp>
      <p:grpSp>
        <p:nvGrpSpPr>
          <p:cNvPr id="7" name="Group 6">
            <a:extLst>
              <a:ext uri="{FF2B5EF4-FFF2-40B4-BE49-F238E27FC236}">
                <a16:creationId xmlns:a16="http://schemas.microsoft.com/office/drawing/2014/main" id="{9EA2D90E-BAAB-022F-F6D4-05BD65463D3F}"/>
              </a:ext>
            </a:extLst>
          </p:cNvPr>
          <p:cNvGrpSpPr/>
          <p:nvPr/>
        </p:nvGrpSpPr>
        <p:grpSpPr>
          <a:xfrm>
            <a:off x="407368" y="1196752"/>
            <a:ext cx="11305256" cy="4608512"/>
            <a:chOff x="838199" y="1052736"/>
            <a:chExt cx="10730944" cy="4748164"/>
          </a:xfrm>
        </p:grpSpPr>
        <p:sp>
          <p:nvSpPr>
            <p:cNvPr id="35" name="Rectangle 34">
              <a:extLst>
                <a:ext uri="{FF2B5EF4-FFF2-40B4-BE49-F238E27FC236}">
                  <a16:creationId xmlns:a16="http://schemas.microsoft.com/office/drawing/2014/main" id="{713C7049-3428-123B-C554-930E730CAC35}"/>
                </a:ext>
              </a:extLst>
            </p:cNvPr>
            <p:cNvSpPr/>
            <p:nvPr/>
          </p:nvSpPr>
          <p:spPr>
            <a:xfrm>
              <a:off x="838200" y="3789040"/>
              <a:ext cx="5279711" cy="2011860"/>
            </a:xfrm>
            <a:prstGeom prst="rect">
              <a:avLst/>
            </a:prstGeom>
            <a:solidFill>
              <a:srgbClr val="F6F6FA"/>
            </a:solidFill>
            <a:ln w="12700" cap="flat" cmpd="sng" algn="ctr">
              <a:noFill/>
              <a:prstDash val="solid"/>
              <a:miter lim="800000"/>
              <a:headEnd type="none" w="med" len="med"/>
              <a:tailEnd type="none" w="med" len="med"/>
            </a:ln>
            <a:effectLst/>
          </p:spPr>
          <p:txBody>
            <a:bodyPr lIns="72000" tIns="72000" rIns="72000" bIns="72000" rtlCol="0" anchor="t" anchorCtr="0"/>
            <a:lstStyle/>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Current demand projections suggest that,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across Lancashire, roughly 4% of people aged 65 and over require residential care, with an estimated 0.28% needing dementia-specific care - this translates to between 760 and 1,320 people per district, depending on the size and age profile of the population.</a:t>
              </a:r>
            </a:p>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The model assumes a base residential care need of 4% of the 65+ population,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and a 7% dementia prevalence, of which a small proportion is estimated to require residential support (4% of 7%). These assumptions are based on national benchmarks and reflect typical service utilisation rates today.</a:t>
              </a:r>
            </a:p>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It is important to note that not everyone over 65 needs residential care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because many older people live independently, rely on unpaid carers (like family), or access support through home care services. Cultural preferences, funding limitations, and health status all influence whether someone enters a care home.</a:t>
              </a:r>
            </a:p>
            <a:p>
              <a:pPr marL="0" marR="0" lvl="0" indent="0" algn="l" defTabSz="914400" rtl="0" eaLnBrk="1" fontAlgn="auto" latinLnBrk="0" hangingPunct="1">
                <a:lnSpc>
                  <a:spcPct val="100000"/>
                </a:lnSpc>
                <a:spcBef>
                  <a:spcPts val="0"/>
                </a:spcBef>
                <a:spcAft>
                  <a:spcPts val="300"/>
                </a:spcAft>
                <a:buClr>
                  <a:srgbClr val="2C5A77"/>
                </a:buClr>
                <a:buSzTx/>
                <a:buFontTx/>
                <a:buNone/>
                <a:tabLst/>
                <a:defRPr/>
              </a:pPr>
              <a:b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br>
              <a:r>
                <a:rPr kumimoji="0" lang="en-GB" sz="7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Sources: ONS Population data, NHS Dementia Profile data, LCC Data</a:t>
              </a:r>
              <a:endPar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endParaRPr>
            </a:p>
          </p:txBody>
        </p:sp>
        <p:sp>
          <p:nvSpPr>
            <p:cNvPr id="36" name="Rectangle 35">
              <a:extLst>
                <a:ext uri="{FF2B5EF4-FFF2-40B4-BE49-F238E27FC236}">
                  <a16:creationId xmlns:a16="http://schemas.microsoft.com/office/drawing/2014/main" id="{014338E7-368F-962D-671E-9140A1DB0B2B}"/>
                </a:ext>
              </a:extLst>
            </p:cNvPr>
            <p:cNvSpPr/>
            <p:nvPr/>
          </p:nvSpPr>
          <p:spPr>
            <a:xfrm>
              <a:off x="838200" y="1052736"/>
              <a:ext cx="5279711" cy="309340"/>
            </a:xfrm>
            <a:prstGeom prst="rect">
              <a:avLst/>
            </a:prstGeom>
            <a:solidFill>
              <a:schemeClr val="accent1"/>
            </a:solidFill>
            <a:ln w="12700" cap="flat" cmpd="sng" algn="ctr">
              <a:noFill/>
              <a:prstDash val="solid"/>
              <a:miter lim="800000"/>
              <a:headEnd type="none" w="med" len="med"/>
              <a:tailEnd type="none" w="med" len="med"/>
            </a:ln>
            <a:effectLst/>
          </p:spPr>
          <p:txBody>
            <a:bodyPr lIns="108000" tIns="108000" rIns="108000" bIns="108000" rtlCol="0" anchor="ctr" anchorCtr="0"/>
            <a:lstStyle/>
            <a:p>
              <a:pPr marL="0" marR="0" lvl="0" indent="0" algn="ctr" defTabSz="914400" rtl="0" eaLnBrk="1" fontAlgn="auto" latinLnBrk="0" hangingPunct="1">
                <a:lnSpc>
                  <a:spcPct val="90000"/>
                </a:lnSpc>
                <a:spcBef>
                  <a:spcPts val="400"/>
                </a:spcBef>
                <a:spcAft>
                  <a:spcPts val="400"/>
                </a:spcAft>
                <a:buClr>
                  <a:srgbClr val="FFE600"/>
                </a:buClr>
                <a:buSzTx/>
                <a:buFontTx/>
                <a:buNone/>
                <a:tabLst/>
                <a:defRPr/>
              </a:pPr>
              <a:r>
                <a:rPr kumimoji="0" lang="en-AU" sz="10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Demand for OP Residential Care in 2025 is at an all time high…</a:t>
              </a:r>
              <a:endParaRPr kumimoji="0" lang="en-AU" sz="14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46" name="Rectangle 45">
              <a:extLst>
                <a:ext uri="{FF2B5EF4-FFF2-40B4-BE49-F238E27FC236}">
                  <a16:creationId xmlns:a16="http://schemas.microsoft.com/office/drawing/2014/main" id="{FEB95040-C04D-1438-3A1F-7277C25290C4}"/>
                </a:ext>
              </a:extLst>
            </p:cNvPr>
            <p:cNvSpPr/>
            <p:nvPr/>
          </p:nvSpPr>
          <p:spPr>
            <a:xfrm>
              <a:off x="6288897" y="1052736"/>
              <a:ext cx="5279711" cy="309340"/>
            </a:xfrm>
            <a:prstGeom prst="rect">
              <a:avLst/>
            </a:prstGeom>
            <a:solidFill>
              <a:schemeClr val="accent1"/>
            </a:solidFill>
            <a:ln w="12700" cap="flat" cmpd="sng" algn="ctr">
              <a:noFill/>
              <a:prstDash val="solid"/>
              <a:miter lim="800000"/>
              <a:headEnd type="none" w="med" len="med"/>
              <a:tailEnd type="none" w="med" len="med"/>
            </a:ln>
            <a:effectLst/>
          </p:spPr>
          <p:txBody>
            <a:bodyPr lIns="108000" tIns="108000" rIns="108000" bIns="108000" rtlCol="0" anchor="ctr" anchorCtr="0"/>
            <a:lstStyle/>
            <a:p>
              <a:pPr marL="0" marR="0" lvl="0" indent="0" algn="ctr" defTabSz="914400" rtl="0" eaLnBrk="1" fontAlgn="auto" latinLnBrk="0" hangingPunct="1">
                <a:lnSpc>
                  <a:spcPct val="90000"/>
                </a:lnSpc>
                <a:spcBef>
                  <a:spcPts val="400"/>
                </a:spcBef>
                <a:spcAft>
                  <a:spcPts val="400"/>
                </a:spcAft>
                <a:buClr>
                  <a:srgbClr val="FFE600"/>
                </a:buClr>
                <a:buSzTx/>
                <a:buFontTx/>
                <a:buNone/>
                <a:tabLst/>
                <a:defRPr/>
              </a:pPr>
              <a:r>
                <a:rPr kumimoji="0" lang="en-AU" sz="10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 and is expected to grow by 5.7% through to 2030</a:t>
              </a:r>
              <a:endParaRPr kumimoji="0" lang="en-AU" sz="14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graphicFrame>
          <p:nvGraphicFramePr>
            <p:cNvPr id="4" name="Chart 3">
              <a:extLst>
                <a:ext uri="{FF2B5EF4-FFF2-40B4-BE49-F238E27FC236}">
                  <a16:creationId xmlns:a16="http://schemas.microsoft.com/office/drawing/2014/main" id="{92B07A23-408B-F755-1AC5-C44923A85D7E}"/>
                </a:ext>
              </a:extLst>
            </p:cNvPr>
            <p:cNvGraphicFramePr>
              <a:graphicFrameLocks/>
            </p:cNvGraphicFramePr>
            <p:nvPr/>
          </p:nvGraphicFramePr>
          <p:xfrm>
            <a:off x="838199" y="1444405"/>
            <a:ext cx="5279712" cy="2344635"/>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6E58378A-406E-5BA0-AC88-5EB3A42686AB}"/>
                </a:ext>
              </a:extLst>
            </p:cNvPr>
            <p:cNvSpPr/>
            <p:nvPr/>
          </p:nvSpPr>
          <p:spPr>
            <a:xfrm>
              <a:off x="6289432" y="3789040"/>
              <a:ext cx="5279711" cy="2011860"/>
            </a:xfrm>
            <a:prstGeom prst="rect">
              <a:avLst/>
            </a:prstGeom>
            <a:solidFill>
              <a:srgbClr val="F6F6FA"/>
            </a:solidFill>
            <a:ln w="12700" cap="flat" cmpd="sng" algn="ctr">
              <a:noFill/>
              <a:prstDash val="solid"/>
              <a:miter lim="800000"/>
              <a:headEnd type="none" w="med" len="med"/>
              <a:tailEnd type="none" w="med" len="med"/>
            </a:ln>
            <a:effectLst/>
          </p:spPr>
          <p:txBody>
            <a:bodyPr lIns="72000" tIns="72000" rIns="72000" bIns="72000" rtlCol="0" anchor="t" anchorCtr="0"/>
            <a:lstStyle/>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Overall demand for older people’s residential and dementia care is projected to increase across most Lancashire districts by 2030,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reflecting underlying demographic trends, including population ageing, rising life expectancy, and rising prevalence of age-related conditions such as dementia.</a:t>
              </a:r>
            </a:p>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In a small number of districts, projected demand appears flat or declining -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notably</a:t>
              </a: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 Lancaster, Preston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and</a:t>
              </a: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 Wyre -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which is attributable to static or falling over-65 populations, influenced by historical mortality patterns, net outmigration, or a younger demographic base. These areas may nonetheless face pressure from increased acuity and care complexity. </a:t>
              </a:r>
            </a:p>
            <a:p>
              <a:pPr marL="171450" marR="0" lvl="0" indent="-171450" algn="l" defTabSz="914400" rtl="0" eaLnBrk="1" fontAlgn="auto" latinLnBrk="0" hangingPunct="1">
                <a:lnSpc>
                  <a:spcPct val="100000"/>
                </a:lnSpc>
                <a:spcBef>
                  <a:spcPts val="0"/>
                </a:spcBef>
                <a:spcAft>
                  <a:spcPts val="300"/>
                </a:spcAft>
                <a:buClr>
                  <a:srgbClr val="2C5A77"/>
                </a:buClr>
                <a:buSzTx/>
                <a:buFont typeface="Wingdings" panose="05000000000000000000" pitchFamily="2" charset="2"/>
                <a:buChar char="§"/>
                <a:tabLst/>
                <a:defRPr/>
              </a:pPr>
              <a:r>
                <a:rPr kumimoji="0" lang="en-GB" sz="900" b="1"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The projections are based on fixed utilisation rates applied to population forecasts </a:t>
              </a:r>
              <a: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(e.g. 4% of the 65+ population requiring residential care), and may therefore understate future demand in areas where needs intensity, dependency ratios, or access constraints change over time.</a:t>
              </a:r>
            </a:p>
            <a:p>
              <a:pPr marL="0" marR="0" lvl="0" indent="0" algn="l" defTabSz="914400" rtl="0" eaLnBrk="1" fontAlgn="auto" latinLnBrk="0" hangingPunct="1">
                <a:lnSpc>
                  <a:spcPct val="100000"/>
                </a:lnSpc>
                <a:spcBef>
                  <a:spcPts val="0"/>
                </a:spcBef>
                <a:spcAft>
                  <a:spcPts val="300"/>
                </a:spcAft>
                <a:buClr>
                  <a:srgbClr val="2C5A77"/>
                </a:buClr>
                <a:buSzTx/>
                <a:buFontTx/>
                <a:buNone/>
                <a:tabLst/>
                <a:defRPr/>
              </a:pPr>
              <a:br>
                <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br>
              <a:r>
                <a:rPr kumimoji="0" lang="en-GB" sz="7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rPr>
                <a:t>Sources: ONS Population data, NHS Dementia Profile data, LCC Data</a:t>
              </a:r>
              <a:endParaRPr kumimoji="0" lang="en-GB" sz="900" b="0" i="0" u="none" strike="noStrike" kern="1200" cap="none" spc="0" normalizeH="0" baseline="0" noProof="0">
                <a:ln>
                  <a:noFill/>
                </a:ln>
                <a:solidFill>
                  <a:srgbClr val="1A1A24"/>
                </a:solidFill>
                <a:effectLst/>
                <a:uLnTx/>
                <a:uFillTx/>
                <a:latin typeface="Arial" panose="020B0604020202020204" pitchFamily="34" charset="0"/>
                <a:ea typeface="+mn-ea"/>
                <a:cs typeface="Arial" panose="020B0604020202020204" pitchFamily="34" charset="0"/>
              </a:endParaRPr>
            </a:p>
          </p:txBody>
        </p:sp>
        <p:graphicFrame>
          <p:nvGraphicFramePr>
            <p:cNvPr id="6" name="Chart 5">
              <a:extLst>
                <a:ext uri="{FF2B5EF4-FFF2-40B4-BE49-F238E27FC236}">
                  <a16:creationId xmlns:a16="http://schemas.microsoft.com/office/drawing/2014/main" id="{8917F468-2C6C-6032-9451-14CF5BD21CDA}"/>
                </a:ext>
              </a:extLst>
            </p:cNvPr>
            <p:cNvGraphicFramePr>
              <a:graphicFrameLocks/>
            </p:cNvGraphicFramePr>
            <p:nvPr/>
          </p:nvGraphicFramePr>
          <p:xfrm>
            <a:off x="6288897" y="1444406"/>
            <a:ext cx="5279710" cy="2344634"/>
          </p:xfrm>
          <a:graphic>
            <a:graphicData uri="http://schemas.openxmlformats.org/drawingml/2006/chart">
              <c:chart xmlns:c="http://schemas.openxmlformats.org/drawingml/2006/chart" xmlns:r="http://schemas.openxmlformats.org/officeDocument/2006/relationships" r:id="rId3"/>
            </a:graphicData>
          </a:graphic>
        </p:graphicFrame>
      </p:grpSp>
    </p:spTree>
    <p:extLst>
      <p:ext uri="{BB962C8B-B14F-4D97-AF65-F5344CB8AC3E}">
        <p14:creationId xmlns:p14="http://schemas.microsoft.com/office/powerpoint/2010/main" val="123497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0C060-C3D3-96E2-89DD-C64757C15173}"/>
            </a:ext>
          </a:extLst>
        </p:cNvPr>
        <p:cNvGrpSpPr/>
        <p:nvPr/>
      </p:nvGrpSpPr>
      <p:grpSpPr>
        <a:xfrm>
          <a:off x="0" y="0"/>
          <a:ext cx="0" cy="0"/>
          <a:chOff x="0" y="0"/>
          <a:chExt cx="0" cy="0"/>
        </a:xfrm>
      </p:grpSpPr>
      <p:sp>
        <p:nvSpPr>
          <p:cNvPr id="5" name="Title 3">
            <a:extLst>
              <a:ext uri="{FF2B5EF4-FFF2-40B4-BE49-F238E27FC236}">
                <a16:creationId xmlns:a16="http://schemas.microsoft.com/office/drawing/2014/main" id="{E88622FB-EB97-96F9-009B-652BAC7425BC}"/>
              </a:ext>
            </a:extLst>
          </p:cNvPr>
          <p:cNvSpPr txBox="1">
            <a:spLocks/>
          </p:cNvSpPr>
          <p:nvPr/>
        </p:nvSpPr>
        <p:spPr>
          <a:xfrm>
            <a:off x="317561" y="284164"/>
            <a:ext cx="11035023" cy="636605"/>
          </a:xfrm>
          <a:prstGeom prst="rect">
            <a:avLst/>
          </a:prstGeom>
        </p:spPr>
        <p:txBody>
          <a:bodyPr vert="horz" lIns="91440" tIns="45720" rIns="91440" bIns="45720" rtlCol="0" anchor="ctr">
            <a:normAutofit/>
          </a:bodyPr>
          <a:lst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2800" b="1" i="0" u="none" strike="noStrike" kern="1200" cap="none" spc="0" normalizeH="0" baseline="0" noProof="0">
                <a:ln>
                  <a:noFill/>
                </a:ln>
                <a:solidFill>
                  <a:prstClr val="black"/>
                </a:solidFill>
                <a:effectLst/>
                <a:uLnTx/>
                <a:uFillTx/>
                <a:latin typeface="Arial" panose="020B0604020202020204" pitchFamily="34" charset="0"/>
                <a:ea typeface="+mj-ea"/>
                <a:cs typeface="Arial" panose="020B0604020202020204" pitchFamily="34" charset="0"/>
              </a:rPr>
              <a:t>Key risks and emerging challenges</a:t>
            </a:r>
          </a:p>
        </p:txBody>
      </p:sp>
      <p:sp>
        <p:nvSpPr>
          <p:cNvPr id="3" name="TextBox 2">
            <a:extLst>
              <a:ext uri="{FF2B5EF4-FFF2-40B4-BE49-F238E27FC236}">
                <a16:creationId xmlns:a16="http://schemas.microsoft.com/office/drawing/2014/main" id="{3BC1B20B-9745-B20C-4E06-2792985AAEE0}"/>
              </a:ext>
            </a:extLst>
          </p:cNvPr>
          <p:cNvSpPr txBox="1"/>
          <p:nvPr/>
        </p:nvSpPr>
        <p:spPr>
          <a:xfrm>
            <a:off x="323577" y="893780"/>
            <a:ext cx="11101366" cy="523220"/>
          </a:xfrm>
          <a:prstGeom prst="rect">
            <a:avLst/>
          </a:prstGeom>
          <a:noFill/>
        </p:spPr>
        <p:txBody>
          <a:bodyPr wrap="square">
            <a:spAutoFit/>
          </a:bodyPr>
          <a:lstStyle/>
          <a:p>
            <a:r>
              <a:rPr lang="en-GB" sz="1400" b="1">
                <a:latin typeface="Arial" panose="020B0604020202020204" pitchFamily="34" charset="0"/>
                <a:cs typeface="Arial" panose="020B0604020202020204" pitchFamily="34" charset="0"/>
              </a:rPr>
              <a:t>The market is showing signs of structural imbalance, with both consolidation and fragmentation creating systemic risks across different districts and service types.</a:t>
            </a:r>
            <a:endParaRPr lang="en-GB" sz="140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AC112365-EAF9-7E77-A4B5-D9E4059DB4DF}"/>
              </a:ext>
            </a:extLst>
          </p:cNvPr>
          <p:cNvGrpSpPr/>
          <p:nvPr/>
        </p:nvGrpSpPr>
        <p:grpSpPr>
          <a:xfrm>
            <a:off x="403674" y="1563533"/>
            <a:ext cx="5488634" cy="2393226"/>
            <a:chOff x="431801" y="1303711"/>
            <a:chExt cx="3150991" cy="2198442"/>
          </a:xfrm>
        </p:grpSpPr>
        <p:sp>
          <p:nvSpPr>
            <p:cNvPr id="11" name="Rectangle: Rounded Corners 10">
              <a:extLst>
                <a:ext uri="{FF2B5EF4-FFF2-40B4-BE49-F238E27FC236}">
                  <a16:creationId xmlns:a16="http://schemas.microsoft.com/office/drawing/2014/main" id="{3DE9FEA7-9DD3-B226-9C82-C129D1B7E40D}"/>
                </a:ext>
              </a:extLst>
            </p:cNvPr>
            <p:cNvSpPr/>
            <p:nvPr/>
          </p:nvSpPr>
          <p:spPr>
            <a:xfrm>
              <a:off x="431801" y="1549008"/>
              <a:ext cx="3150990" cy="1953145"/>
            </a:xfrm>
            <a:prstGeom prst="roundRect">
              <a:avLst>
                <a:gd name="adj" fmla="val 2151"/>
              </a:avLst>
            </a:prstGeom>
            <a:noFill/>
            <a:ln w="9525" cap="flat" cmpd="sng" algn="ctr">
              <a:noFill/>
              <a:prstDash val="dash"/>
            </a:ln>
            <a:effectLst/>
          </p:spPr>
          <p:txBody>
            <a:bodyPr lIns="108000" tIns="108000" rIns="108000" bIns="108000" rtlCol="0" anchor="t" anchorCtr="0"/>
            <a:lstStyle/>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Consolidation Risk</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In districts like Fylde and Chorley, a small number of large providers now control a significant share of capacity. This supports economies of scale but also concentrates risk; a single provider failure could disrupt multiple pathways.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Fragmentation and Complexity</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In areas like West Lancashire and Pendle, the market is fragmented, with many micro-providers delivering small volumes. This increases commissioning complexity and reduces overall resilience during system shocks (e.g. hospital surge or weather events).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Exit and Volatility Risk</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Smaller providers in rural areas are increasingly at risk of market exit due to inflation, workforce scarcity, and limited commercial sustainability. This is particularly acute in homecare and short-term bed markets.</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Disjointed Commissioning Models</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The coexistence of spot, block, and framework contracting across different services - often layered between Council and NHS purchasers - is creating misaligned incentives and reducing strategic leverage.</a:t>
              </a:r>
            </a:p>
            <a:p>
              <a:pPr marL="171450" marR="0" lvl="0" indent="-171450" algn="l" defTabSz="924105" rtl="0" eaLnBrk="0" fontAlgn="base" latinLnBrk="0" hangingPunct="0">
                <a:lnSpc>
                  <a:spcPct val="100000"/>
                </a:lnSpc>
                <a:spcBef>
                  <a:spcPct val="50000"/>
                </a:spcBef>
                <a:spcAft>
                  <a:spcPct val="0"/>
                </a:spcAft>
                <a:buClrTx/>
                <a:buSzTx/>
                <a:buFont typeface="Arial" panose="020B0604020202020204" pitchFamily="34" charset="0"/>
                <a:buChar char="•"/>
                <a:tabLst/>
                <a:defRPr/>
              </a:pPr>
              <a: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Data Visibility Gaps with NHS-Commissioned Care</a:t>
              </a:r>
              <a:br>
                <a:rPr kumimoji="0" lang="en-GB" sz="1100" b="1"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br>
              <a:r>
                <a:rPr kumimoji="0" lang="en-GB"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rPr>
                <a:t>The Council has limited visibility of care commissioned directly by the ICB or acute trusts, especially in LD and complex homecare. This impairs market oversight, inflates prices through parallel commissioning, and risks double-purchasing or capacity misallocation.</a:t>
              </a:r>
              <a:endParaRPr kumimoji="0" lang="en-AU" sz="1100" i="0" u="none" strike="noStrike" kern="0" cap="none" spc="0" normalizeH="0" baseline="0" noProof="0">
                <a:ln>
                  <a:noFill/>
                </a:ln>
                <a:solidFill>
                  <a:srgbClr val="2E2E38"/>
                </a:solidFill>
                <a:effectLst/>
                <a:uLnTx/>
                <a:uFillTx/>
                <a:latin typeface="Arial" panose="020B0604020202020204" pitchFamily="34" charset="0"/>
                <a:ea typeface="+mn-ea"/>
                <a:cs typeface="Arial" panose="020B0604020202020204" pitchFamily="34" charset="0"/>
              </a:endParaRPr>
            </a:p>
          </p:txBody>
        </p:sp>
        <p:sp>
          <p:nvSpPr>
            <p:cNvPr id="12" name="Rectangle: Rounded Corners 11">
              <a:extLst>
                <a:ext uri="{FF2B5EF4-FFF2-40B4-BE49-F238E27FC236}">
                  <a16:creationId xmlns:a16="http://schemas.microsoft.com/office/drawing/2014/main" id="{CB8758AB-69D8-F4D1-780D-7A0E55406135}"/>
                </a:ext>
              </a:extLst>
            </p:cNvPr>
            <p:cNvSpPr/>
            <p:nvPr/>
          </p:nvSpPr>
          <p:spPr>
            <a:xfrm>
              <a:off x="431803" y="1303711"/>
              <a:ext cx="3150989" cy="280079"/>
            </a:xfrm>
            <a:prstGeom prst="roundRect">
              <a:avLst>
                <a:gd name="adj" fmla="val 2151"/>
              </a:avLst>
            </a:prstGeom>
            <a:solidFill>
              <a:schemeClr val="tx2"/>
            </a:solidFill>
            <a:ln w="9525" cap="flat" cmpd="sng" algn="ctr">
              <a:noFill/>
              <a:prstDash val="dash"/>
            </a:ln>
            <a:effectLst/>
          </p:spPr>
          <p:txBody>
            <a:bodyPr lIns="108000" tIns="108000" rIns="108000" bIns="108000" rtlCol="0" anchor="ctr"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AU" sz="14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Key risks</a:t>
              </a:r>
            </a:p>
          </p:txBody>
        </p:sp>
      </p:grpSp>
      <p:sp>
        <p:nvSpPr>
          <p:cNvPr id="26" name="Rectangle 25">
            <a:extLst>
              <a:ext uri="{FF2B5EF4-FFF2-40B4-BE49-F238E27FC236}">
                <a16:creationId xmlns:a16="http://schemas.microsoft.com/office/drawing/2014/main" id="{FCC9B19E-AD5B-675A-02B5-E063A7A62BC9}"/>
              </a:ext>
            </a:extLst>
          </p:cNvPr>
          <p:cNvSpPr/>
          <p:nvPr/>
        </p:nvSpPr>
        <p:spPr>
          <a:xfrm>
            <a:off x="6095999" y="4535905"/>
            <a:ext cx="5488631" cy="1179096"/>
          </a:xfrm>
          <a:prstGeom prst="rect">
            <a:avLst/>
          </a:prstGeom>
          <a:solidFill>
            <a:schemeClr val="accent4"/>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600" b="1" kern="0">
                <a:solidFill>
                  <a:prstClr val="white"/>
                </a:solidFill>
                <a:latin typeface="Arial" panose="020B0604020202020204" pitchFamily="34" charset="0"/>
                <a:cs typeface="Arial" panose="020B0604020202020204" pitchFamily="34" charset="0"/>
              </a:rPr>
              <a:t>Takeaway message</a:t>
            </a:r>
            <a:endParaRPr kumimoji="0" lang="en-AU" sz="16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a:spcBef>
                <a:spcPts val="660"/>
              </a:spcBef>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Lancashire’s care market is at a tipping point; stabilising supply and aligning commissioning across the system are essential to avoid unmanaged failures, rising costs, and deepening inequality of access.</a:t>
            </a:r>
            <a:endParaRPr kumimoji="0" lang="en-AU"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4" name="Chart 3">
            <a:extLst>
              <a:ext uri="{FF2B5EF4-FFF2-40B4-BE49-F238E27FC236}">
                <a16:creationId xmlns:a16="http://schemas.microsoft.com/office/drawing/2014/main" id="{FB518ACF-E647-7FAC-F21D-6959C004280A}"/>
              </a:ext>
            </a:extLst>
          </p:cNvPr>
          <p:cNvGraphicFramePr>
            <a:graphicFrameLocks/>
          </p:cNvGraphicFramePr>
          <p:nvPr>
            <p:extLst>
              <p:ext uri="{D42A27DB-BD31-4B8C-83A1-F6EECF244321}">
                <p14:modId xmlns:p14="http://schemas.microsoft.com/office/powerpoint/2010/main" val="574053222"/>
              </p:ext>
            </p:extLst>
          </p:nvPr>
        </p:nvGraphicFramePr>
        <p:xfrm>
          <a:off x="6095999" y="1619492"/>
          <a:ext cx="5488631" cy="28343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87917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DA74A-CD10-8A0E-8239-5AE14E7C0E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A841BD2-7034-31B8-D238-672AB7B92B29}"/>
              </a:ext>
            </a:extLst>
          </p:cNvPr>
          <p:cNvSpPr>
            <a:spLocks noGrp="1"/>
          </p:cNvSpPr>
          <p:nvPr>
            <p:ph type="title"/>
          </p:nvPr>
        </p:nvSpPr>
        <p:spPr>
          <a:xfrm>
            <a:off x="351130" y="104572"/>
            <a:ext cx="11069347" cy="636605"/>
          </a:xfrm>
        </p:spPr>
        <p:txBody>
          <a:bodyPr>
            <a:normAutofit/>
          </a:bodyPr>
          <a:lstStyle/>
          <a:p>
            <a:r>
              <a:rPr lang="en-US" sz="2800" b="1">
                <a:latin typeface="Arial" panose="020B0604020202020204" pitchFamily="34" charset="0"/>
                <a:cs typeface="Arial" panose="020B0604020202020204" pitchFamily="34" charset="0"/>
              </a:rPr>
              <a:t>Understanding Lancashire’s self-funder market</a:t>
            </a:r>
            <a:endParaRPr lang="en-GB" sz="2800" b="1">
              <a:latin typeface="Arial" panose="020B0604020202020204" pitchFamily="34" charset="0"/>
              <a:cs typeface="Arial" panose="020B0604020202020204" pitchFamily="34" charset="0"/>
            </a:endParaRPr>
          </a:p>
        </p:txBody>
      </p:sp>
      <p:graphicFrame>
        <p:nvGraphicFramePr>
          <p:cNvPr id="10" name="Table 9">
            <a:extLst>
              <a:ext uri="{FF2B5EF4-FFF2-40B4-BE49-F238E27FC236}">
                <a16:creationId xmlns:a16="http://schemas.microsoft.com/office/drawing/2014/main" id="{4878D5FE-4D86-CB7B-205B-C301E15A2A09}"/>
              </a:ext>
            </a:extLst>
          </p:cNvPr>
          <p:cNvGraphicFramePr>
            <a:graphicFrameLocks noGrp="1"/>
          </p:cNvGraphicFramePr>
          <p:nvPr>
            <p:extLst>
              <p:ext uri="{D42A27DB-BD31-4B8C-83A1-F6EECF244321}">
                <p14:modId xmlns:p14="http://schemas.microsoft.com/office/powerpoint/2010/main" val="1118562606"/>
              </p:ext>
            </p:extLst>
          </p:nvPr>
        </p:nvGraphicFramePr>
        <p:xfrm>
          <a:off x="407365" y="1434049"/>
          <a:ext cx="5471841" cy="3853789"/>
        </p:xfrm>
        <a:graphic>
          <a:graphicData uri="http://schemas.openxmlformats.org/drawingml/2006/table">
            <a:tbl>
              <a:tblPr firstRow="1" bandRow="1">
                <a:tableStyleId>{5A111915-BE36-4E01-A7E5-04B1672EAD32}</a:tableStyleId>
              </a:tblPr>
              <a:tblGrid>
                <a:gridCol w="921195">
                  <a:extLst>
                    <a:ext uri="{9D8B030D-6E8A-4147-A177-3AD203B41FA5}">
                      <a16:colId xmlns:a16="http://schemas.microsoft.com/office/drawing/2014/main" val="95909021"/>
                    </a:ext>
                  </a:extLst>
                </a:gridCol>
                <a:gridCol w="1253654">
                  <a:extLst>
                    <a:ext uri="{9D8B030D-6E8A-4147-A177-3AD203B41FA5}">
                      <a16:colId xmlns:a16="http://schemas.microsoft.com/office/drawing/2014/main" val="39824663"/>
                    </a:ext>
                  </a:extLst>
                </a:gridCol>
                <a:gridCol w="1191296">
                  <a:extLst>
                    <a:ext uri="{9D8B030D-6E8A-4147-A177-3AD203B41FA5}">
                      <a16:colId xmlns:a16="http://schemas.microsoft.com/office/drawing/2014/main" val="1035743878"/>
                    </a:ext>
                  </a:extLst>
                </a:gridCol>
                <a:gridCol w="2105696">
                  <a:extLst>
                    <a:ext uri="{9D8B030D-6E8A-4147-A177-3AD203B41FA5}">
                      <a16:colId xmlns:a16="http://schemas.microsoft.com/office/drawing/2014/main" val="295177769"/>
                    </a:ext>
                  </a:extLst>
                </a:gridCol>
              </a:tblGrid>
              <a:tr h="347998">
                <a:tc>
                  <a:txBody>
                    <a:bodyPr/>
                    <a:lstStyle/>
                    <a:p>
                      <a:endParaRPr lang="en-GB" sz="900">
                        <a:latin typeface="Arial" panose="020B0604020202020204" pitchFamily="34" charset="0"/>
                        <a:cs typeface="Arial" panose="020B0604020202020204" pitchFamily="34" charset="0"/>
                      </a:endParaRPr>
                    </a:p>
                  </a:txBody>
                  <a:tcPr anchor="ctr">
                    <a:lnL w="6350" cap="flat" cmpd="sng" algn="ctr">
                      <a:noFill/>
                      <a:prstDash val="solid"/>
                      <a:miter lim="800000"/>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noFill/>
                  </a:tcPr>
                </a:tc>
                <a:tc>
                  <a:txBody>
                    <a:bodyPr/>
                    <a:lstStyle/>
                    <a:p>
                      <a:r>
                        <a:rPr lang="en-GB" sz="900">
                          <a:latin typeface="Arial" panose="020B0604020202020204" pitchFamily="34" charset="0"/>
                          <a:cs typeface="Arial" panose="020B0604020202020204" pitchFamily="34" charset="0"/>
                        </a:rPr>
                        <a:t>Est. % Self-Funded</a:t>
                      </a:r>
                    </a:p>
                  </a:txBody>
                  <a:tcPr anchor="ctr">
                    <a:lnL>
                      <a:noFill/>
                    </a:lnL>
                  </a:tcPr>
                </a:tc>
                <a:tc>
                  <a:txBody>
                    <a:bodyPr/>
                    <a:lstStyle/>
                    <a:p>
                      <a:r>
                        <a:rPr lang="en-GB" sz="900">
                          <a:latin typeface="Arial" panose="020B0604020202020204" pitchFamily="34" charset="0"/>
                          <a:cs typeface="Arial" panose="020B0604020202020204" pitchFamily="34" charset="0"/>
                        </a:rPr>
                        <a:t>Strategic Impact</a:t>
                      </a:r>
                    </a:p>
                  </a:txBody>
                  <a:tcPr anchor="ctr"/>
                </a:tc>
                <a:tc>
                  <a:txBody>
                    <a:bodyPr/>
                    <a:lstStyle/>
                    <a:p>
                      <a:r>
                        <a:rPr lang="en-GB" sz="900">
                          <a:latin typeface="Arial" panose="020B0604020202020204" pitchFamily="34" charset="0"/>
                          <a:cs typeface="Arial" panose="020B0604020202020204" pitchFamily="34" charset="0"/>
                        </a:rPr>
                        <a:t>Commentary</a:t>
                      </a:r>
                    </a:p>
                  </a:txBody>
                  <a:tcPr anchor="ctr"/>
                </a:tc>
                <a:extLst>
                  <a:ext uri="{0D108BD9-81ED-4DB2-BD59-A6C34878D82A}">
                    <a16:rowId xmlns:a16="http://schemas.microsoft.com/office/drawing/2014/main" val="3239568119"/>
                  </a:ext>
                </a:extLst>
              </a:tr>
              <a:tr h="724222">
                <a:tc>
                  <a:txBody>
                    <a:bodyPr/>
                    <a:lstStyle/>
                    <a:p>
                      <a:r>
                        <a:rPr lang="en-GB" sz="900" b="1">
                          <a:solidFill>
                            <a:schemeClr val="bg1"/>
                          </a:solidFill>
                          <a:latin typeface="Arial" panose="020B0604020202020204" pitchFamily="34" charset="0"/>
                          <a:cs typeface="Arial" panose="020B0604020202020204" pitchFamily="34" charset="0"/>
                        </a:rPr>
                        <a:t>OP Residential Care</a:t>
                      </a:r>
                    </a:p>
                  </a:txBody>
                  <a:tcPr anchor="ctr">
                    <a:lnT w="6350" cap="flat" cmpd="sng" algn="ctr">
                      <a:noFill/>
                      <a:prstDash val="solid"/>
                      <a:miter lim="800000"/>
                    </a:lnT>
                    <a:solidFill>
                      <a:srgbClr val="84ACB6"/>
                    </a:solidFill>
                  </a:tcPr>
                </a:tc>
                <a:tc>
                  <a:txBody>
                    <a:bodyPr/>
                    <a:lstStyle/>
                    <a:p>
                      <a:r>
                        <a:rPr lang="en-GB" sz="900">
                          <a:latin typeface="Arial" panose="020B0604020202020204" pitchFamily="34" charset="0"/>
                          <a:cs typeface="Arial" panose="020B0604020202020204" pitchFamily="34" charset="0"/>
                        </a:rPr>
                        <a:t>35 - 45%</a:t>
                      </a:r>
                    </a:p>
                  </a:txBody>
                  <a:tcPr anchor="ctr"/>
                </a:tc>
                <a:tc>
                  <a:txBody>
                    <a:bodyPr/>
                    <a:lstStyle/>
                    <a:p>
                      <a:r>
                        <a:rPr lang="en-GB" sz="900">
                          <a:latin typeface="Arial" panose="020B0604020202020204" pitchFamily="34" charset="0"/>
                          <a:cs typeface="Arial" panose="020B0604020202020204" pitchFamily="34" charset="0"/>
                        </a:rPr>
                        <a:t>High</a:t>
                      </a:r>
                    </a:p>
                  </a:txBody>
                  <a:tcPr anchor="ctr"/>
                </a:tc>
                <a:tc>
                  <a:txBody>
                    <a:bodyPr/>
                    <a:lstStyle/>
                    <a:p>
                      <a:r>
                        <a:rPr lang="en-GB" sz="900">
                          <a:latin typeface="Arial" panose="020B0604020202020204" pitchFamily="34" charset="0"/>
                          <a:cs typeface="Arial" panose="020B0604020202020204" pitchFamily="34" charset="0"/>
                        </a:rPr>
                        <a:t>This has a significant impact on price-setting, and may drive provider decisions on bed mix, investments and market entry.</a:t>
                      </a:r>
                    </a:p>
                  </a:txBody>
                  <a:tcPr anchor="ctr"/>
                </a:tc>
                <a:extLst>
                  <a:ext uri="{0D108BD9-81ED-4DB2-BD59-A6C34878D82A}">
                    <a16:rowId xmlns:a16="http://schemas.microsoft.com/office/drawing/2014/main" val="2321758634"/>
                  </a:ext>
                </a:extLst>
              </a:tr>
              <a:tr h="724222">
                <a:tc>
                  <a:txBody>
                    <a:bodyPr/>
                    <a:lstStyle/>
                    <a:p>
                      <a:r>
                        <a:rPr lang="en-GB" sz="900" b="1">
                          <a:solidFill>
                            <a:schemeClr val="bg1"/>
                          </a:solidFill>
                          <a:latin typeface="Arial" panose="020B0604020202020204" pitchFamily="34" charset="0"/>
                          <a:cs typeface="Arial" panose="020B0604020202020204" pitchFamily="34" charset="0"/>
                        </a:rPr>
                        <a:t>OP Nursing Care</a:t>
                      </a:r>
                    </a:p>
                  </a:txBody>
                  <a:tcPr anchor="ctr">
                    <a:solidFill>
                      <a:srgbClr val="84ACB6"/>
                    </a:solidFill>
                  </a:tcPr>
                </a:tc>
                <a:tc>
                  <a:txBody>
                    <a:bodyPr/>
                    <a:lstStyle/>
                    <a:p>
                      <a:r>
                        <a:rPr lang="en-GB" sz="900">
                          <a:latin typeface="Arial" panose="020B0604020202020204" pitchFamily="34" charset="0"/>
                          <a:cs typeface="Arial" panose="020B0604020202020204" pitchFamily="34" charset="0"/>
                        </a:rPr>
                        <a:t>25 - 35%</a:t>
                      </a:r>
                    </a:p>
                  </a:txBody>
                  <a:tcPr anchor="ctr"/>
                </a:tc>
                <a:tc>
                  <a:txBody>
                    <a:bodyPr/>
                    <a:lstStyle/>
                    <a:p>
                      <a:r>
                        <a:rPr lang="en-GB" sz="900">
                          <a:latin typeface="Arial" panose="020B0604020202020204" pitchFamily="34" charset="0"/>
                          <a:cs typeface="Arial" panose="020B0604020202020204" pitchFamily="34" charset="0"/>
                        </a:rPr>
                        <a:t>Moderate to High</a:t>
                      </a:r>
                    </a:p>
                  </a:txBody>
                  <a:tcPr anchor="ctr"/>
                </a:tc>
                <a:tc>
                  <a:txBody>
                    <a:bodyPr/>
                    <a:lstStyle/>
                    <a:p>
                      <a:r>
                        <a:rPr lang="en-GB" sz="900">
                          <a:latin typeface="Arial" panose="020B0604020202020204" pitchFamily="34" charset="0"/>
                          <a:cs typeface="Arial" panose="020B0604020202020204" pitchFamily="34" charset="0"/>
                        </a:rPr>
                        <a:t>Influences expectations on fee uplifts and limits visibility in high-cost (i.e. rural) districts.</a:t>
                      </a:r>
                    </a:p>
                  </a:txBody>
                  <a:tcPr anchor="ctr"/>
                </a:tc>
                <a:extLst>
                  <a:ext uri="{0D108BD9-81ED-4DB2-BD59-A6C34878D82A}">
                    <a16:rowId xmlns:a16="http://schemas.microsoft.com/office/drawing/2014/main" val="343375970"/>
                  </a:ext>
                </a:extLst>
              </a:tr>
              <a:tr h="724222">
                <a:tc>
                  <a:txBody>
                    <a:bodyPr/>
                    <a:lstStyle/>
                    <a:p>
                      <a:r>
                        <a:rPr lang="en-GB" sz="900" b="1">
                          <a:solidFill>
                            <a:schemeClr val="bg1"/>
                          </a:solidFill>
                          <a:latin typeface="Arial" panose="020B0604020202020204" pitchFamily="34" charset="0"/>
                          <a:cs typeface="Arial" panose="020B0604020202020204" pitchFamily="34" charset="0"/>
                        </a:rPr>
                        <a:t>Homecare</a:t>
                      </a:r>
                    </a:p>
                  </a:txBody>
                  <a:tcPr anchor="ctr">
                    <a:solidFill>
                      <a:srgbClr val="84ACB6"/>
                    </a:solidFill>
                  </a:tcPr>
                </a:tc>
                <a:tc>
                  <a:txBody>
                    <a:bodyPr/>
                    <a:lstStyle/>
                    <a:p>
                      <a:r>
                        <a:rPr lang="en-GB" sz="900">
                          <a:latin typeface="Arial" panose="020B0604020202020204" pitchFamily="34" charset="0"/>
                          <a:cs typeface="Arial" panose="020B0604020202020204" pitchFamily="34" charset="0"/>
                        </a:rPr>
                        <a:t>15 - 20%</a:t>
                      </a:r>
                    </a:p>
                  </a:txBody>
                  <a:tcPr anchor="ctr"/>
                </a:tc>
                <a:tc>
                  <a:txBody>
                    <a:bodyPr/>
                    <a:lstStyle/>
                    <a:p>
                      <a:r>
                        <a:rPr lang="en-GB" sz="900">
                          <a:latin typeface="Arial" panose="020B0604020202020204" pitchFamily="34" charset="0"/>
                          <a:cs typeface="Arial" panose="020B0604020202020204" pitchFamily="34" charset="0"/>
                        </a:rPr>
                        <a:t>Moderate</a:t>
                      </a:r>
                    </a:p>
                  </a:txBody>
                  <a:tcPr anchor="ctr"/>
                </a:tc>
                <a:tc>
                  <a:txBody>
                    <a:bodyPr/>
                    <a:lstStyle/>
                    <a:p>
                      <a:r>
                        <a:rPr lang="en-GB" sz="900">
                          <a:latin typeface="Arial" panose="020B0604020202020204" pitchFamily="34" charset="0"/>
                          <a:cs typeface="Arial" panose="020B0604020202020204" pitchFamily="34" charset="0"/>
                        </a:rPr>
                        <a:t>Creates untracked demand, and further compounds competition for workforce supply and scheduling.</a:t>
                      </a:r>
                    </a:p>
                  </a:txBody>
                  <a:tcPr anchor="ctr"/>
                </a:tc>
                <a:extLst>
                  <a:ext uri="{0D108BD9-81ED-4DB2-BD59-A6C34878D82A}">
                    <a16:rowId xmlns:a16="http://schemas.microsoft.com/office/drawing/2014/main" val="1817545412"/>
                  </a:ext>
                </a:extLst>
              </a:tr>
              <a:tr h="724222">
                <a:tc>
                  <a:txBody>
                    <a:bodyPr/>
                    <a:lstStyle/>
                    <a:p>
                      <a:r>
                        <a:rPr lang="en-GB" sz="900" b="1">
                          <a:solidFill>
                            <a:schemeClr val="bg1"/>
                          </a:solidFill>
                          <a:latin typeface="Arial" panose="020B0604020202020204" pitchFamily="34" charset="0"/>
                          <a:cs typeface="Arial" panose="020B0604020202020204" pitchFamily="34" charset="0"/>
                        </a:rPr>
                        <a:t>Supported Living (LD/MH)</a:t>
                      </a:r>
                    </a:p>
                  </a:txBody>
                  <a:tcPr anchor="ctr">
                    <a:solidFill>
                      <a:srgbClr val="84ACB6"/>
                    </a:solidFill>
                  </a:tcPr>
                </a:tc>
                <a:tc>
                  <a:txBody>
                    <a:bodyPr/>
                    <a:lstStyle/>
                    <a:p>
                      <a:r>
                        <a:rPr lang="en-GB" sz="900">
                          <a:latin typeface="Arial" panose="020B0604020202020204" pitchFamily="34" charset="0"/>
                          <a:cs typeface="Arial" panose="020B0604020202020204" pitchFamily="34" charset="0"/>
                        </a:rPr>
                        <a:t>&lt;5%</a:t>
                      </a:r>
                    </a:p>
                  </a:txBody>
                  <a:tcPr anchor="ctr"/>
                </a:tc>
                <a:tc>
                  <a:txBody>
                    <a:bodyPr/>
                    <a:lstStyle/>
                    <a:p>
                      <a:r>
                        <a:rPr lang="en-GB" sz="900">
                          <a:latin typeface="Arial" panose="020B0604020202020204" pitchFamily="34" charset="0"/>
                          <a:cs typeface="Arial" panose="020B0604020202020204" pitchFamily="34" charset="0"/>
                        </a:rPr>
                        <a:t>Low</a:t>
                      </a:r>
                    </a:p>
                  </a:txBody>
                  <a:tcPr anchor="ctr"/>
                </a:tc>
                <a:tc>
                  <a:txBody>
                    <a:bodyPr/>
                    <a:lstStyle/>
                    <a:p>
                      <a:r>
                        <a:rPr lang="en-GB" sz="900">
                          <a:latin typeface="Arial" panose="020B0604020202020204" pitchFamily="34" charset="0"/>
                          <a:cs typeface="Arial" panose="020B0604020202020204" pitchFamily="34" charset="0"/>
                        </a:rPr>
                        <a:t>Limited influence on commissioning or cost model design.</a:t>
                      </a:r>
                    </a:p>
                  </a:txBody>
                  <a:tcPr anchor="ctr"/>
                </a:tc>
                <a:extLst>
                  <a:ext uri="{0D108BD9-81ED-4DB2-BD59-A6C34878D82A}">
                    <a16:rowId xmlns:a16="http://schemas.microsoft.com/office/drawing/2014/main" val="1219351442"/>
                  </a:ext>
                </a:extLst>
              </a:tr>
              <a:tr h="608903">
                <a:tc>
                  <a:txBody>
                    <a:bodyPr/>
                    <a:lstStyle/>
                    <a:p>
                      <a:r>
                        <a:rPr lang="en-GB" sz="900" b="1">
                          <a:solidFill>
                            <a:schemeClr val="bg1"/>
                          </a:solidFill>
                          <a:latin typeface="Arial" panose="020B0604020202020204" pitchFamily="34" charset="0"/>
                          <a:cs typeface="Arial" panose="020B0604020202020204" pitchFamily="34" charset="0"/>
                        </a:rPr>
                        <a:t>Shared Lives</a:t>
                      </a:r>
                    </a:p>
                  </a:txBody>
                  <a:tcPr anchor="ctr">
                    <a:solidFill>
                      <a:srgbClr val="84ACB6"/>
                    </a:solidFill>
                  </a:tcPr>
                </a:tc>
                <a:tc>
                  <a:txBody>
                    <a:bodyPr/>
                    <a:lstStyle/>
                    <a:p>
                      <a:r>
                        <a:rPr lang="en-GB" sz="900">
                          <a:latin typeface="Arial" panose="020B0604020202020204" pitchFamily="34" charset="0"/>
                          <a:cs typeface="Arial" panose="020B0604020202020204" pitchFamily="34" charset="0"/>
                        </a:rPr>
                        <a:t>~0%</a:t>
                      </a:r>
                    </a:p>
                  </a:txBody>
                  <a:tcPr anchor="ctr"/>
                </a:tc>
                <a:tc>
                  <a:txBody>
                    <a:bodyPr/>
                    <a:lstStyle/>
                    <a:p>
                      <a:r>
                        <a:rPr lang="en-GB" sz="900">
                          <a:latin typeface="Arial" panose="020B0604020202020204" pitchFamily="34" charset="0"/>
                          <a:cs typeface="Arial" panose="020B0604020202020204" pitchFamily="34" charset="0"/>
                        </a:rPr>
                        <a:t>Low</a:t>
                      </a:r>
                    </a:p>
                  </a:txBody>
                  <a:tcPr anchor="ctr"/>
                </a:tc>
                <a:tc>
                  <a:txBody>
                    <a:bodyPr/>
                    <a:lstStyle/>
                    <a:p>
                      <a:r>
                        <a:rPr lang="en-GB" sz="900">
                          <a:latin typeface="Arial" panose="020B0604020202020204" pitchFamily="34" charset="0"/>
                          <a:cs typeface="Arial" panose="020B0604020202020204" pitchFamily="34" charset="0"/>
                        </a:rPr>
                        <a:t>No market leverage or pricing relevance.</a:t>
                      </a:r>
                    </a:p>
                  </a:txBody>
                  <a:tcPr anchor="ctr"/>
                </a:tc>
                <a:extLst>
                  <a:ext uri="{0D108BD9-81ED-4DB2-BD59-A6C34878D82A}">
                    <a16:rowId xmlns:a16="http://schemas.microsoft.com/office/drawing/2014/main" val="424418555"/>
                  </a:ext>
                </a:extLst>
              </a:tr>
            </a:tbl>
          </a:graphicData>
        </a:graphic>
      </p:graphicFrame>
      <p:sp>
        <p:nvSpPr>
          <p:cNvPr id="11" name="Rectangle: Rounded Corners 10">
            <a:extLst>
              <a:ext uri="{FF2B5EF4-FFF2-40B4-BE49-F238E27FC236}">
                <a16:creationId xmlns:a16="http://schemas.microsoft.com/office/drawing/2014/main" id="{DC7C0C99-FBCF-6002-CEDC-9DE82B8B03B2}"/>
              </a:ext>
            </a:extLst>
          </p:cNvPr>
          <p:cNvSpPr/>
          <p:nvPr/>
        </p:nvSpPr>
        <p:spPr>
          <a:xfrm>
            <a:off x="353405" y="565919"/>
            <a:ext cx="11233244" cy="720595"/>
          </a:xfrm>
          <a:prstGeom prst="roundRect">
            <a:avLst>
              <a:gd name="adj" fmla="val 2151"/>
            </a:avLst>
          </a:prstGeom>
          <a:noFill/>
          <a:ln w="9525" cap="flat" cmpd="sng" algn="ctr">
            <a:noFill/>
            <a:prstDash val="dash"/>
          </a:ln>
          <a:effectLst/>
        </p:spPr>
        <p:txBody>
          <a:bodyPr lIns="108000" tIns="108000" rIns="108000" bIns="108000" rtlCol="0" anchor="t" anchorCtr="0"/>
          <a:lstStyle/>
          <a:p>
            <a:pPr marL="0" marR="0" lvl="0" indent="0" algn="l" defTabSz="924105" rtl="0" eaLnBrk="0" fontAlgn="base" latinLnBrk="0" hangingPunct="0">
              <a:lnSpc>
                <a:spcPct val="100000"/>
              </a:lnSpc>
              <a:spcBef>
                <a:spcPct val="50000"/>
              </a:spcBef>
              <a:spcAft>
                <a:spcPct val="0"/>
              </a:spcAft>
              <a:buClrTx/>
              <a:buSzTx/>
              <a:buFontTx/>
              <a:buNone/>
              <a:tabLst/>
              <a:defRPr/>
            </a:pPr>
            <a:r>
              <a:rPr kumimoji="0" lang="en-GB" sz="1400" b="1" i="0" u="none" strike="noStrike" kern="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Self-funders appear to play a significant and often underestimated role in Lancashire’s adult social care market. While the County directly commissions the majority of care, private-paying individuals are quietly shape the pricing, sustainability, and investment decisions of providers.</a:t>
            </a:r>
            <a:endParaRPr kumimoji="0" lang="en-AU" sz="1400" b="1" i="0" u="none" strike="noStrike" kern="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 name="Rectangle 1">
            <a:extLst>
              <a:ext uri="{FF2B5EF4-FFF2-40B4-BE49-F238E27FC236}">
                <a16:creationId xmlns:a16="http://schemas.microsoft.com/office/drawing/2014/main" id="{1D27F671-484C-41E3-96A9-B5ADE58D1919}"/>
              </a:ext>
            </a:extLst>
          </p:cNvPr>
          <p:cNvSpPr/>
          <p:nvPr/>
        </p:nvSpPr>
        <p:spPr>
          <a:xfrm>
            <a:off x="6078335" y="1427610"/>
            <a:ext cx="5562277" cy="367298"/>
          </a:xfrm>
          <a:prstGeom prst="rect">
            <a:avLst/>
          </a:prstGeom>
          <a:solidFill>
            <a:schemeClr val="accent1"/>
          </a:solidFill>
          <a:ln w="12700" cap="flat" cmpd="sng" algn="ctr">
            <a:noFill/>
            <a:prstDash val="solid"/>
            <a:miter lim="800000"/>
            <a:headEnd type="none" w="med" len="med"/>
            <a:tailEnd type="none" w="med" len="med"/>
          </a:ln>
          <a:effectLst/>
        </p:spPr>
        <p:txBody>
          <a:bodyPr lIns="108000" tIns="108000" rIns="108000" bIns="108000" rtlCol="0" anchor="ctr" anchorCtr="0"/>
          <a:lstStyle/>
          <a:p>
            <a:pPr marL="0" marR="0" lvl="0" indent="0" algn="ctr" defTabSz="914400" rtl="0" eaLnBrk="1" fontAlgn="auto" latinLnBrk="0" hangingPunct="1">
              <a:lnSpc>
                <a:spcPct val="90000"/>
              </a:lnSpc>
              <a:spcBef>
                <a:spcPts val="400"/>
              </a:spcBef>
              <a:spcAft>
                <a:spcPts val="400"/>
              </a:spcAft>
              <a:buClr>
                <a:srgbClr val="FFE600"/>
              </a:buClr>
              <a:buSzTx/>
              <a:buFontTx/>
              <a:buNone/>
              <a:tabLst/>
              <a:defRPr/>
            </a:pPr>
            <a:r>
              <a:rPr kumimoji="0" lang="en-GB" sz="14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rPr>
              <a:t>Key insights</a:t>
            </a:r>
            <a:endParaRPr kumimoji="0" lang="en-AU" sz="2400" b="1" i="0" u="none" strike="noStrike" kern="0" cap="none" spc="0" normalizeH="0" baseline="0" noProof="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 name="Rectangle 2">
            <a:extLst>
              <a:ext uri="{FF2B5EF4-FFF2-40B4-BE49-F238E27FC236}">
                <a16:creationId xmlns:a16="http://schemas.microsoft.com/office/drawing/2014/main" id="{504EE287-06C9-AA07-792A-739BE12BE70B}"/>
              </a:ext>
            </a:extLst>
          </p:cNvPr>
          <p:cNvSpPr/>
          <p:nvPr/>
        </p:nvSpPr>
        <p:spPr>
          <a:xfrm>
            <a:off x="6078335" y="1856385"/>
            <a:ext cx="5562277" cy="3431454"/>
          </a:xfrm>
          <a:prstGeom prst="rect">
            <a:avLst/>
          </a:prstGeom>
          <a:solidFill>
            <a:srgbClr val="F6F6FA"/>
          </a:solidFill>
          <a:ln w="12700" cap="flat" cmpd="sng" algn="ctr">
            <a:noFill/>
            <a:prstDash val="solid"/>
            <a:miter lim="800000"/>
            <a:headEnd type="none" w="med" len="med"/>
            <a:tailEnd type="none" w="med" len="med"/>
          </a:ln>
          <a:effectLst/>
        </p:spPr>
        <p:txBody>
          <a:bodyPr lIns="72000" tIns="72000" rIns="72000" bIns="72000" rtlCol="0" anchor="t" anchorCtr="0"/>
          <a:lstStyle/>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Self-funders make up 30–45% of older people’s residential placements, with concentrations in more affluent districts such as Fylde, Ribble Valley, and Wyre.</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Their purchasing power and service expectations heavily influence provider fee setting, admission policies, and capital investment decisions.</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number of private payers in homecare is increasing, driven by NHS discharge delays and limited local authority availability, many bypass brokerage systems, creating a hidden layer of demand.</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The Council has limited visibility over self-funder volumes, pricing, or care characteristics, weakening its ability to forecast demand or set benchmarks.</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Even within Council-contracted beds, top-up arrangements blur public/private funding lines, masking unmet need and complicating access monitoring.</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Self-funders hold strategic leverage: they shape how providers structure services, determine fee baselines, and influence whether providers engage with Council frameworks or prioritise private-pay clients.</a:t>
            </a:r>
          </a:p>
          <a:p>
            <a:pPr marL="228600" marR="0" lvl="0" indent="-228600" algn="l" defTabSz="914400" rtl="0" eaLnBrk="1" fontAlgn="auto" latinLnBrk="0" hangingPunct="1">
              <a:lnSpc>
                <a:spcPct val="100000"/>
              </a:lnSpc>
              <a:spcBef>
                <a:spcPts val="0"/>
              </a:spcBef>
              <a:spcAft>
                <a:spcPts val="300"/>
              </a:spcAft>
              <a:buClr>
                <a:srgbClr val="2C5A77"/>
              </a:buClr>
              <a:buSzTx/>
              <a:buFont typeface="+mj-lt"/>
              <a:buAutoNum type="arabicPeriod"/>
              <a:tabLst/>
              <a:defRPr/>
            </a:pPr>
            <a:r>
              <a:rPr kumimoji="0" lang="en-GB" sz="11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In high self-funder districts, providers may withdraw from block contracts or avoid lower-paying frameworks, reducing local authority commissioning influence and risking access inequality.</a:t>
            </a:r>
          </a:p>
        </p:txBody>
      </p:sp>
      <p:sp>
        <p:nvSpPr>
          <p:cNvPr id="6" name="Rectangle 5">
            <a:extLst>
              <a:ext uri="{FF2B5EF4-FFF2-40B4-BE49-F238E27FC236}">
                <a16:creationId xmlns:a16="http://schemas.microsoft.com/office/drawing/2014/main" id="{6EAC9737-BAE2-6245-7EB3-066ADEA62B2C}"/>
              </a:ext>
            </a:extLst>
          </p:cNvPr>
          <p:cNvSpPr/>
          <p:nvPr/>
        </p:nvSpPr>
        <p:spPr>
          <a:xfrm>
            <a:off x="407365" y="5349315"/>
            <a:ext cx="9480265" cy="828901"/>
          </a:xfrm>
          <a:prstGeom prst="rect">
            <a:avLst/>
          </a:prstGeom>
          <a:solidFill>
            <a:schemeClr val="accent4"/>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AU" sz="1600" b="1" kern="0">
                <a:solidFill>
                  <a:prstClr val="white"/>
                </a:solidFill>
                <a:latin typeface="Arial" panose="020B0604020202020204" pitchFamily="34" charset="0"/>
                <a:cs typeface="Arial" panose="020B0604020202020204" pitchFamily="34" charset="0"/>
              </a:rPr>
              <a:t>Takeaway message</a:t>
            </a:r>
            <a:endParaRPr kumimoji="0" lang="en-AU" sz="1600" b="1"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a:p>
            <a:pPr>
              <a:spcBef>
                <a:spcPts val="660"/>
              </a:spcBef>
            </a:pPr>
            <a:r>
              <a:rPr kumimoji="0" lang="en-GB"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Self-funders are not just a parallel market; they actively shape provider behaviour, pricing, and access across the entire system. Without better visibility and engagement, the Council risks losing leverage in core service areas.</a:t>
            </a:r>
            <a:endParaRPr kumimoji="0" lang="en-AU" sz="1100" i="0" u="none" strike="noStrike" kern="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42406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29E37C-7C1C-50CB-2D8B-B8C8EB94D59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3681BAD-3860-DA7A-E0BA-324A041060FD}"/>
              </a:ext>
            </a:extLst>
          </p:cNvPr>
          <p:cNvSpPr>
            <a:spLocks noGrp="1"/>
          </p:cNvSpPr>
          <p:nvPr>
            <p:ph type="title"/>
          </p:nvPr>
        </p:nvSpPr>
        <p:spPr>
          <a:xfrm>
            <a:off x="352700" y="365125"/>
            <a:ext cx="8691288" cy="636605"/>
          </a:xfrm>
        </p:spPr>
        <p:txBody>
          <a:bodyPr>
            <a:noAutofit/>
          </a:bodyPr>
          <a:lstStyle/>
          <a:p>
            <a:r>
              <a:rPr lang="en-GB" sz="2400" b="1" dirty="0">
                <a:latin typeface="Arial" panose="020B0604020202020204" pitchFamily="34" charset="0"/>
                <a:cs typeface="Arial" panose="020B0604020202020204" pitchFamily="34" charset="0"/>
              </a:rPr>
              <a:t>Lancashire is adopting a new, evidence-based approach to setting care fees</a:t>
            </a:r>
          </a:p>
        </p:txBody>
      </p:sp>
      <p:sp>
        <p:nvSpPr>
          <p:cNvPr id="2" name="TextBox 1">
            <a:extLst>
              <a:ext uri="{FF2B5EF4-FFF2-40B4-BE49-F238E27FC236}">
                <a16:creationId xmlns:a16="http://schemas.microsoft.com/office/drawing/2014/main" id="{6B7F5264-AA11-0E67-9622-C4A61C380F5A}"/>
              </a:ext>
            </a:extLst>
          </p:cNvPr>
          <p:cNvSpPr txBox="1"/>
          <p:nvPr/>
        </p:nvSpPr>
        <p:spPr>
          <a:xfrm>
            <a:off x="352699" y="1073333"/>
            <a:ext cx="11408517" cy="479940"/>
          </a:xfrm>
          <a:prstGeom prst="rect">
            <a:avLst/>
          </a:prstGeom>
          <a:noFill/>
        </p:spPr>
        <p:txBody>
          <a:bodyPr wrap="square">
            <a:spAutoFit/>
          </a:bodyPr>
          <a:lstStyle/>
          <a:p>
            <a:pPr lvl="0">
              <a:lnSpc>
                <a:spcPct val="120000"/>
              </a:lnSpc>
              <a:spcAft>
                <a:spcPts val="800"/>
              </a:spcAft>
              <a:defRPr/>
            </a:pPr>
            <a:r>
              <a:rPr lang="en-GB" sz="1050" dirty="0">
                <a:latin typeface="Arial" panose="020B0604020202020204" pitchFamily="34" charset="0"/>
                <a:ea typeface="Arial" panose="020B0503050000020004" pitchFamily="34" charset="0"/>
                <a:cs typeface="Times New Roman" panose="02020603050405020304" pitchFamily="18" charset="0"/>
              </a:rPr>
              <a:t>Price reform is not a technical exercise but a structural one - redefining how the County stewards its market, controls cost growth and drives outcomes. A modern framework must balance fairness to providers with affordability for ratepayers.</a:t>
            </a:r>
            <a:endParaRPr lang="en-IN" sz="1050" dirty="0">
              <a:latin typeface="Arial" panose="020B0604020202020204" pitchFamily="34" charset="0"/>
              <a:ea typeface="Arial" panose="020B0503050000020004" pitchFamily="34"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24DEF6A2-A70D-440B-0536-92133EA33716}"/>
              </a:ext>
            </a:extLst>
          </p:cNvPr>
          <p:cNvGraphicFramePr>
            <a:graphicFrameLocks noGrp="1"/>
          </p:cNvGraphicFramePr>
          <p:nvPr/>
        </p:nvGraphicFramePr>
        <p:xfrm>
          <a:off x="8138834" y="3058659"/>
          <a:ext cx="3190087" cy="2126208"/>
        </p:xfrm>
        <a:graphic>
          <a:graphicData uri="http://schemas.openxmlformats.org/drawingml/2006/table">
            <a:tbl>
              <a:tblPr/>
              <a:tblGrid>
                <a:gridCol w="3190087">
                  <a:extLst>
                    <a:ext uri="{9D8B030D-6E8A-4147-A177-3AD203B41FA5}">
                      <a16:colId xmlns:a16="http://schemas.microsoft.com/office/drawing/2014/main" val="996464483"/>
                    </a:ext>
                  </a:extLst>
                </a:gridCol>
              </a:tblGrid>
              <a:tr h="531552">
                <a:tc>
                  <a:txBody>
                    <a:bodyPr/>
                    <a:lstStyle/>
                    <a:p>
                      <a:pPr algn="ctr">
                        <a:buNone/>
                      </a:pPr>
                      <a:r>
                        <a:rPr lang="en-GB" sz="1000" dirty="0">
                          <a:latin typeface="Arial" panose="020B0604020202020204" pitchFamily="34" charset="0"/>
                          <a:cs typeface="Arial" panose="020B0604020202020204" pitchFamily="34" charset="0"/>
                        </a:rPr>
                        <a:t>Predictable, transparent fees that restore provider confidence</a:t>
                      </a:r>
                    </a:p>
                  </a:txBody>
                  <a:tcPr anchor="ctr">
                    <a:lnL>
                      <a:noFill/>
                    </a:lnL>
                    <a:lnR>
                      <a:noFill/>
                    </a:lnR>
                    <a:lnT>
                      <a:noFill/>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843545121"/>
                  </a:ext>
                </a:extLst>
              </a:tr>
              <a:tr h="531552">
                <a:tc>
                  <a:txBody>
                    <a:bodyPr/>
                    <a:lstStyle/>
                    <a:p>
                      <a:pPr algn="ctr">
                        <a:buNone/>
                      </a:pPr>
                      <a:r>
                        <a:rPr lang="en-GB" sz="1000" dirty="0">
                          <a:latin typeface="Arial" panose="020B0604020202020204" pitchFamily="34" charset="0"/>
                          <a:cs typeface="Arial" panose="020B0604020202020204" pitchFamily="34" charset="0"/>
                        </a:rPr>
                        <a:t>Reduced duplication and clearer system incentives</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700082180"/>
                  </a:ext>
                </a:extLst>
              </a:tr>
              <a:tr h="531552">
                <a:tc>
                  <a:txBody>
                    <a:bodyPr/>
                    <a:lstStyle/>
                    <a:p>
                      <a:pPr algn="ctr">
                        <a:buNone/>
                      </a:pPr>
                      <a:r>
                        <a:rPr lang="en-GB" sz="1000" dirty="0">
                          <a:latin typeface="Arial" panose="020B0604020202020204" pitchFamily="34" charset="0"/>
                          <a:cs typeface="Arial" panose="020B0604020202020204" pitchFamily="34" charset="0"/>
                        </a:rPr>
                        <a:t>Evidence-driven adjustment and fiscal control</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4055304118"/>
                  </a:ext>
                </a:extLst>
              </a:tr>
              <a:tr h="531552">
                <a:tc>
                  <a:txBody>
                    <a:bodyPr/>
                    <a:lstStyle/>
                    <a:p>
                      <a:pPr algn="ctr">
                        <a:buNone/>
                      </a:pPr>
                      <a:r>
                        <a:rPr lang="en-GB" sz="1000" dirty="0">
                          <a:latin typeface="Arial" panose="020B0604020202020204" pitchFamily="34" charset="0"/>
                          <a:cs typeface="Arial" panose="020B0604020202020204" pitchFamily="34" charset="0"/>
                        </a:rPr>
                        <a:t>Better value for public investment and improved sustainability</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a:noFill/>
                    </a:lnB>
                    <a:noFill/>
                  </a:tcPr>
                </a:tc>
                <a:extLst>
                  <a:ext uri="{0D108BD9-81ED-4DB2-BD59-A6C34878D82A}">
                    <a16:rowId xmlns:a16="http://schemas.microsoft.com/office/drawing/2014/main" val="4264463634"/>
                  </a:ext>
                </a:extLst>
              </a:tr>
            </a:tbl>
          </a:graphicData>
        </a:graphic>
      </p:graphicFrame>
      <p:sp>
        <p:nvSpPr>
          <p:cNvPr id="11" name="TextBox 10">
            <a:extLst>
              <a:ext uri="{FF2B5EF4-FFF2-40B4-BE49-F238E27FC236}">
                <a16:creationId xmlns:a16="http://schemas.microsoft.com/office/drawing/2014/main" id="{88B3E921-2320-0457-B8A2-F089C7D6BAF0}"/>
              </a:ext>
            </a:extLst>
          </p:cNvPr>
          <p:cNvSpPr txBox="1"/>
          <p:nvPr/>
        </p:nvSpPr>
        <p:spPr>
          <a:xfrm>
            <a:off x="931346" y="2405966"/>
            <a:ext cx="3190087" cy="26840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800"/>
              </a:spcAft>
              <a:buClrTx/>
              <a:buSzTx/>
              <a:buFontTx/>
              <a:buNone/>
              <a:tabLst/>
              <a:defRPr/>
            </a:pPr>
            <a:r>
              <a:rPr lang="en-GB" sz="1050" b="1" i="1" dirty="0">
                <a:latin typeface="Arial" panose="020B0604020202020204" pitchFamily="34" charset="0"/>
                <a:ea typeface="Arial" panose="020B0503050000020004" pitchFamily="34" charset="0"/>
                <a:cs typeface="Times New Roman" panose="02020603050405020304" pitchFamily="18" charset="0"/>
              </a:rPr>
              <a:t>Today</a:t>
            </a:r>
            <a:endParaRPr kumimoji="0" lang="en-IN" sz="1050" b="1" i="1" u="none" strike="noStrike" kern="1200" cap="none" spc="0" normalizeH="0" baseline="0" noProof="0" dirty="0">
              <a:ln>
                <a:noFill/>
              </a:ln>
              <a:effectLst/>
              <a:uLnTx/>
              <a:uFillTx/>
              <a:latin typeface="Arial" panose="020B0604020202020204" pitchFamily="34" charset="0"/>
              <a:ea typeface="Arial" panose="020B05030500000200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55F79BA6-0956-A165-6AD2-0BA69ECA59E8}"/>
              </a:ext>
            </a:extLst>
          </p:cNvPr>
          <p:cNvSpPr txBox="1"/>
          <p:nvPr/>
        </p:nvSpPr>
        <p:spPr>
          <a:xfrm>
            <a:off x="4473213" y="2405966"/>
            <a:ext cx="3190087" cy="26840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800"/>
              </a:spcAft>
              <a:buClrTx/>
              <a:buSzTx/>
              <a:buFontTx/>
              <a:buNone/>
              <a:tabLst/>
              <a:defRPr/>
            </a:pPr>
            <a:r>
              <a:rPr kumimoji="0" lang="en-GB" sz="1050" b="1" i="1" u="none" strike="noStrike" kern="1200" cap="none" spc="0" normalizeH="0" baseline="0" noProof="0" dirty="0">
                <a:ln>
                  <a:noFill/>
                </a:ln>
                <a:effectLst/>
                <a:uLnTx/>
                <a:uFillTx/>
                <a:latin typeface="Arial" panose="020B0604020202020204" pitchFamily="34" charset="0"/>
                <a:ea typeface="Arial" panose="020B0503050000020004" pitchFamily="34" charset="0"/>
                <a:cs typeface="Times New Roman" panose="02020603050405020304" pitchFamily="18" charset="0"/>
              </a:rPr>
              <a:t>Future</a:t>
            </a:r>
            <a:endParaRPr kumimoji="0" lang="en-IN" sz="1050" b="1" i="1" u="none" strike="noStrike" kern="1200" cap="none" spc="0" normalizeH="0" baseline="0" noProof="0" dirty="0">
              <a:ln>
                <a:noFill/>
              </a:ln>
              <a:effectLst/>
              <a:uLnTx/>
              <a:uFillTx/>
              <a:latin typeface="Arial" panose="020B0604020202020204" pitchFamily="34" charset="0"/>
              <a:ea typeface="Arial" panose="020B0503050000020004" pitchFamily="34" charset="0"/>
              <a:cs typeface="Times New Roman" panose="02020603050405020304" pitchFamily="18" charset="0"/>
            </a:endParaRPr>
          </a:p>
        </p:txBody>
      </p:sp>
      <p:sp>
        <p:nvSpPr>
          <p:cNvPr id="23" name="TextBox 22">
            <a:extLst>
              <a:ext uri="{FF2B5EF4-FFF2-40B4-BE49-F238E27FC236}">
                <a16:creationId xmlns:a16="http://schemas.microsoft.com/office/drawing/2014/main" id="{4870D60E-8D15-284D-8191-A1E3F050EC33}"/>
              </a:ext>
            </a:extLst>
          </p:cNvPr>
          <p:cNvSpPr txBox="1"/>
          <p:nvPr/>
        </p:nvSpPr>
        <p:spPr>
          <a:xfrm>
            <a:off x="8138834" y="2405966"/>
            <a:ext cx="3190087" cy="268407"/>
          </a:xfrm>
          <a:prstGeom prst="rect">
            <a:avLst/>
          </a:prstGeom>
          <a:noFill/>
        </p:spPr>
        <p:txBody>
          <a:bodyPr wrap="square">
            <a:spAutoFit/>
          </a:bodyPr>
          <a:lstStyle/>
          <a:p>
            <a:pPr marL="0" marR="0" lvl="0" indent="0" algn="ctr" defTabSz="914400" rtl="0" eaLnBrk="1" fontAlgn="auto" latinLnBrk="0" hangingPunct="1">
              <a:lnSpc>
                <a:spcPct val="120000"/>
              </a:lnSpc>
              <a:spcBef>
                <a:spcPts val="0"/>
              </a:spcBef>
              <a:spcAft>
                <a:spcPts val="800"/>
              </a:spcAft>
              <a:buClrTx/>
              <a:buSzTx/>
              <a:buFontTx/>
              <a:buNone/>
              <a:tabLst/>
              <a:defRPr/>
            </a:pPr>
            <a:r>
              <a:rPr kumimoji="0" lang="en-GB" sz="1050" b="1" i="1" u="none" strike="noStrike" kern="1200" cap="none" spc="0" normalizeH="0" baseline="0" noProof="0" dirty="0">
                <a:ln>
                  <a:noFill/>
                </a:ln>
                <a:effectLst/>
                <a:uLnTx/>
                <a:uFillTx/>
                <a:latin typeface="Arial" panose="020B0604020202020204" pitchFamily="34" charset="0"/>
                <a:ea typeface="Arial" panose="020B0503050000020004" pitchFamily="34" charset="0"/>
                <a:cs typeface="Times New Roman" panose="02020603050405020304" pitchFamily="18" charset="0"/>
              </a:rPr>
              <a:t>Impact</a:t>
            </a:r>
            <a:endParaRPr kumimoji="0" lang="en-IN" sz="1050" b="1" i="1" u="none" strike="noStrike" kern="1200" cap="none" spc="0" normalizeH="0" baseline="0" noProof="0" dirty="0">
              <a:ln>
                <a:noFill/>
              </a:ln>
              <a:effectLst/>
              <a:uLnTx/>
              <a:uFillTx/>
              <a:latin typeface="Arial" panose="020B0604020202020204" pitchFamily="34" charset="0"/>
              <a:ea typeface="Arial" panose="020B0503050000020004" pitchFamily="34" charset="0"/>
              <a:cs typeface="Times New Roman" panose="02020603050405020304" pitchFamily="18" charset="0"/>
            </a:endParaRPr>
          </a:p>
        </p:txBody>
      </p:sp>
      <p:graphicFrame>
        <p:nvGraphicFramePr>
          <p:cNvPr id="24" name="Table 23">
            <a:extLst>
              <a:ext uri="{FF2B5EF4-FFF2-40B4-BE49-F238E27FC236}">
                <a16:creationId xmlns:a16="http://schemas.microsoft.com/office/drawing/2014/main" id="{B2C743E8-88A0-1F37-EF5A-71A89CAEBA98}"/>
              </a:ext>
            </a:extLst>
          </p:cNvPr>
          <p:cNvGraphicFramePr>
            <a:graphicFrameLocks noGrp="1"/>
          </p:cNvGraphicFramePr>
          <p:nvPr/>
        </p:nvGraphicFramePr>
        <p:xfrm>
          <a:off x="4473212" y="3058659"/>
          <a:ext cx="3190087" cy="2126208"/>
        </p:xfrm>
        <a:graphic>
          <a:graphicData uri="http://schemas.openxmlformats.org/drawingml/2006/table">
            <a:tbl>
              <a:tblPr/>
              <a:tblGrid>
                <a:gridCol w="3190087">
                  <a:extLst>
                    <a:ext uri="{9D8B030D-6E8A-4147-A177-3AD203B41FA5}">
                      <a16:colId xmlns:a16="http://schemas.microsoft.com/office/drawing/2014/main" val="389848213"/>
                    </a:ext>
                  </a:extLst>
                </a:gridCol>
              </a:tblGrid>
              <a:tr h="531552">
                <a:tc>
                  <a:txBody>
                    <a:bodyPr/>
                    <a:lstStyle/>
                    <a:p>
                      <a:pPr algn="ctr">
                        <a:buNone/>
                      </a:pPr>
                      <a:r>
                        <a:rPr lang="en-GB" sz="1000" dirty="0">
                          <a:latin typeface="Arial" panose="020B0604020202020204" pitchFamily="34" charset="0"/>
                          <a:cs typeface="Arial" panose="020B0604020202020204" pitchFamily="34" charset="0"/>
                        </a:rPr>
                        <a:t>Formula-based pricing anchored in verified cost of care</a:t>
                      </a:r>
                    </a:p>
                  </a:txBody>
                  <a:tcPr anchor="ctr">
                    <a:lnL>
                      <a:noFill/>
                    </a:lnL>
                    <a:lnR>
                      <a:noFill/>
                    </a:lnR>
                    <a:lnT>
                      <a:noFill/>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3449585291"/>
                  </a:ext>
                </a:extLst>
              </a:tr>
              <a:tr h="531552">
                <a:tc>
                  <a:txBody>
                    <a:bodyPr/>
                    <a:lstStyle/>
                    <a:p>
                      <a:pPr algn="ctr">
                        <a:buNone/>
                      </a:pPr>
                      <a:r>
                        <a:rPr lang="en-GB" sz="1000" dirty="0">
                          <a:latin typeface="Arial" panose="020B0604020202020204" pitchFamily="34" charset="0"/>
                          <a:cs typeface="Arial" panose="020B0604020202020204" pitchFamily="34" charset="0"/>
                        </a:rPr>
                        <a:t>Aligned price governance and shared methodology</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281522395"/>
                  </a:ext>
                </a:extLst>
              </a:tr>
              <a:tr h="531552">
                <a:tc>
                  <a:txBody>
                    <a:bodyPr/>
                    <a:lstStyle/>
                    <a:p>
                      <a:pPr algn="ctr">
                        <a:buNone/>
                      </a:pPr>
                      <a:r>
                        <a:rPr lang="en-GB" sz="1000" dirty="0">
                          <a:latin typeface="Arial" panose="020B0604020202020204" pitchFamily="34" charset="0"/>
                          <a:cs typeface="Arial" panose="020B0604020202020204" pitchFamily="34" charset="0"/>
                        </a:rPr>
                        <a:t>Continuous cost and market intelligence</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3902609481"/>
                  </a:ext>
                </a:extLst>
              </a:tr>
              <a:tr h="531552">
                <a:tc>
                  <a:txBody>
                    <a:bodyPr/>
                    <a:lstStyle/>
                    <a:p>
                      <a:pPr algn="ctr">
                        <a:buNone/>
                      </a:pPr>
                      <a:r>
                        <a:rPr lang="en-GB" sz="1000" dirty="0">
                          <a:latin typeface="Arial" panose="020B0604020202020204" pitchFamily="34" charset="0"/>
                          <a:cs typeface="Arial" panose="020B0604020202020204" pitchFamily="34" charset="0"/>
                        </a:rPr>
                        <a:t>Funding that follows purpose and efficiency</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a:noFill/>
                    </a:lnB>
                    <a:noFill/>
                  </a:tcPr>
                </a:tc>
                <a:extLst>
                  <a:ext uri="{0D108BD9-81ED-4DB2-BD59-A6C34878D82A}">
                    <a16:rowId xmlns:a16="http://schemas.microsoft.com/office/drawing/2014/main" val="1810100551"/>
                  </a:ext>
                </a:extLst>
              </a:tr>
            </a:tbl>
          </a:graphicData>
        </a:graphic>
      </p:graphicFrame>
      <p:graphicFrame>
        <p:nvGraphicFramePr>
          <p:cNvPr id="25" name="Table 24">
            <a:extLst>
              <a:ext uri="{FF2B5EF4-FFF2-40B4-BE49-F238E27FC236}">
                <a16:creationId xmlns:a16="http://schemas.microsoft.com/office/drawing/2014/main" id="{98C69DBA-55E0-A9A2-A9E4-4D228DC9E9C3}"/>
              </a:ext>
            </a:extLst>
          </p:cNvPr>
          <p:cNvGraphicFramePr>
            <a:graphicFrameLocks noGrp="1"/>
          </p:cNvGraphicFramePr>
          <p:nvPr/>
        </p:nvGraphicFramePr>
        <p:xfrm>
          <a:off x="931346" y="3058659"/>
          <a:ext cx="3190087" cy="2126208"/>
        </p:xfrm>
        <a:graphic>
          <a:graphicData uri="http://schemas.openxmlformats.org/drawingml/2006/table">
            <a:tbl>
              <a:tblPr/>
              <a:tblGrid>
                <a:gridCol w="3190087">
                  <a:extLst>
                    <a:ext uri="{9D8B030D-6E8A-4147-A177-3AD203B41FA5}">
                      <a16:colId xmlns:a16="http://schemas.microsoft.com/office/drawing/2014/main" val="2918105113"/>
                    </a:ext>
                  </a:extLst>
                </a:gridCol>
              </a:tblGrid>
              <a:tr h="531552">
                <a:tc>
                  <a:txBody>
                    <a:bodyPr/>
                    <a:lstStyle/>
                    <a:p>
                      <a:pPr algn="ctr">
                        <a:buNone/>
                      </a:pPr>
                      <a:r>
                        <a:rPr lang="en-GB" sz="1000" dirty="0">
                          <a:latin typeface="Arial" panose="020B0604020202020204" pitchFamily="34" charset="0"/>
                          <a:cs typeface="Arial" panose="020B0604020202020204" pitchFamily="34" charset="0"/>
                        </a:rPr>
                        <a:t>Annual, reactive negotiations and inconsistent uplifts</a:t>
                      </a:r>
                    </a:p>
                  </a:txBody>
                  <a:tcPr anchor="ctr">
                    <a:lnL>
                      <a:noFill/>
                    </a:lnL>
                    <a:lnR>
                      <a:noFill/>
                    </a:lnR>
                    <a:lnT>
                      <a:noFill/>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1242734132"/>
                  </a:ext>
                </a:extLst>
              </a:tr>
              <a:tr h="531552">
                <a:tc>
                  <a:txBody>
                    <a:bodyPr/>
                    <a:lstStyle/>
                    <a:p>
                      <a:pPr algn="ctr">
                        <a:buNone/>
                      </a:pPr>
                      <a:r>
                        <a:rPr lang="en-GB" sz="1000" dirty="0">
                          <a:latin typeface="Arial" panose="020B0604020202020204" pitchFamily="34" charset="0"/>
                          <a:cs typeface="Arial" panose="020B0604020202020204" pitchFamily="34" charset="0"/>
                        </a:rPr>
                        <a:t>Fragmented rates across LCC, ICB and self-funders</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2469753595"/>
                  </a:ext>
                </a:extLst>
              </a:tr>
              <a:tr h="531552">
                <a:tc>
                  <a:txBody>
                    <a:bodyPr/>
                    <a:lstStyle/>
                    <a:p>
                      <a:pPr algn="ctr">
                        <a:buNone/>
                      </a:pPr>
                      <a:r>
                        <a:rPr lang="en-GB" sz="1000" dirty="0">
                          <a:latin typeface="Arial" panose="020B0604020202020204" pitchFamily="34" charset="0"/>
                          <a:cs typeface="Arial" panose="020B0604020202020204" pitchFamily="34" charset="0"/>
                        </a:rPr>
                        <a:t>Weak data and reactive decisions</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w="9525" cap="flat" cmpd="sng" algn="ctr">
                      <a:solidFill>
                        <a:schemeClr val="accent6">
                          <a:lumMod val="40000"/>
                          <a:lumOff val="60000"/>
                        </a:schemeClr>
                      </a:solidFill>
                      <a:prstDash val="solid"/>
                      <a:round/>
                      <a:headEnd type="none" w="med" len="med"/>
                      <a:tailEnd type="none" w="med" len="med"/>
                    </a:lnB>
                    <a:noFill/>
                  </a:tcPr>
                </a:tc>
                <a:extLst>
                  <a:ext uri="{0D108BD9-81ED-4DB2-BD59-A6C34878D82A}">
                    <a16:rowId xmlns:a16="http://schemas.microsoft.com/office/drawing/2014/main" val="393121242"/>
                  </a:ext>
                </a:extLst>
              </a:tr>
              <a:tr h="531552">
                <a:tc>
                  <a:txBody>
                    <a:bodyPr/>
                    <a:lstStyle/>
                    <a:p>
                      <a:pPr algn="ctr">
                        <a:buNone/>
                      </a:pPr>
                      <a:r>
                        <a:rPr lang="en-GB" sz="1000" dirty="0">
                          <a:latin typeface="Arial" panose="020B0604020202020204" pitchFamily="34" charset="0"/>
                          <a:cs typeface="Arial" panose="020B0604020202020204" pitchFamily="34" charset="0"/>
                        </a:rPr>
                        <a:t>Funding that follows history</a:t>
                      </a:r>
                    </a:p>
                  </a:txBody>
                  <a:tcPr anchor="ctr">
                    <a:lnL>
                      <a:noFill/>
                    </a:lnL>
                    <a:lnR>
                      <a:noFill/>
                    </a:lnR>
                    <a:lnT w="9525" cap="flat" cmpd="sng" algn="ctr">
                      <a:solidFill>
                        <a:schemeClr val="accent6">
                          <a:lumMod val="40000"/>
                          <a:lumOff val="60000"/>
                        </a:schemeClr>
                      </a:solidFill>
                      <a:prstDash val="solid"/>
                      <a:round/>
                      <a:headEnd type="none" w="med" len="med"/>
                      <a:tailEnd type="none" w="med" len="med"/>
                    </a:lnT>
                    <a:lnB>
                      <a:noFill/>
                    </a:lnB>
                    <a:noFill/>
                  </a:tcPr>
                </a:tc>
                <a:extLst>
                  <a:ext uri="{0D108BD9-81ED-4DB2-BD59-A6C34878D82A}">
                    <a16:rowId xmlns:a16="http://schemas.microsoft.com/office/drawing/2014/main" val="137834844"/>
                  </a:ext>
                </a:extLst>
              </a:tr>
            </a:tbl>
          </a:graphicData>
        </a:graphic>
      </p:graphicFrame>
      <p:sp>
        <p:nvSpPr>
          <p:cNvPr id="26" name="Arrow: Pentagon 25">
            <a:extLst>
              <a:ext uri="{FF2B5EF4-FFF2-40B4-BE49-F238E27FC236}">
                <a16:creationId xmlns:a16="http://schemas.microsoft.com/office/drawing/2014/main" id="{3A027DC3-A0C2-7188-2A92-D50F7984658B}"/>
              </a:ext>
            </a:extLst>
          </p:cNvPr>
          <p:cNvSpPr/>
          <p:nvPr/>
        </p:nvSpPr>
        <p:spPr>
          <a:xfrm>
            <a:off x="931346" y="2732312"/>
            <a:ext cx="10397575" cy="268407"/>
          </a:xfrm>
          <a:prstGeom prst="homePlate">
            <a:avLst/>
          </a:prstGeom>
          <a:gradFill>
            <a:gsLst>
              <a:gs pos="0">
                <a:srgbClr val="C00000"/>
              </a:gs>
              <a:gs pos="48000">
                <a:srgbClr val="FFC000"/>
              </a:gs>
              <a:gs pos="100000">
                <a:srgbClr val="00B050">
                  <a:alpha val="35000"/>
                  <a:lumMod val="89000"/>
                  <a:lumOff val="11000"/>
                </a:srgb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b="1" dirty="0">
                <a:solidFill>
                  <a:schemeClr val="bg1"/>
                </a:solidFill>
                <a:latin typeface="Arial" panose="020B0604020202020204" pitchFamily="34" charset="0"/>
                <a:cs typeface="Arial" panose="020B0604020202020204" pitchFamily="34" charset="0"/>
              </a:rPr>
              <a:t>PRICE-SETTING DIRECTION OF TRAVEL</a:t>
            </a:r>
          </a:p>
        </p:txBody>
      </p:sp>
      <p:sp>
        <p:nvSpPr>
          <p:cNvPr id="27" name="Rectangle 26">
            <a:extLst>
              <a:ext uri="{FF2B5EF4-FFF2-40B4-BE49-F238E27FC236}">
                <a16:creationId xmlns:a16="http://schemas.microsoft.com/office/drawing/2014/main" id="{6C2E29DD-3135-929D-32CC-CD9A2A2A2326}"/>
              </a:ext>
            </a:extLst>
          </p:cNvPr>
          <p:cNvSpPr/>
          <p:nvPr/>
        </p:nvSpPr>
        <p:spPr>
          <a:xfrm>
            <a:off x="443831" y="2284164"/>
            <a:ext cx="11317385" cy="3077059"/>
          </a:xfrm>
          <a:prstGeom prst="rect">
            <a:avLst/>
          </a:prstGeom>
          <a:noFill/>
          <a:ln>
            <a:solidFill>
              <a:schemeClr val="accent3"/>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lvl="1" indent="-171450" fontAlgn="auto">
              <a:spcBef>
                <a:spcPts val="0"/>
              </a:spcBef>
              <a:buClrTx/>
              <a:buFont typeface="Arial" panose="020B0604020202020204" pitchFamily="34" charset="0"/>
              <a:buChar char="•"/>
              <a:tabLst>
                <a:tab pos="177800" algn="l"/>
                <a:tab pos="457200" algn="l"/>
              </a:tabLst>
              <a:defRPr/>
            </a:pPr>
            <a:endParaRPr lang="en-IN" sz="900" dirty="0">
              <a:solidFill>
                <a:schemeClr val="tx1"/>
              </a:solidFill>
              <a:highlight>
                <a:srgbClr val="FFFF00"/>
              </a:highlight>
              <a:latin typeface="Arial" panose="020B0604020202020204" pitchFamily="34" charset="0"/>
              <a:cs typeface="Arial" panose="020B0604020202020204" pitchFamily="34" charset="0"/>
            </a:endParaRPr>
          </a:p>
        </p:txBody>
      </p:sp>
      <p:sp>
        <p:nvSpPr>
          <p:cNvPr id="28" name="Rectangle 27">
            <a:extLst>
              <a:ext uri="{FF2B5EF4-FFF2-40B4-BE49-F238E27FC236}">
                <a16:creationId xmlns:a16="http://schemas.microsoft.com/office/drawing/2014/main" id="{914F36F5-BDC6-8EAF-0059-3C786E2DC874}"/>
              </a:ext>
            </a:extLst>
          </p:cNvPr>
          <p:cNvSpPr/>
          <p:nvPr/>
        </p:nvSpPr>
        <p:spPr>
          <a:xfrm>
            <a:off x="213840" y="1725711"/>
            <a:ext cx="2587761" cy="465829"/>
          </a:xfrm>
          <a:prstGeom prst="rect">
            <a:avLst/>
          </a:prstGeom>
          <a:solidFill>
            <a:schemeClr val="bg1"/>
          </a:solidFill>
          <a:ln>
            <a:solidFill>
              <a:schemeClr val="accent5">
                <a:lumMod val="40000"/>
                <a:lumOff val="60000"/>
              </a:schemeClr>
            </a:solidFill>
          </a:ln>
          <a:effectLst>
            <a:outerShdw blurRad="50800" dist="38100" dir="2700000" sx="90000" sy="9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900" dirty="0">
                <a:solidFill>
                  <a:schemeClr val="tx1"/>
                </a:solidFill>
                <a:latin typeface="Arial" panose="020B0604020202020204" pitchFamily="34" charset="0"/>
                <a:cs typeface="Arial" panose="020B0604020202020204" pitchFamily="34" charset="0"/>
              </a:rPr>
              <a:t>Workforce costs now represent c.70% of total provider expenditure and are rising faster than uplifts - eroding viability and capacity.</a:t>
            </a:r>
          </a:p>
        </p:txBody>
      </p:sp>
      <p:cxnSp>
        <p:nvCxnSpPr>
          <p:cNvPr id="29" name="Connector: Elbow 28">
            <a:extLst>
              <a:ext uri="{FF2B5EF4-FFF2-40B4-BE49-F238E27FC236}">
                <a16:creationId xmlns:a16="http://schemas.microsoft.com/office/drawing/2014/main" id="{C577CBF6-623B-931E-E293-DDFD1FC7F8D4}"/>
              </a:ext>
            </a:extLst>
          </p:cNvPr>
          <p:cNvCxnSpPr>
            <a:cxnSpLocks/>
          </p:cNvCxnSpPr>
          <p:nvPr/>
        </p:nvCxnSpPr>
        <p:spPr>
          <a:xfrm rot="16200000" flipH="1">
            <a:off x="48385" y="2505672"/>
            <a:ext cx="1128826" cy="500562"/>
          </a:xfrm>
          <a:prstGeom prst="bentConnector3">
            <a:avLst>
              <a:gd name="adj1" fmla="val 99362"/>
            </a:avLst>
          </a:prstGeom>
          <a:ln>
            <a:solidFill>
              <a:schemeClr val="accent5">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B2A5C24A-EC94-EF4F-CB63-794B4F99253E}"/>
              </a:ext>
            </a:extLst>
          </p:cNvPr>
          <p:cNvSpPr/>
          <p:nvPr/>
        </p:nvSpPr>
        <p:spPr>
          <a:xfrm>
            <a:off x="2886075" y="5575249"/>
            <a:ext cx="2500313" cy="465829"/>
          </a:xfrm>
          <a:prstGeom prst="rect">
            <a:avLst/>
          </a:prstGeom>
          <a:solidFill>
            <a:schemeClr val="bg1"/>
          </a:solidFill>
          <a:ln>
            <a:solidFill>
              <a:schemeClr val="accent5">
                <a:lumMod val="40000"/>
                <a:lumOff val="60000"/>
              </a:schemeClr>
            </a:solidFill>
          </a:ln>
          <a:effectLst>
            <a:outerShdw blurRad="50800" dist="38100" dir="2700000" sx="90000" sy="9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900" dirty="0">
                <a:solidFill>
                  <a:schemeClr val="tx1"/>
                </a:solidFill>
                <a:latin typeface="Arial" panose="020B0604020202020204" pitchFamily="34" charset="0"/>
                <a:cs typeface="Arial" panose="020B0604020202020204" pitchFamily="34" charset="0"/>
              </a:rPr>
              <a:t>Divergent rates across health, care and self-funders inflate costs and create perverse incentives within shared pathways.</a:t>
            </a:r>
          </a:p>
        </p:txBody>
      </p:sp>
      <p:cxnSp>
        <p:nvCxnSpPr>
          <p:cNvPr id="31" name="Connector: Elbow 30">
            <a:extLst>
              <a:ext uri="{FF2B5EF4-FFF2-40B4-BE49-F238E27FC236}">
                <a16:creationId xmlns:a16="http://schemas.microsoft.com/office/drawing/2014/main" id="{BB64E83E-1779-E5FC-78C3-6A5FD9F00DD3}"/>
              </a:ext>
            </a:extLst>
          </p:cNvPr>
          <p:cNvCxnSpPr>
            <a:cxnSpLocks/>
            <a:stCxn id="30" idx="1"/>
            <a:endCxn id="25" idx="2"/>
          </p:cNvCxnSpPr>
          <p:nvPr/>
        </p:nvCxnSpPr>
        <p:spPr>
          <a:xfrm rot="10800000">
            <a:off x="2526389" y="5184868"/>
            <a:ext cx="359686" cy="623297"/>
          </a:xfrm>
          <a:prstGeom prst="bentConnector2">
            <a:avLst/>
          </a:prstGeom>
          <a:ln>
            <a:solidFill>
              <a:schemeClr val="accent5">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11969DB8-F7A1-C98F-AD0A-1749650E363D}"/>
              </a:ext>
            </a:extLst>
          </p:cNvPr>
          <p:cNvSpPr/>
          <p:nvPr/>
        </p:nvSpPr>
        <p:spPr>
          <a:xfrm>
            <a:off x="8439996" y="1604309"/>
            <a:ext cx="2587761" cy="592795"/>
          </a:xfrm>
          <a:prstGeom prst="rect">
            <a:avLst/>
          </a:prstGeom>
          <a:solidFill>
            <a:schemeClr val="bg1"/>
          </a:solidFill>
          <a:ln>
            <a:solidFill>
              <a:schemeClr val="accent5">
                <a:lumMod val="40000"/>
                <a:lumOff val="60000"/>
              </a:schemeClr>
            </a:solidFill>
          </a:ln>
          <a:effectLst>
            <a:outerShdw blurRad="50800" dist="38100" dir="2700000" sx="90000" sy="9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900" dirty="0">
                <a:solidFill>
                  <a:schemeClr val="tx1"/>
                </a:solidFill>
                <a:latin typeface="Arial" panose="020B0604020202020204" pitchFamily="34" charset="0"/>
                <a:cs typeface="Arial" panose="020B0604020202020204" pitchFamily="34" charset="0"/>
              </a:rPr>
              <a:t>Over 1 in 5 providers in England report sustained losses; unplanned exits risk immediate capacity gaps and long-term instability.</a:t>
            </a:r>
          </a:p>
        </p:txBody>
      </p:sp>
      <p:sp>
        <p:nvSpPr>
          <p:cNvPr id="33" name="Rectangle 32">
            <a:extLst>
              <a:ext uri="{FF2B5EF4-FFF2-40B4-BE49-F238E27FC236}">
                <a16:creationId xmlns:a16="http://schemas.microsoft.com/office/drawing/2014/main" id="{86DDDB6A-FC0C-BCF6-0293-831CE87719FC}"/>
              </a:ext>
            </a:extLst>
          </p:cNvPr>
          <p:cNvSpPr/>
          <p:nvPr/>
        </p:nvSpPr>
        <p:spPr>
          <a:xfrm>
            <a:off x="10831183" y="3195448"/>
            <a:ext cx="488164" cy="33341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4" name="Connector: Elbow 33">
            <a:extLst>
              <a:ext uri="{FF2B5EF4-FFF2-40B4-BE49-F238E27FC236}">
                <a16:creationId xmlns:a16="http://schemas.microsoft.com/office/drawing/2014/main" id="{68B33073-8C35-0299-C502-24FA7664804B}"/>
              </a:ext>
            </a:extLst>
          </p:cNvPr>
          <p:cNvCxnSpPr>
            <a:cxnSpLocks/>
            <a:stCxn id="32" idx="3"/>
            <a:endCxn id="33" idx="3"/>
          </p:cNvCxnSpPr>
          <p:nvPr/>
        </p:nvCxnSpPr>
        <p:spPr>
          <a:xfrm>
            <a:off x="11027757" y="1900707"/>
            <a:ext cx="291590" cy="1461446"/>
          </a:xfrm>
          <a:prstGeom prst="bentConnector3">
            <a:avLst>
              <a:gd name="adj1" fmla="val 178398"/>
            </a:avLst>
          </a:prstGeom>
          <a:ln>
            <a:solidFill>
              <a:schemeClr val="accent5">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4659C751-FB7D-9C60-87FC-AEC94ABA59A6}"/>
              </a:ext>
            </a:extLst>
          </p:cNvPr>
          <p:cNvSpPr/>
          <p:nvPr/>
        </p:nvSpPr>
        <p:spPr>
          <a:xfrm>
            <a:off x="7233563" y="5278851"/>
            <a:ext cx="2500313" cy="465829"/>
          </a:xfrm>
          <a:prstGeom prst="rect">
            <a:avLst/>
          </a:prstGeom>
          <a:solidFill>
            <a:schemeClr val="bg1"/>
          </a:solidFill>
          <a:ln>
            <a:solidFill>
              <a:schemeClr val="accent5">
                <a:lumMod val="40000"/>
                <a:lumOff val="60000"/>
              </a:schemeClr>
            </a:solidFill>
          </a:ln>
          <a:effectLst>
            <a:outerShdw blurRad="50800" dist="38100" dir="2700000" sx="90000" sy="9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900" dirty="0">
                <a:solidFill>
                  <a:schemeClr val="tx1"/>
                </a:solidFill>
                <a:latin typeface="Arial" panose="020B0604020202020204" pitchFamily="34" charset="0"/>
                <a:cs typeface="Arial" panose="020B0604020202020204" pitchFamily="34" charset="0"/>
              </a:rPr>
              <a:t>A disciplined, evidence-based price model will give Lancashire greater cost control and a credible platform for market stewardship.</a:t>
            </a:r>
          </a:p>
        </p:txBody>
      </p:sp>
      <p:cxnSp>
        <p:nvCxnSpPr>
          <p:cNvPr id="36" name="Connector: Elbow 35">
            <a:extLst>
              <a:ext uri="{FF2B5EF4-FFF2-40B4-BE49-F238E27FC236}">
                <a16:creationId xmlns:a16="http://schemas.microsoft.com/office/drawing/2014/main" id="{DD449307-5E13-F02A-891B-5112AC45FD5C}"/>
              </a:ext>
            </a:extLst>
          </p:cNvPr>
          <p:cNvCxnSpPr>
            <a:cxnSpLocks/>
            <a:stCxn id="35" idx="1"/>
            <a:endCxn id="24" idx="2"/>
          </p:cNvCxnSpPr>
          <p:nvPr/>
        </p:nvCxnSpPr>
        <p:spPr>
          <a:xfrm rot="10800000">
            <a:off x="6068255" y="5184868"/>
            <a:ext cx="1165308" cy="326899"/>
          </a:xfrm>
          <a:prstGeom prst="bentConnector2">
            <a:avLst/>
          </a:prstGeom>
          <a:ln>
            <a:solidFill>
              <a:schemeClr val="accent5">
                <a:lumMod val="40000"/>
                <a:lumOff val="6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4135558"/>
      </p:ext>
    </p:extLst>
  </p:cSld>
  <p:clrMapOvr>
    <a:masterClrMapping/>
  </p:clrMapOvr>
</p:sld>
</file>

<file path=ppt/theme/theme1.xml><?xml version="1.0" encoding="utf-8"?>
<a:theme xmlns:a="http://schemas.openxmlformats.org/drawingml/2006/main" name="1_Office Theme">
  <a:themeElements>
    <a:clrScheme name="LCC">
      <a:dk1>
        <a:sysClr val="windowText" lastClr="000000"/>
      </a:dk1>
      <a:lt1>
        <a:sysClr val="window" lastClr="FFFFFF"/>
      </a:lt1>
      <a:dk2>
        <a:srgbClr val="373545"/>
      </a:dk2>
      <a:lt2>
        <a:srgbClr val="CEDBE6"/>
      </a:lt2>
      <a:accent1>
        <a:srgbClr val="2C5A77"/>
      </a:accent1>
      <a:accent2>
        <a:srgbClr val="C7E4DB"/>
      </a:accent2>
      <a:accent3>
        <a:srgbClr val="578793"/>
      </a:accent3>
      <a:accent4>
        <a:srgbClr val="7A8C8E"/>
      </a:accent4>
      <a:accent5>
        <a:srgbClr val="84ACB6"/>
      </a:accent5>
      <a:accent6>
        <a:srgbClr val="BFBFBF"/>
      </a:accent6>
      <a:hlink>
        <a:srgbClr val="3A5A62"/>
      </a:hlink>
      <a:folHlink>
        <a:srgbClr val="266F8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786DF8C94BEE4A99FC548A2C514B3A" ma:contentTypeVersion="12" ma:contentTypeDescription="Create a new document." ma:contentTypeScope="" ma:versionID="8fe9225f4933b5cd9aee1142cd8bd4d0">
  <xsd:schema xmlns:xsd="http://www.w3.org/2001/XMLSchema" xmlns:xs="http://www.w3.org/2001/XMLSchema" xmlns:p="http://schemas.microsoft.com/office/2006/metadata/properties" xmlns:ns2="f5de215e-a67e-41e0-9c11-2a9ef236ffe8" xmlns:ns3="c5b81edf-0cc6-4f6c-9a2a-81702a247a7b" targetNamespace="http://schemas.microsoft.com/office/2006/metadata/properties" ma:root="true" ma:fieldsID="213a012a62899220ba1f5c4d9205a134" ns2:_="" ns3:_="">
    <xsd:import namespace="f5de215e-a67e-41e0-9c11-2a9ef236ffe8"/>
    <xsd:import namespace="c5b81edf-0cc6-4f6c-9a2a-81702a247a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de215e-a67e-41e0-9c11-2a9ef236ff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6bfaf0b-f29b-4ed2-8d75-892493c0d24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5b81edf-0cc6-4f6c-9a2a-81702a247a7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bccd274-7f53-4b8d-a4e9-8a52b1059d05}" ma:internalName="TaxCatchAll" ma:showField="CatchAllData" ma:web="c5b81edf-0cc6-4f6c-9a2a-81702a247a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5b81edf-0cc6-4f6c-9a2a-81702a247a7b" xsi:nil="true"/>
    <lcf76f155ced4ddcb4097134ff3c332f xmlns="f5de215e-a67e-41e0-9c11-2a9ef236ffe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BED8801-23EF-457E-B3B4-6B46CAB1F04F}">
  <ds:schemaRefs>
    <ds:schemaRef ds:uri="http://schemas.microsoft.com/sharepoint/v3/contenttype/forms"/>
  </ds:schemaRefs>
</ds:datastoreItem>
</file>

<file path=customXml/itemProps2.xml><?xml version="1.0" encoding="utf-8"?>
<ds:datastoreItem xmlns:ds="http://schemas.openxmlformats.org/officeDocument/2006/customXml" ds:itemID="{F426997B-A914-4B40-8F39-5AB43157BD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de215e-a67e-41e0-9c11-2a9ef236ffe8"/>
    <ds:schemaRef ds:uri="c5b81edf-0cc6-4f6c-9a2a-81702a247a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F03C057-1DF3-4D86-B664-95B7BCF9EAE7}">
  <ds:schemaRefs>
    <ds:schemaRef ds:uri="http://purl.org/dc/elements/1.1/"/>
    <ds:schemaRef ds:uri="http://purl.org/dc/terms/"/>
    <ds:schemaRef ds:uri="f5de215e-a67e-41e0-9c11-2a9ef236ffe8"/>
    <ds:schemaRef ds:uri="http://schemas.microsoft.com/office/2006/documentManagement/types"/>
    <ds:schemaRef ds:uri="http://www.w3.org/XML/1998/namespace"/>
    <ds:schemaRef ds:uri="http://purl.org/dc/dcmitype/"/>
    <ds:schemaRef ds:uri="http://schemas.openxmlformats.org/package/2006/metadata/core-properties"/>
    <ds:schemaRef ds:uri="http://schemas.microsoft.com/office/infopath/2007/PartnerControls"/>
    <ds:schemaRef ds:uri="c5b81edf-0cc6-4f6c-9a2a-81702a247a7b"/>
    <ds:schemaRef ds:uri="http://schemas.microsoft.com/office/2006/metadata/properties"/>
  </ds:schemaRefs>
</ds:datastoreItem>
</file>

<file path=docMetadata/LabelInfo.xml><?xml version="1.0" encoding="utf-8"?>
<clbl:labelList xmlns:clbl="http://schemas.microsoft.com/office/2020/mipLabelMetadata">
  <clbl:label id="{9f683e26-d8b9-4609-9ec4-e1a36e4bb4d2}" enabled="0" method="" siteId="{9f683e26-d8b9-4609-9ec4-e1a36e4bb4d2}" removed="1"/>
</clbl:labelList>
</file>

<file path=docProps/app.xml><?xml version="1.0" encoding="utf-8"?>
<Properties xmlns="http://schemas.openxmlformats.org/officeDocument/2006/extended-properties" xmlns:vt="http://schemas.openxmlformats.org/officeDocument/2006/docPropsVTypes">
  <TotalTime>1667</TotalTime>
  <Words>2721</Words>
  <Application>Microsoft Office PowerPoint</Application>
  <PresentationFormat>Widescreen</PresentationFormat>
  <Paragraphs>173</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1_Office Theme</vt:lpstr>
      <vt:lpstr>Lancashire’s new market stewardship strategy</vt:lpstr>
      <vt:lpstr>Agenda</vt:lpstr>
      <vt:lpstr>Delivering better lives in Lancashire</vt:lpstr>
      <vt:lpstr>What we did?</vt:lpstr>
      <vt:lpstr>PowerPoint Presentation</vt:lpstr>
      <vt:lpstr>PowerPoint Presentation</vt:lpstr>
      <vt:lpstr>PowerPoint Presentation</vt:lpstr>
      <vt:lpstr>Understanding Lancashire’s self-funder market</vt:lpstr>
      <vt:lpstr>Lancashire is adopting a new, evidence-based approach to setting care fees</vt:lpstr>
      <vt:lpstr>Discussion: Setting Priorities for Market Stewardship</vt:lpstr>
      <vt:lpstr>PowerPoint Presentation</vt:lpstr>
      <vt:lpstr>Where to from here?</vt:lpstr>
      <vt:lpstr>Where to from here?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 Miftari</dc:creator>
  <cp:lastModifiedBy>Kinsey, Rachel</cp:lastModifiedBy>
  <cp:revision>3</cp:revision>
  <dcterms:created xsi:type="dcterms:W3CDTF">2025-06-06T08:40:14Z</dcterms:created>
  <dcterms:modified xsi:type="dcterms:W3CDTF">2025-11-19T12:17:16Z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0x01010091786DF8C94BEE4A99FC548A2C514B3A</vt:lpwstr>
  </property>
  <property fmtid="{D5CDD505-2E9C-101B-9397-08002B2CF9AE}" pid="3" name="MediaServiceImageTags">
    <vt:lpwstr/>
  </property>
</Properties>
</file>