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600" r:id="rId5"/>
    <p:sldId id="601" r:id="rId6"/>
    <p:sldId id="604" r:id="rId7"/>
    <p:sldId id="258" r:id="rId8"/>
    <p:sldId id="603" r:id="rId9"/>
    <p:sldId id="60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4B2CDE-42F7-4414-8FC6-F099E7A9283A}" v="32" dt="2025-11-06T12:42:38.6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964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AC666-9710-429C-A1C7-2598BD5F3F85}" type="datetimeFigureOut">
              <a:rPr lang="en-GB" smtClean="0"/>
              <a:t>19/11/2025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232C-520B-46FB-91BE-2171E75081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027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AC666-9710-429C-A1C7-2598BD5F3F85}" type="datetimeFigureOut">
              <a:rPr lang="en-GB" smtClean="0"/>
              <a:t>19/11/2025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232C-520B-46FB-91BE-2171E75081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431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AC666-9710-429C-A1C7-2598BD5F3F85}" type="datetimeFigureOut">
              <a:rPr lang="en-GB" smtClean="0"/>
              <a:t>19/11/2025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232C-520B-46FB-91BE-2171E750813A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602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AC666-9710-429C-A1C7-2598BD5F3F85}" type="datetimeFigureOut">
              <a:rPr lang="en-GB" smtClean="0"/>
              <a:t>19/11/2025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232C-520B-46FB-91BE-2171E75081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887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AC666-9710-429C-A1C7-2598BD5F3F85}" type="datetimeFigureOut">
              <a:rPr lang="en-GB" smtClean="0"/>
              <a:t>19/11/2025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232C-520B-46FB-91BE-2171E750813A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700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AC666-9710-429C-A1C7-2598BD5F3F85}" type="datetimeFigureOut">
              <a:rPr lang="en-GB" smtClean="0"/>
              <a:t>19/11/2025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232C-520B-46FB-91BE-2171E75081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389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AC666-9710-429C-A1C7-2598BD5F3F85}" type="datetimeFigureOut">
              <a:rPr lang="en-GB" smtClean="0"/>
              <a:t>19/11/2025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232C-520B-46FB-91BE-2171E75081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871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AC666-9710-429C-A1C7-2598BD5F3F85}" type="datetimeFigureOut">
              <a:rPr lang="en-GB" smtClean="0"/>
              <a:t>19/11/2025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232C-520B-46FB-91BE-2171E75081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10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AC666-9710-429C-A1C7-2598BD5F3F85}" type="datetimeFigureOut">
              <a:rPr lang="en-GB" smtClean="0"/>
              <a:t>19/11/2025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232C-520B-46FB-91BE-2171E75081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252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AC666-9710-429C-A1C7-2598BD5F3F85}" type="datetimeFigureOut">
              <a:rPr lang="en-GB" smtClean="0"/>
              <a:t>19/11/2025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232C-520B-46FB-91BE-2171E75081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735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AC666-9710-429C-A1C7-2598BD5F3F85}" type="datetimeFigureOut">
              <a:rPr lang="en-GB" smtClean="0"/>
              <a:t>19/11/2025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232C-520B-46FB-91BE-2171E75081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761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AC666-9710-429C-A1C7-2598BD5F3F85}" type="datetimeFigureOut">
              <a:rPr lang="en-GB" smtClean="0"/>
              <a:t>19/11/2025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232C-520B-46FB-91BE-2171E75081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284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AC666-9710-429C-A1C7-2598BD5F3F85}" type="datetimeFigureOut">
              <a:rPr lang="en-GB" smtClean="0"/>
              <a:t>19/11/2025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232C-520B-46FB-91BE-2171E75081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447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AC666-9710-429C-A1C7-2598BD5F3F85}" type="datetimeFigureOut">
              <a:rPr lang="en-GB" smtClean="0"/>
              <a:t>19/11/2025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232C-520B-46FB-91BE-2171E75081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010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AC666-9710-429C-A1C7-2598BD5F3F85}" type="datetimeFigureOut">
              <a:rPr lang="en-GB" smtClean="0"/>
              <a:t>19/11/2025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232C-520B-46FB-91BE-2171E75081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492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AC666-9710-429C-A1C7-2598BD5F3F85}" type="datetimeFigureOut">
              <a:rPr lang="en-GB" smtClean="0"/>
              <a:t>19/11/2025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232C-520B-46FB-91BE-2171E75081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58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AC666-9710-429C-A1C7-2598BD5F3F85}" type="datetimeFigureOut">
              <a:rPr lang="en-GB" smtClean="0"/>
              <a:t>19/11/2025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937232C-520B-46FB-91BE-2171E75081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846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liz.williams29@nhs.net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lscicb.caresectorclinicalteam@nhs.ne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lscthub.co.uk/socialcare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.pptx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s://youtu.be/_8byioT2BK4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s://youtu.be/sHs0muyMGP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7.png"/><Relationship Id="rId5" Type="http://schemas.openxmlformats.org/officeDocument/2006/relationships/hyperlink" Target="https://teams.microsoft.com/l/meetup-join/19%3ameeting_ZDQ2OTBjYzUtZDc3Ny00MWRiLTlhODYtNTM5NDE0ZGFiYjdk%40thread.v2/0?context=%7b%22Tid%22%3a%2237c354b2-85b0-47f5-b222-07b48d774ee3%22%2c%22Oid%22%3a%224b124f13-1132-4c5f-8688-6c764ebd3e7a%22%7d" TargetMode="External"/><Relationship Id="rId10" Type="http://schemas.openxmlformats.org/officeDocument/2006/relationships/image" Target="../media/image6.jpeg"/><Relationship Id="rId4" Type="http://schemas.openxmlformats.org/officeDocument/2006/relationships/hyperlink" Target="https://youtu.be/1ssiFbrqO1Q" TargetMode="Externa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br01.safelinks.protection.outlook.com/?url=https%3A%2F%2Fwww.bgs.org.uk%2Ffrailtyelearning&amp;data=05%7C02%7Cliz.williams29%40nhs.net%7Cd8fba2ab5f9b4c2ef95508de0bbd1c49%7C37c354b285b047f5b22207b48d774ee3%7C0%7C0%7C638961104005399291%7CUnknown%7CTWFpbGZsb3d8eyJFbXB0eU1hcGkiOnRydWUsIlYiOiIwLjAuMDAwMCIsIlAiOiJXaW4zMiIsIkFOIjoiTWFpbCIsIldUIjoyfQ%3D%3D%7C0%7C%7C%7C&amp;sdata=pcJkQx3stvtFI5IMj98Lqx8XZvPqyBDfLsFJaqTWS1U%3D&amp;reserved=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gbr01.safelinks.protection.outlook.com/?url=https%3A%2F%2Fwww.e-lfh.org.uk%2Fprogrammes%2Ffrailty%2F&amp;data=05%7C02%7Cliz.williams29%40nhs.net%7Cd8fba2ab5f9b4c2ef95508de0bbd1c49%7C37c354b285b047f5b22207b48d774ee3%7C0%7C0%7C638961104005420735%7CUnknown%7CTWFpbGZsb3d8eyJFbXB0eU1hcGkiOnRydWUsIlYiOiIwLjAuMDAwMCIsIlAiOiJXaW4zMiIsIkFOIjoiTWFpbCIsIldUIjoyfQ%3D%3D%7C0%7C%7C%7C&amp;sdata=I2lnHhKBvSNmEuunX0W13jOPWH0fLWjTB82i521KawE%3D&amp;reserved=0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lscicb.blackburnandeastlancashire@nhs.net" TargetMode="External"/><Relationship Id="rId3" Type="http://schemas.openxmlformats.org/officeDocument/2006/relationships/hyperlink" Target="mailto:lscicb.commissioningandbrokerage@nhs.net" TargetMode="External"/><Relationship Id="rId7" Type="http://schemas.openxmlformats.org/officeDocument/2006/relationships/hyperlink" Target="mailto:lscicb.southcumbriaandnorthlancashire@nhs.ne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lscicb.ipateam@nhs.net" TargetMode="External"/><Relationship Id="rId5" Type="http://schemas.openxmlformats.org/officeDocument/2006/relationships/hyperlink" Target="mailto:lscicb.providerquality@nhs.net" TargetMode="External"/><Relationship Id="rId10" Type="http://schemas.openxmlformats.org/officeDocument/2006/relationships/hyperlink" Target="mailto:lscicb.dischargetoassess@nhs.net" TargetMode="External"/><Relationship Id="rId4" Type="http://schemas.openxmlformats.org/officeDocument/2006/relationships/hyperlink" Target="mailto:lscicb.caresectorclinicalteam@nhs.net" TargetMode="External"/><Relationship Id="rId9" Type="http://schemas.openxmlformats.org/officeDocument/2006/relationships/hyperlink" Target="mailto:lscicb-bl.childrensreferrals@nhs.n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AE8EF-A4F7-410E-B20E-684EF53A94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68" y="4830851"/>
            <a:ext cx="9793064" cy="1890623"/>
          </a:xfrm>
        </p:spPr>
        <p:txBody>
          <a:bodyPr>
            <a:noAutofit/>
          </a:bodyPr>
          <a:lstStyle/>
          <a:p>
            <a:pPr algn="l"/>
            <a:br>
              <a:rPr lang="en-US" dirty="0"/>
            </a:b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Liz Williams </a:t>
            </a: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liz.williams29@nhs.net</a:t>
            </a:r>
            <a:b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Care Workforce Training &amp; Development Lead</a:t>
            </a:r>
            <a:b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6th November 2025</a:t>
            </a:r>
            <a:b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00076B-3459-4DC5-9D1F-43231DD44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4775" y="6356349"/>
            <a:ext cx="466006" cy="365125"/>
          </a:xfrm>
        </p:spPr>
        <p:txBody>
          <a:bodyPr/>
          <a:lstStyle/>
          <a:p>
            <a:pPr algn="ctr"/>
            <a:fld id="{507B77E4-D16E-4E80-BECE-B10ACE50DA11}" type="slidenum">
              <a:rPr lang="en-GB" smtClean="0"/>
              <a:pPr algn="ctr"/>
              <a:t>1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DC0789-C97A-0EE7-9873-591BED3C9623}"/>
              </a:ext>
            </a:extLst>
          </p:cNvPr>
          <p:cNvSpPr txBox="1"/>
          <p:nvPr/>
        </p:nvSpPr>
        <p:spPr>
          <a:xfrm>
            <a:off x="1060467" y="1745911"/>
            <a:ext cx="10803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Lancashire Care Providers Forum</a:t>
            </a:r>
          </a:p>
        </p:txBody>
      </p:sp>
      <p:pic>
        <p:nvPicPr>
          <p:cNvPr id="5" name="Picture 11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FFB2F373-E14B-66AA-D11B-32654F623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68" y="136526"/>
            <a:ext cx="1153133" cy="74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9A0A7F-B7E9-A489-1931-8DE2BC32EBEB}"/>
              </a:ext>
            </a:extLst>
          </p:cNvPr>
          <p:cNvSpPr txBox="1"/>
          <p:nvPr/>
        </p:nvSpPr>
        <p:spPr>
          <a:xfrm>
            <a:off x="1197745" y="2721114"/>
            <a:ext cx="10803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ICB Update</a:t>
            </a:r>
          </a:p>
        </p:txBody>
      </p:sp>
    </p:spTree>
    <p:extLst>
      <p:ext uri="{BB962C8B-B14F-4D97-AF65-F5344CB8AC3E}">
        <p14:creationId xmlns:p14="http://schemas.microsoft.com/office/powerpoint/2010/main" val="2879475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0E055-DAD3-CA26-8CD6-722ADABD5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F10A5-2133-11BC-A09A-8A7585B419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68" y="4830851"/>
            <a:ext cx="9793064" cy="1890623"/>
          </a:xfrm>
        </p:spPr>
        <p:txBody>
          <a:bodyPr>
            <a:noAutofit/>
          </a:bodyPr>
          <a:lstStyle/>
          <a:p>
            <a:pPr algn="l"/>
            <a:br>
              <a:rPr lang="en-US" dirty="0"/>
            </a:br>
            <a:b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74D8E-7A9D-B980-E3C4-EB9A76CF9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4775" y="6356349"/>
            <a:ext cx="466006" cy="365125"/>
          </a:xfrm>
        </p:spPr>
        <p:txBody>
          <a:bodyPr/>
          <a:lstStyle/>
          <a:p>
            <a:pPr algn="ctr"/>
            <a:fld id="{507B77E4-D16E-4E80-BECE-B10ACE50DA11}" type="slidenum">
              <a:rPr lang="en-GB" smtClean="0"/>
              <a:pPr algn="ctr"/>
              <a:t>2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25AA4F-E396-7338-6CD6-384ECC49F777}"/>
              </a:ext>
            </a:extLst>
          </p:cNvPr>
          <p:cNvSpPr txBox="1"/>
          <p:nvPr/>
        </p:nvSpPr>
        <p:spPr>
          <a:xfrm>
            <a:off x="2801584" y="760326"/>
            <a:ext cx="6329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ICB Updates</a:t>
            </a:r>
          </a:p>
        </p:txBody>
      </p:sp>
      <p:pic>
        <p:nvPicPr>
          <p:cNvPr id="5" name="Picture 11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4809734B-D720-2513-1309-B33D899B5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283" y="686392"/>
            <a:ext cx="1153133" cy="74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311938-F61F-23BF-E49C-1496548ADF52}"/>
              </a:ext>
            </a:extLst>
          </p:cNvPr>
          <p:cNvSpPr txBox="1"/>
          <p:nvPr/>
        </p:nvSpPr>
        <p:spPr>
          <a:xfrm>
            <a:off x="1110062" y="1673206"/>
            <a:ext cx="1042471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New Quality returns data </a:t>
            </a:r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to Lancashire County Council and Lancashire and South Cumbria ICB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Previously, you have submitted your data using the PAMMS system; moving forward, this will transition to Microsoft Forms. 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Safe Care champions forums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Optimising oral health in regulated care. 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Oral health slides and resources including the Lancashire &amp; South Cumbria Oral Health Toolkit have been distributed, if you would like a copy please email: </a:t>
            </a:r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lscicb.caresectorclinicalteam@nhs.net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 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Pressure Ulcer Prevention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taking place on Thu 20</a:t>
            </a:r>
            <a:r>
              <a:rPr lang="en-GB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Nov 10am -1pm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Invites will be sent out next week via the usual channels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Social Care Training Hub – Lancashire and South Cumbria Training Hub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– resources, e-learning links, local training offers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159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4AA51E-0251-6D8A-EFEE-8B979F463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07823-4E7F-EF56-DB50-BE0315D60E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68" y="4830851"/>
            <a:ext cx="9793064" cy="1890623"/>
          </a:xfrm>
        </p:spPr>
        <p:txBody>
          <a:bodyPr>
            <a:noAutofit/>
          </a:bodyPr>
          <a:lstStyle/>
          <a:p>
            <a:pPr algn="l"/>
            <a:br>
              <a:rPr lang="en-US" dirty="0"/>
            </a:br>
            <a:b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807572-2305-9ABF-5F56-D75468362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4775" y="6356349"/>
            <a:ext cx="466006" cy="365125"/>
          </a:xfrm>
        </p:spPr>
        <p:txBody>
          <a:bodyPr/>
          <a:lstStyle/>
          <a:p>
            <a:pPr algn="ctr"/>
            <a:fld id="{507B77E4-D16E-4E80-BECE-B10ACE50DA11}" type="slidenum">
              <a:rPr lang="en-GB" smtClean="0"/>
              <a:pPr algn="ctr"/>
              <a:t>3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6C9E42-107A-E001-DD38-B71B4667FAB1}"/>
              </a:ext>
            </a:extLst>
          </p:cNvPr>
          <p:cNvSpPr txBox="1"/>
          <p:nvPr/>
        </p:nvSpPr>
        <p:spPr>
          <a:xfrm>
            <a:off x="1199467" y="760326"/>
            <a:ext cx="93911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 sector Winter Planning pack</a:t>
            </a:r>
          </a:p>
          <a:p>
            <a:r>
              <a:rPr lang="en-GB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2025/26</a:t>
            </a:r>
          </a:p>
        </p:txBody>
      </p:sp>
      <p:pic>
        <p:nvPicPr>
          <p:cNvPr id="5" name="Picture 11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498CDF42-84EE-3967-6794-291D1D4E3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965" y="386130"/>
            <a:ext cx="1153133" cy="74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ct 6">
            <a:hlinkClick r:id="" action="ppaction://ole?verb=0"/>
            <a:extLst>
              <a:ext uri="{FF2B5EF4-FFF2-40B4-BE49-F238E27FC236}">
                <a16:creationId xmlns:a16="http://schemas.microsoft.com/office/drawing/2014/main" id="{D7A69DD4-5588-E86D-2BB0-3C39F84834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6187857"/>
              </p:ext>
            </p:extLst>
          </p:nvPr>
        </p:nvGraphicFramePr>
        <p:xfrm>
          <a:off x="2222735" y="2796666"/>
          <a:ext cx="5765800" cy="324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3" imgW="5765250" imgH="3243203" progId="PowerPoint.Show.12">
                  <p:embed/>
                </p:oleObj>
              </mc:Choice>
              <mc:Fallback>
                <p:oleObj name="Presentation" r:id="rId3" imgW="5765250" imgH="3243203" progId="PowerPoint.Show.12">
                  <p:embed/>
                  <p:pic>
                    <p:nvPicPr>
                      <p:cNvPr id="7" name="Object 6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D7A69DD4-5588-E86D-2BB0-3C39F84834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22735" y="2796666"/>
                        <a:ext cx="5765800" cy="3243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2215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939968-1492-EF49-84F9-62EA47F10C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945B1-0C07-9265-DFDE-DB0B405A9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87" y="1220409"/>
            <a:ext cx="10515600" cy="1325563"/>
          </a:xfrm>
        </p:spPr>
        <p:txBody>
          <a:bodyPr/>
          <a:lstStyle/>
          <a:p>
            <a:pPr algn="ctr"/>
            <a:r>
              <a:rPr lang="en-GB" b="1" dirty="0"/>
              <a:t>Dementia Bitesize Training 2025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06A97-3043-70E6-AAE3-D127953BB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027" y="1898540"/>
            <a:ext cx="11615803" cy="495946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GB" sz="3800" dirty="0">
                <a:solidFill>
                  <a:schemeClr val="tx1"/>
                </a:solidFill>
              </a:rPr>
              <a:t>Please join us for a series of FREE training webinars to support care staff in caring for people with dementia.  Delivered by experts, these lunchtime webinars will take place on Microsoft Teams from 1pm -2pm on the following dates</a:t>
            </a:r>
          </a:p>
          <a:p>
            <a:pPr marL="0" indent="0">
              <a:buNone/>
            </a:pPr>
            <a:endParaRPr lang="en-GB" sz="3800" dirty="0">
              <a:solidFill>
                <a:schemeClr val="tx1"/>
              </a:solidFill>
            </a:endParaRPr>
          </a:p>
          <a:p>
            <a:r>
              <a:rPr lang="en-GB" sz="4900" b="1" dirty="0"/>
              <a:t>Tuesday 21</a:t>
            </a:r>
            <a:r>
              <a:rPr lang="en-GB" sz="4900" b="1" baseline="30000" dirty="0"/>
              <a:t>st</a:t>
            </a:r>
            <a:r>
              <a:rPr lang="en-GB" sz="4900" b="1" dirty="0"/>
              <a:t> October:</a:t>
            </a:r>
            <a:r>
              <a:rPr lang="en-GB" sz="4900" dirty="0"/>
              <a:t> 1-2pm How does dementia affect a person’s behaviour &amp; ways of coping with this </a:t>
            </a:r>
          </a:p>
          <a:p>
            <a:pPr marL="0" indent="0">
              <a:buNone/>
            </a:pPr>
            <a:r>
              <a:rPr lang="en-GB" sz="4900" b="1" dirty="0"/>
              <a:t>You Tube recording:  </a:t>
            </a:r>
            <a:r>
              <a:rPr lang="en-GB" sz="4900" b="1" u="sng" dirty="0">
                <a:hlinkClick r:id="rId2"/>
              </a:rPr>
              <a:t>https://youtu.be/sHs0muyMGPY</a:t>
            </a:r>
            <a:endParaRPr lang="en-GB" sz="4900" b="1" dirty="0"/>
          </a:p>
          <a:p>
            <a:r>
              <a:rPr lang="en-GB" sz="4900" b="1" dirty="0"/>
              <a:t>Tuesday 28</a:t>
            </a:r>
            <a:r>
              <a:rPr lang="en-GB" sz="4900" b="1" baseline="30000" dirty="0"/>
              <a:t>th</a:t>
            </a:r>
            <a:r>
              <a:rPr lang="en-GB" sz="4900" b="1" dirty="0"/>
              <a:t> October:</a:t>
            </a:r>
            <a:r>
              <a:rPr lang="en-GB" sz="4900" dirty="0"/>
              <a:t>  1-2pm </a:t>
            </a:r>
            <a:r>
              <a:rPr lang="en-GB" sz="4900" b="1" dirty="0"/>
              <a:t>Use of antipsychotic medication: safety and best practice </a:t>
            </a:r>
          </a:p>
          <a:p>
            <a:pPr marL="0" indent="0">
              <a:buNone/>
            </a:pPr>
            <a:r>
              <a:rPr lang="en-GB" sz="4900" b="1" dirty="0"/>
              <a:t>You Tube recording: </a:t>
            </a:r>
            <a:r>
              <a:rPr lang="en-GB" sz="4900" b="1" dirty="0">
                <a:hlinkClick r:id="rId3"/>
              </a:rPr>
              <a:t>https://youtu.be/_8byioT2BK4</a:t>
            </a:r>
            <a:endParaRPr lang="en-GB" sz="4900" b="1" i="1" dirty="0"/>
          </a:p>
          <a:p>
            <a:r>
              <a:rPr lang="en-GB" sz="4900" b="1" dirty="0"/>
              <a:t>Tuesday 4</a:t>
            </a:r>
            <a:r>
              <a:rPr lang="en-GB" sz="4900" b="1" baseline="30000" dirty="0"/>
              <a:t>th</a:t>
            </a:r>
            <a:r>
              <a:rPr lang="en-GB" sz="4900" b="1" dirty="0"/>
              <a:t> November</a:t>
            </a:r>
            <a:r>
              <a:rPr lang="en-GB" sz="4900" dirty="0"/>
              <a:t>: 1-2pm </a:t>
            </a:r>
            <a:r>
              <a:rPr lang="en-GB" sz="4900" b="1" dirty="0"/>
              <a:t>Reducing restrictive practice in dementia care. </a:t>
            </a:r>
          </a:p>
          <a:p>
            <a:pPr marL="0" indent="0">
              <a:buNone/>
            </a:pPr>
            <a:r>
              <a:rPr lang="en-GB" sz="4900" b="1" dirty="0"/>
              <a:t>You Tube recording: </a:t>
            </a:r>
            <a:r>
              <a:rPr lang="en-GB" sz="4900" dirty="0">
                <a:hlinkClick r:id="rId4"/>
              </a:rPr>
              <a:t>https://youtu.be/1ssiFbrqO1Q</a:t>
            </a:r>
            <a:endParaRPr lang="en-GB" sz="4900" b="1" dirty="0"/>
          </a:p>
          <a:p>
            <a:r>
              <a:rPr lang="en-GB" sz="4900" b="1" dirty="0"/>
              <a:t>Tuesday 11</a:t>
            </a:r>
            <a:r>
              <a:rPr lang="en-GB" sz="4900" b="1" baseline="30000" dirty="0"/>
              <a:t>th</a:t>
            </a:r>
            <a:r>
              <a:rPr lang="en-GB" sz="4900" b="1" dirty="0"/>
              <a:t> November:</a:t>
            </a:r>
            <a:r>
              <a:rPr lang="en-GB" sz="4900" dirty="0"/>
              <a:t> 1-2pm </a:t>
            </a:r>
            <a:r>
              <a:rPr lang="en-GB" sz="4900" b="1" dirty="0"/>
              <a:t>Dementia friendly environment and falls prevention</a:t>
            </a:r>
            <a:r>
              <a:rPr lang="en-GB" sz="4900" dirty="0"/>
              <a:t>. </a:t>
            </a:r>
          </a:p>
          <a:p>
            <a:r>
              <a:rPr lang="en-GB" sz="4900" b="1" dirty="0"/>
              <a:t>Tuesday 18</a:t>
            </a:r>
            <a:r>
              <a:rPr lang="en-GB" sz="4900" b="1" baseline="30000" dirty="0"/>
              <a:t>th</a:t>
            </a:r>
            <a:r>
              <a:rPr lang="en-GB" sz="4900" b="1" dirty="0"/>
              <a:t> November:</a:t>
            </a:r>
            <a:r>
              <a:rPr lang="en-GB" sz="4900" dirty="0"/>
              <a:t> 1-2pm </a:t>
            </a:r>
            <a:r>
              <a:rPr lang="en-US" sz="4900" b="1" dirty="0"/>
              <a:t>Domestic abuse, older people and the co-existence of dementia</a:t>
            </a:r>
          </a:p>
          <a:p>
            <a:pPr marL="0" indent="0">
              <a:buNone/>
            </a:pPr>
            <a:endParaRPr lang="en-GB" sz="4900" i="1" dirty="0"/>
          </a:p>
          <a:p>
            <a:pPr marL="0" indent="0">
              <a:buNone/>
            </a:pPr>
            <a:endParaRPr lang="en-GB" sz="4900" i="1" dirty="0"/>
          </a:p>
          <a:p>
            <a:pPr marL="0" indent="0">
              <a:buNone/>
            </a:pPr>
            <a:r>
              <a:rPr lang="en-GB" sz="4900" i="1" dirty="0"/>
              <a:t>To join any of the sessions please click on the link below:</a:t>
            </a:r>
          </a:p>
          <a:p>
            <a:r>
              <a:rPr lang="en-GB" sz="4900" dirty="0"/>
              <a:t>Microsoft Teams link </a:t>
            </a:r>
            <a:r>
              <a:rPr lang="en-GB" sz="4900" b="1" u="sng" dirty="0">
                <a:hlinkClick r:id="rId5" tooltip="Meeting join link"/>
              </a:rPr>
              <a:t>Join the meeting now</a:t>
            </a:r>
            <a:r>
              <a:rPr lang="en-GB" sz="4900" dirty="0"/>
              <a:t> </a:t>
            </a:r>
          </a:p>
          <a:p>
            <a:r>
              <a:rPr lang="en-GB" sz="4900" dirty="0"/>
              <a:t>Meeting ID: 316 128 321 519 3 Passcode: MB9Bp69f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36" name="Picture 11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40FE383F-F83F-110B-8678-2834A0474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87" y="378825"/>
            <a:ext cx="1153133" cy="74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" descr="A blue flower with a yellow center on a black background&#10;&#10;AI-generated content may be incorrect.">
            <a:extLst>
              <a:ext uri="{FF2B5EF4-FFF2-40B4-BE49-F238E27FC236}">
                <a16:creationId xmlns:a16="http://schemas.microsoft.com/office/drawing/2014/main" id="{2CC44047-C15E-0235-132A-9C1579B75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229" y="430054"/>
            <a:ext cx="1092200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4" descr="advancing quality alliance aqua logo images from aqua.nhs.uk">
            <a:extLst>
              <a:ext uri="{FF2B5EF4-FFF2-40B4-BE49-F238E27FC236}">
                <a16:creationId xmlns:a16="http://schemas.microsoft.com/office/drawing/2014/main" id="{265BF561-ED2C-130F-2B04-94AB6E8B4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536" y="443577"/>
            <a:ext cx="8763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15" descr="A green and white sign&#10;&#10;AI-generated content may be incorrect.">
            <a:extLst>
              <a:ext uri="{FF2B5EF4-FFF2-40B4-BE49-F238E27FC236}">
                <a16:creationId xmlns:a16="http://schemas.microsoft.com/office/drawing/2014/main" id="{2CB9E006-4B6D-D392-AE24-90A639ED4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036" y="458711"/>
            <a:ext cx="132715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3">
            <a:extLst>
              <a:ext uri="{FF2B5EF4-FFF2-40B4-BE49-F238E27FC236}">
                <a16:creationId xmlns:a16="http://schemas.microsoft.com/office/drawing/2014/main" id="{DBF22316-AF1C-0A04-E6BA-4E6A8000D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1742" y="217952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050" name="Picture 2" descr="Lancashire Teaching Hospitals NHS Foundation Trust - Wikipedia">
            <a:extLst>
              <a:ext uri="{FF2B5EF4-FFF2-40B4-BE49-F238E27FC236}">
                <a16:creationId xmlns:a16="http://schemas.microsoft.com/office/drawing/2014/main" id="{932C6CD7-FBCF-4F64-BDFD-BD7947297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146" y="500425"/>
            <a:ext cx="1018718" cy="57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ome :: Lancashire and South Cumbria NHS Foundation Trust">
            <a:extLst>
              <a:ext uri="{FF2B5EF4-FFF2-40B4-BE49-F238E27FC236}">
                <a16:creationId xmlns:a16="http://schemas.microsoft.com/office/drawing/2014/main" id="{67678FAB-1293-4ED6-544E-950A752DC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338" y="472777"/>
            <a:ext cx="899384" cy="58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374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5DB5BE-E97B-54D3-13CF-25A5B2356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256CB-FB31-E317-29CB-81E839627C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68" y="4830851"/>
            <a:ext cx="9793064" cy="1890623"/>
          </a:xfrm>
        </p:spPr>
        <p:txBody>
          <a:bodyPr>
            <a:noAutofit/>
          </a:bodyPr>
          <a:lstStyle/>
          <a:p>
            <a:pPr algn="l"/>
            <a:br>
              <a:rPr lang="en-US" dirty="0"/>
            </a:br>
            <a:b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104D7A-DDD8-C720-BCC8-67CE230D3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4775" y="6356349"/>
            <a:ext cx="466006" cy="365125"/>
          </a:xfrm>
        </p:spPr>
        <p:txBody>
          <a:bodyPr/>
          <a:lstStyle/>
          <a:p>
            <a:pPr algn="ctr"/>
            <a:fld id="{507B77E4-D16E-4E80-BECE-B10ACE50DA11}" type="slidenum">
              <a:rPr lang="en-GB" smtClean="0"/>
              <a:pPr algn="ctr"/>
              <a:t>5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74DFC1-16B7-6062-C87F-F545382CF2C7}"/>
              </a:ext>
            </a:extLst>
          </p:cNvPr>
          <p:cNvSpPr txBox="1"/>
          <p:nvPr/>
        </p:nvSpPr>
        <p:spPr>
          <a:xfrm>
            <a:off x="2651272" y="156778"/>
            <a:ext cx="6329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Frailty Training</a:t>
            </a:r>
          </a:p>
        </p:txBody>
      </p:sp>
      <p:pic>
        <p:nvPicPr>
          <p:cNvPr id="5" name="Picture 11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421F0733-AC4E-739C-6F45-BEF41ECD3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68" y="136526"/>
            <a:ext cx="1153133" cy="74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179912-7FB7-A872-6F44-AA8A48C213DD}"/>
              </a:ext>
            </a:extLst>
          </p:cNvPr>
          <p:cNvSpPr txBox="1"/>
          <p:nvPr/>
        </p:nvSpPr>
        <p:spPr>
          <a:xfrm>
            <a:off x="1095738" y="1308082"/>
            <a:ext cx="1066620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British Geriatrics Society (BGS) has updated its popular </a:t>
            </a:r>
            <a:r>
              <a:rPr lang="en-GB" b="1" dirty="0"/>
              <a:t>Frailty eLearning accredited course</a:t>
            </a:r>
            <a:r>
              <a:rPr lang="en-GB" dirty="0"/>
              <a:t> </a:t>
            </a:r>
            <a:r>
              <a:rPr lang="en-GB" b="1" dirty="0"/>
              <a:t>free for all health and social care professionals to access, until June 2026.</a:t>
            </a:r>
            <a:endParaRPr lang="en-GB" dirty="0"/>
          </a:p>
          <a:p>
            <a:r>
              <a:rPr lang="en-GB" dirty="0"/>
              <a:t>Understanding and Communicating Frailty</a:t>
            </a:r>
          </a:p>
          <a:p>
            <a:pPr lvl="0"/>
            <a:r>
              <a:rPr lang="en-GB" dirty="0"/>
              <a:t>Identifying Frailty</a:t>
            </a:r>
          </a:p>
          <a:p>
            <a:pPr lvl="0"/>
            <a:r>
              <a:rPr lang="en-GB" dirty="0"/>
              <a:t>Supporting People Living with Frailty</a:t>
            </a:r>
          </a:p>
          <a:p>
            <a:pPr lvl="0"/>
            <a:r>
              <a:rPr lang="en-GB" dirty="0"/>
              <a:t>Building Systems Fit for Frailty</a:t>
            </a:r>
          </a:p>
          <a:p>
            <a:r>
              <a:rPr lang="en-GB" dirty="0"/>
              <a:t>Successful completion of the course leads to 10 CPD credits (from the Royal College of Physicians London).  </a:t>
            </a:r>
          </a:p>
          <a:p>
            <a:r>
              <a:rPr lang="en-GB" dirty="0"/>
              <a:t>The eLearning course is presented in an engaging interactive way to suit different learning styles. </a:t>
            </a:r>
          </a:p>
          <a:p>
            <a:r>
              <a:rPr lang="en-GB" dirty="0"/>
              <a:t> </a:t>
            </a:r>
          </a:p>
          <a:p>
            <a:r>
              <a:rPr lang="en-GB" b="1" dirty="0"/>
              <a:t>Please take this opportunity for all staff to sign up for free. Please click:</a:t>
            </a:r>
            <a:endParaRPr lang="en-GB" dirty="0"/>
          </a:p>
          <a:p>
            <a:pPr lvl="0"/>
            <a:r>
              <a:rPr lang="en-GB" b="1" u="sng" dirty="0">
                <a:hlinkClick r:id="rId3"/>
              </a:rPr>
              <a:t>Tier 3 training – aimed at health and social care professionals who provide care and services for older people living with frailty.</a:t>
            </a:r>
            <a:endParaRPr lang="en-GB" b="1" u="sng" dirty="0"/>
          </a:p>
          <a:p>
            <a:pPr lvl="0"/>
            <a:endParaRPr lang="en-GB" dirty="0"/>
          </a:p>
          <a:p>
            <a:pPr lvl="0"/>
            <a:r>
              <a:rPr lang="en-GB" b="1" u="sng" dirty="0">
                <a:hlinkClick r:id="rId4"/>
              </a:rPr>
              <a:t>Tier 1 &amp; 2 &amp; 2b training – a useful starting point for unregistered staff, senior health &amp; social care staff and band 5 general clinicians</a:t>
            </a:r>
            <a:endParaRPr lang="en-GB" dirty="0"/>
          </a:p>
          <a:p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348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07E9A5-DD27-DBC5-A288-FDB7D84BE8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FB426-415C-C997-8747-64E9BF55E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68" y="4830851"/>
            <a:ext cx="9793064" cy="1890623"/>
          </a:xfrm>
        </p:spPr>
        <p:txBody>
          <a:bodyPr>
            <a:noAutofit/>
          </a:bodyPr>
          <a:lstStyle/>
          <a:p>
            <a:pPr algn="l"/>
            <a:br>
              <a:rPr lang="en-US" dirty="0"/>
            </a:br>
            <a:b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CE3C31-25EB-C729-35B0-8FC620F1B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4775" y="6356349"/>
            <a:ext cx="466006" cy="365125"/>
          </a:xfrm>
        </p:spPr>
        <p:txBody>
          <a:bodyPr/>
          <a:lstStyle/>
          <a:p>
            <a:pPr algn="ctr"/>
            <a:fld id="{507B77E4-D16E-4E80-BECE-B10ACE50DA11}" type="slidenum">
              <a:rPr lang="en-GB" smtClean="0"/>
              <a:pPr algn="ctr"/>
              <a:t>6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6675E7-D187-A55C-11AD-DA0756280E52}"/>
              </a:ext>
            </a:extLst>
          </p:cNvPr>
          <p:cNvSpPr txBox="1"/>
          <p:nvPr/>
        </p:nvSpPr>
        <p:spPr>
          <a:xfrm>
            <a:off x="2651272" y="156778"/>
            <a:ext cx="6329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details</a:t>
            </a:r>
          </a:p>
        </p:txBody>
      </p:sp>
      <p:pic>
        <p:nvPicPr>
          <p:cNvPr id="5" name="Picture 11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E40326CF-AC87-AA47-83AE-B24B24D71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68" y="136526"/>
            <a:ext cx="1153133" cy="74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060A22-1377-9332-8C39-671C1DF68D67}"/>
              </a:ext>
            </a:extLst>
          </p:cNvPr>
          <p:cNvSpPr txBox="1"/>
          <p:nvPr/>
        </p:nvSpPr>
        <p:spPr>
          <a:xfrm>
            <a:off x="1110062" y="1673206"/>
            <a:ext cx="1042471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Commissioning queries </a:t>
            </a:r>
            <a:r>
              <a:rPr lang="en-GB" sz="2400" u="sng" dirty="0">
                <a:hlinkClick r:id="rId3"/>
              </a:rPr>
              <a:t>lscicb.commissioningandbrokerage@nhs.net</a:t>
            </a:r>
            <a:r>
              <a:rPr lang="en-GB" sz="2400" dirty="0"/>
              <a:t> 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Clinical leads </a:t>
            </a:r>
            <a:r>
              <a:rPr lang="en-GB" sz="2400" u="sng" dirty="0">
                <a:hlinkClick r:id="rId4"/>
              </a:rPr>
              <a:t>lscicb.caresectorclinicalteam@nhs.net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Quality and Performance queries </a:t>
            </a:r>
            <a:r>
              <a:rPr lang="en-GB" sz="2400" u="sng" dirty="0">
                <a:hlinkClick r:id="rId5"/>
              </a:rPr>
              <a:t>lscicb.providerquality@nhs.net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All Age Continuing Care queries:</a:t>
            </a:r>
          </a:p>
          <a:p>
            <a:r>
              <a:rPr lang="en-US" b="1" u="sng" dirty="0"/>
              <a:t>For usual queries, referrals, or chasing up information, please contact:</a:t>
            </a:r>
            <a:endParaRPr lang="en-US" sz="1600" dirty="0"/>
          </a:p>
          <a:p>
            <a:r>
              <a:rPr lang="en-US" sz="1600" dirty="0"/>
              <a:t>Individual Patient Activity team on </a:t>
            </a:r>
            <a:r>
              <a:rPr lang="en-US" dirty="0">
                <a:hlinkClick r:id="rId6" tooltip="mailto:lscicb.ipateam@nhs.net"/>
              </a:rPr>
              <a:t>lscicb.ipateam@nhs.net</a:t>
            </a:r>
            <a:endParaRPr lang="en-US" sz="1600" dirty="0"/>
          </a:p>
          <a:p>
            <a:r>
              <a:rPr lang="en-US" sz="1600" dirty="0"/>
              <a:t>South Cumbria plus North </a:t>
            </a:r>
            <a:r>
              <a:rPr lang="en-US" dirty="0">
                <a:hlinkClick r:id="rId7" tooltip="mailto:lscicb.southcumbriaandnorthlancashire@nhs.net"/>
              </a:rPr>
              <a:t>lscicb.southcumbriaandnorthlancashire@nhs.net</a:t>
            </a:r>
            <a:endParaRPr lang="en-US" sz="1600" dirty="0"/>
          </a:p>
          <a:p>
            <a:r>
              <a:rPr lang="en-US" sz="1600" dirty="0"/>
              <a:t>Blackburn and Darwen plus East Lancs </a:t>
            </a:r>
            <a:r>
              <a:rPr lang="en-US" dirty="0">
                <a:hlinkClick r:id="rId8" tooltip="mailto:lscicb.blackburnandeastlancashire@nhs.net"/>
              </a:rPr>
              <a:t>lscicb.blackburnandeastlancashire@nhs.net</a:t>
            </a:r>
            <a:endParaRPr lang="en-US" sz="1600" dirty="0"/>
          </a:p>
          <a:p>
            <a:r>
              <a:rPr lang="en-US" sz="1600" dirty="0"/>
              <a:t>Children </a:t>
            </a:r>
            <a:r>
              <a:rPr lang="en-US" dirty="0">
                <a:hlinkClick r:id="rId9" tooltip="mailto:lscicb-bl.childrensreferrals@nhs.net"/>
              </a:rPr>
              <a:t>lscicb-bl.childrensreferrals@nhs.net</a:t>
            </a:r>
            <a:endParaRPr lang="en-US" sz="1600" dirty="0"/>
          </a:p>
          <a:p>
            <a:r>
              <a:rPr lang="en-US" sz="1600" dirty="0"/>
              <a:t>Discharge to Assess </a:t>
            </a:r>
            <a:r>
              <a:rPr lang="en-US" dirty="0">
                <a:hlinkClick r:id="rId10" tooltip="mailto:lscicb.dischargetoassess@nhs.net"/>
              </a:rPr>
              <a:t>lscicb.dischargetoassess@nhs.net</a:t>
            </a:r>
            <a:endParaRPr lang="en-US" sz="1600" dirty="0"/>
          </a:p>
          <a:p>
            <a:r>
              <a:rPr lang="en-US" sz="1600" dirty="0"/>
              <a:t>For CHC queries contact the place based Teams and/or 01772 952610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40326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786DF8C94BEE4A99FC548A2C514B3A" ma:contentTypeVersion="12" ma:contentTypeDescription="Create a new document." ma:contentTypeScope="" ma:versionID="8fe9225f4933b5cd9aee1142cd8bd4d0">
  <xsd:schema xmlns:xsd="http://www.w3.org/2001/XMLSchema" xmlns:xs="http://www.w3.org/2001/XMLSchema" xmlns:p="http://schemas.microsoft.com/office/2006/metadata/properties" xmlns:ns2="f5de215e-a67e-41e0-9c11-2a9ef236ffe8" xmlns:ns3="c5b81edf-0cc6-4f6c-9a2a-81702a247a7b" targetNamespace="http://schemas.microsoft.com/office/2006/metadata/properties" ma:root="true" ma:fieldsID="213a012a62899220ba1f5c4d9205a134" ns2:_="" ns3:_="">
    <xsd:import namespace="f5de215e-a67e-41e0-9c11-2a9ef236ffe8"/>
    <xsd:import namespace="c5b81edf-0cc6-4f6c-9a2a-81702a247a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de215e-a67e-41e0-9c11-2a9ef236ff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6bfaf0b-f29b-4ed2-8d75-892493c0d2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b81edf-0cc6-4f6c-9a2a-81702a247a7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bccd274-7f53-4b8d-a4e9-8a52b1059d05}" ma:internalName="TaxCatchAll" ma:showField="CatchAllData" ma:web="c5b81edf-0cc6-4f6c-9a2a-81702a247a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5b81edf-0cc6-4f6c-9a2a-81702a247a7b" xsi:nil="true"/>
    <lcf76f155ced4ddcb4097134ff3c332f xmlns="f5de215e-a67e-41e0-9c11-2a9ef236ffe8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E32870-2CF9-41EC-B65C-3C3D27AB85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de215e-a67e-41e0-9c11-2a9ef236ffe8"/>
    <ds:schemaRef ds:uri="c5b81edf-0cc6-4f6c-9a2a-81702a247a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90919DA-106B-402D-AA1C-6EEF3EBD1B1B}">
  <ds:schemaRefs>
    <ds:schemaRef ds:uri="f5de215e-a67e-41e0-9c11-2a9ef236ffe8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c5b81edf-0cc6-4f6c-9a2a-81702a247a7b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68B7DE2-D27C-465A-93E2-68E0E5FC46D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  <clbl:label id="{9f683e26-d8b9-4609-9ec4-e1a36e4bb4d2}" enabled="0" method="" siteId="{9f683e26-d8b9-4609-9ec4-e1a36e4bb4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1582</TotalTime>
  <Words>625</Words>
  <Application>Microsoft Office PowerPoint</Application>
  <PresentationFormat>Widescreen</PresentationFormat>
  <Paragraphs>74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Trebuchet MS</vt:lpstr>
      <vt:lpstr>Wingdings 3</vt:lpstr>
      <vt:lpstr>Facet</vt:lpstr>
      <vt:lpstr>Presentation</vt:lpstr>
      <vt:lpstr> Liz Williams liz.williams29@nhs.net Social Care Workforce Training &amp; Development Lead 6th November 2025 </vt:lpstr>
      <vt:lpstr>  </vt:lpstr>
      <vt:lpstr>  </vt:lpstr>
      <vt:lpstr>Dementia Bitesize Training 2025 </vt:lpstr>
      <vt:lpstr>  </vt:lpstr>
      <vt:lpstr>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WILLIAMS, Liz (NHS LANCASHIRE AND SOUTH CUMBRIA INTEGRATED CARE BOARD)</dc:creator>
  <cp:lastModifiedBy>Kinsey, Rachel</cp:lastModifiedBy>
  <cp:revision>2</cp:revision>
  <dcterms:created xsi:type="dcterms:W3CDTF">2025-11-04T11:02:11Z</dcterms:created>
  <dcterms:modified xsi:type="dcterms:W3CDTF">2025-11-19T11:42:36Z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0x01010091786DF8C94BEE4A99FC548A2C514B3A</vt:lpwstr>
  </property>
</Properties>
</file>