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831" r:id="rId5"/>
    <p:sldId id="834" r:id="rId6"/>
    <p:sldId id="830" r:id="rId7"/>
    <p:sldId id="833" r:id="rId8"/>
    <p:sldId id="83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4A3EE5-839E-4D98-8DB6-71151166BF31}" v="8" dt="2025-06-20T10:29:16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8409E-036E-4236-A163-BC3102246EEE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75677-7C82-4FD5-B661-F5A0F61D6E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60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05147-6C13-E0D4-7D7A-002D2684A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BB925ED9-5913-3D62-1BB8-F14B818A4E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FA4AB48C-BFDC-AE0E-440B-2F9081361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/>
              <a:t>Lexile content </a:t>
            </a:r>
          </a:p>
          <a:p>
            <a:r>
              <a:rPr lang="en-GB" altLang="en-US"/>
              <a:t>Y3 </a:t>
            </a:r>
          </a:p>
          <a:p>
            <a:r>
              <a:rPr lang="en-GB" altLang="en-US"/>
              <a:t>Y9</a:t>
            </a:r>
          </a:p>
          <a:p>
            <a:r>
              <a:rPr lang="en-GB" altLang="en-US"/>
              <a:t>Y6 </a:t>
            </a: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58D6BE9D-14AB-A5B8-06B2-2D5EAA7DC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D38BFBE-1CA5-4882-9366-86C441B63CE6}" type="slidenum">
              <a:rPr lang="en-US" altLang="en-US" sz="1300" smtClean="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88558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5DE15A96-C29A-F749-7953-65886E117C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F066BFE3-BACE-C93F-3F95-48F806861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/>
              <a:t>Lexile content </a:t>
            </a:r>
          </a:p>
          <a:p>
            <a:r>
              <a:rPr lang="en-GB" altLang="en-US"/>
              <a:t>Y3 </a:t>
            </a:r>
          </a:p>
          <a:p>
            <a:r>
              <a:rPr lang="en-GB" altLang="en-US"/>
              <a:t>Y9</a:t>
            </a:r>
          </a:p>
          <a:p>
            <a:r>
              <a:rPr lang="en-GB" altLang="en-US"/>
              <a:t>Y6 </a:t>
            </a: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3FF588DE-28B9-416C-A7AA-76B55A4A50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D38BFBE-1CA5-4882-9366-86C441B63CE6}" type="slidenum">
              <a:rPr lang="en-US" altLang="en-US" sz="1300" smtClean="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497010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5DE15A96-C29A-F749-7953-65886E117C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F066BFE3-BACE-C93F-3F95-48F806861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/>
              <a:t>Lexile content </a:t>
            </a:r>
          </a:p>
          <a:p>
            <a:r>
              <a:rPr lang="en-GB" altLang="en-US"/>
              <a:t>Y3 </a:t>
            </a:r>
          </a:p>
          <a:p>
            <a:r>
              <a:rPr lang="en-GB" altLang="en-US"/>
              <a:t>Y9</a:t>
            </a:r>
          </a:p>
          <a:p>
            <a:r>
              <a:rPr lang="en-GB" altLang="en-US"/>
              <a:t>Y6 </a:t>
            </a: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3FF588DE-28B9-416C-A7AA-76B55A4A50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Montserrat" panose="00000500000000000000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D38BFBE-1CA5-4882-9366-86C441B63CE6}" type="slidenum">
              <a:rPr lang="en-US" altLang="en-US" sz="1300" smtClean="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picture containing chart&#10;&#10;Description automatically generated">
            <a:extLst>
              <a:ext uri="{FF2B5EF4-FFF2-40B4-BE49-F238E27FC236}">
                <a16:creationId xmlns:a16="http://schemas.microsoft.com/office/drawing/2014/main" id="{C3F7FF84-6FC4-423A-AF5C-8B89D32BA2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80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7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16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12800" y="609600"/>
            <a:ext cx="10363200" cy="4343400"/>
          </a:xfrm>
        </p:spPr>
        <p:txBody>
          <a:bodyPr/>
          <a:lstStyle>
            <a:lvl1pPr>
              <a:defRPr sz="4800" b="1">
                <a:latin typeface="+mj-lt"/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D4117A27-41DD-C9AD-FE5E-62A9B132F0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EAA5226-1A5F-C5F6-B50B-E746D489B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A7D2A-3A54-4D6A-9364-7BE4EC9AC2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490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485775"/>
            <a:ext cx="817456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2205039"/>
            <a:ext cx="10972800" cy="392112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2BC4E-5D64-FCB4-D15C-001B56CD5F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Montserrat" panose="00000500000000000000" pitchFamily="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62583-E2C1-2F78-088C-D06D0F872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69101" y="6448426"/>
            <a:ext cx="3071284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Montserrat" panose="00000500000000000000" pitchFamily="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A61B-C9F1-7FB7-5F3F-A3AD43372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Montserrat" panose="00000500000000000000" pitchFamily="2" charset="0"/>
              </a:defRPr>
            </a:lvl1pPr>
          </a:lstStyle>
          <a:p>
            <a:pPr>
              <a:defRPr/>
            </a:pPr>
            <a:fld id="{7E3D14A8-64D9-4E36-829E-37EFF2C529D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391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857394C-4F6F-4628-BF9F-88898004A9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362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745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5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5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29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5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09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D9A92-4958-8C4D-8032-41E0D1EC65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>
                <a:latin typeface="Montserrat" panose="00000500000000000000" pitchFamily="2" charset="0"/>
              </a:rPr>
              <a:t>KS2 Reading</a:t>
            </a:r>
            <a:br>
              <a:rPr lang="en-US" b="1" dirty="0">
                <a:latin typeface="Montserrat" panose="00000500000000000000" pitchFamily="2" charset="0"/>
              </a:rPr>
            </a:br>
            <a:r>
              <a:rPr lang="en-US" b="1" dirty="0">
                <a:latin typeface="Montserrat" panose="00000500000000000000" pitchFamily="2" charset="0"/>
              </a:rPr>
              <a:t>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8CF9A3-84DD-174D-99B0-20F3780B65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64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45BC7-B8BF-5CA7-1CBC-153C8FE8F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val 2">
            <a:extLst>
              <a:ext uri="{FF2B5EF4-FFF2-40B4-BE49-F238E27FC236}">
                <a16:creationId xmlns:a16="http://schemas.microsoft.com/office/drawing/2014/main" id="{CCC7803B-9C36-9ACF-D2A0-C20CC0903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8401" y="3517692"/>
            <a:ext cx="1082675" cy="4953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54275" name="Oval 3">
            <a:extLst>
              <a:ext uri="{FF2B5EF4-FFF2-40B4-BE49-F238E27FC236}">
                <a16:creationId xmlns:a16="http://schemas.microsoft.com/office/drawing/2014/main" id="{9F98B54A-6355-66AF-17B3-491E00602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8120" y="3517692"/>
            <a:ext cx="1084263" cy="4953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D6C6C69B-A602-7B57-E0A5-AB1CB5B3F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8489" y="5662614"/>
            <a:ext cx="39973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FD2489E1-0777-DBA6-1EB3-D50C78959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4938"/>
            <a:ext cx="9144000" cy="584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2025</a:t>
            </a:r>
            <a:r>
              <a:rPr lang="en-GB" altLang="en-US" b="1" dirty="0">
                <a:cs typeface="Arial" panose="020B0604020202020204" pitchFamily="34" charset="0"/>
              </a:rPr>
              <a:t> Reading Test KS2</a:t>
            </a:r>
          </a:p>
        </p:txBody>
      </p:sp>
      <p:graphicFrame>
        <p:nvGraphicFramePr>
          <p:cNvPr id="3079" name="Group 7">
            <a:extLst>
              <a:ext uri="{FF2B5EF4-FFF2-40B4-BE49-F238E27FC236}">
                <a16:creationId xmlns:a16="http://schemas.microsoft.com/office/drawing/2014/main" id="{2658E8EB-A087-09AB-56C1-DEA457347D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713952"/>
              </p:ext>
            </p:extLst>
          </p:nvPr>
        </p:nvGraphicFramePr>
        <p:xfrm>
          <a:off x="1530350" y="3497264"/>
          <a:ext cx="9137650" cy="1039824"/>
        </p:xfrm>
        <a:graphic>
          <a:graphicData uri="http://schemas.openxmlformats.org/drawingml/2006/table">
            <a:tbl>
              <a:tblPr/>
              <a:tblGrid>
                <a:gridCol w="1141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4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45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56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6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cs typeface="Arial" charset="0"/>
                      </a:endParaRPr>
                    </a:p>
                  </a:txBody>
                  <a:tcPr marL="90000" marR="90000" marT="46596" marB="4659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15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cs typeface="Arial" charset="0"/>
                      </a:endParaRP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3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cs typeface="Arial" charset="0"/>
                      </a:endParaRP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24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cs typeface="Arial" charset="0"/>
                      </a:endParaRP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cs typeface="Arial" charset="0"/>
                      </a:endParaRP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cs typeface="Arial" charset="0"/>
                      </a:endParaRP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cs typeface="Arial" charset="0"/>
                      </a:endParaRP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cs typeface="Arial" charset="0"/>
                      </a:endParaRP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9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12%</a:t>
                      </a:r>
                    </a:p>
                  </a:txBody>
                  <a:tcPr marL="90000" marR="90000" marT="46596" marB="4659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30%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6%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48%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2%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2%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4309" name="Oval 37">
            <a:extLst>
              <a:ext uri="{FF2B5EF4-FFF2-40B4-BE49-F238E27FC236}">
                <a16:creationId xmlns:a16="http://schemas.microsoft.com/office/drawing/2014/main" id="{1B5AF5FD-695E-1207-E0E6-8C590EC2F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333" y="3515960"/>
            <a:ext cx="971550" cy="473075"/>
          </a:xfrm>
          <a:prstGeom prst="ellips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35877" name="Text Box 40">
            <a:extLst>
              <a:ext uri="{FF2B5EF4-FFF2-40B4-BE49-F238E27FC236}">
                <a16:creationId xmlns:a16="http://schemas.microsoft.com/office/drawing/2014/main" id="{8C540591-A3B1-BB18-4C81-C90343AE5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4" y="800100"/>
            <a:ext cx="52038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cs typeface="Arial" panose="020B0604020202020204" pitchFamily="34" charset="0"/>
              </a:rPr>
              <a:t>Content Domain Coverage</a:t>
            </a:r>
          </a:p>
        </p:txBody>
      </p:sp>
      <p:pic>
        <p:nvPicPr>
          <p:cNvPr id="35878" name="Picture 2">
            <a:extLst>
              <a:ext uri="{FF2B5EF4-FFF2-40B4-BE49-F238E27FC236}">
                <a16:creationId xmlns:a16="http://schemas.microsoft.com/office/drawing/2014/main" id="{CBDEAD7B-0B6B-1826-51CC-52B0786AF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69989"/>
            <a:ext cx="9144000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30">
            <a:extLst>
              <a:ext uri="{FF2B5EF4-FFF2-40B4-BE49-F238E27FC236}">
                <a16:creationId xmlns:a16="http://schemas.microsoft.com/office/drawing/2014/main" id="{6A830B26-4EBC-5AEC-4718-C85F7069A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92663"/>
            <a:ext cx="9144000" cy="400050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cs typeface="Arial" panose="020B0604020202020204" pitchFamily="34" charset="0"/>
              </a:rPr>
              <a:t>92% </a:t>
            </a:r>
            <a:r>
              <a:rPr lang="en-GB" altLang="en-US" sz="2000" dirty="0">
                <a:cs typeface="Arial" panose="020B0604020202020204" pitchFamily="34" charset="0"/>
              </a:rPr>
              <a:t>of questions assessed vocabulary, retrieval and inference.</a:t>
            </a:r>
          </a:p>
        </p:txBody>
      </p:sp>
      <p:sp>
        <p:nvSpPr>
          <p:cNvPr id="35880" name="Rectangle 1">
            <a:extLst>
              <a:ext uri="{FF2B5EF4-FFF2-40B4-BE49-F238E27FC236}">
                <a16:creationId xmlns:a16="http://schemas.microsoft.com/office/drawing/2014/main" id="{3B6F250F-0F56-6071-2EC7-A0034A592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5300663"/>
            <a:ext cx="9144000" cy="4873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000" dirty="0"/>
              <a:t>(2025 KS2 English Reading Test Mark Schemes, STA, pp4-5)</a:t>
            </a:r>
          </a:p>
        </p:txBody>
      </p:sp>
      <p:sp>
        <p:nvSpPr>
          <p:cNvPr id="2" name="Oval 37">
            <a:extLst>
              <a:ext uri="{FF2B5EF4-FFF2-40B4-BE49-F238E27FC236}">
                <a16:creationId xmlns:a16="http://schemas.microsoft.com/office/drawing/2014/main" id="{0B0482F8-8691-0980-E875-714D92517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0288" y="3497263"/>
            <a:ext cx="971550" cy="473075"/>
          </a:xfrm>
          <a:prstGeom prst="ellips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6695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71B08-7594-F8E1-0D76-B8ED7DA9E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000" b="1" dirty="0">
                <a:latin typeface="Montserrat" panose="00000500000000000000" pitchFamily="2" charset="0"/>
              </a:rPr>
              <a:t>Compared to previous years …</a:t>
            </a:r>
          </a:p>
        </p:txBody>
      </p:sp>
    </p:spTree>
    <p:extLst>
      <p:ext uri="{BB962C8B-B14F-4D97-AF65-F5344CB8AC3E}">
        <p14:creationId xmlns:p14="http://schemas.microsoft.com/office/powerpoint/2010/main" val="1838095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val 2">
            <a:extLst>
              <a:ext uri="{FF2B5EF4-FFF2-40B4-BE49-F238E27FC236}">
                <a16:creationId xmlns:a16="http://schemas.microsoft.com/office/drawing/2014/main" id="{AA715DAD-833B-EC76-E750-EACC36D15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8401" y="3570288"/>
            <a:ext cx="1082675" cy="4953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54275" name="Oval 3">
            <a:extLst>
              <a:ext uri="{FF2B5EF4-FFF2-40B4-BE49-F238E27FC236}">
                <a16:creationId xmlns:a16="http://schemas.microsoft.com/office/drawing/2014/main" id="{F3F996C4-0D13-54DF-7384-CC08A0809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451" y="3595688"/>
            <a:ext cx="1084263" cy="4953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3986973F-BA87-5E33-89B9-957BD5624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8489" y="5662614"/>
            <a:ext cx="39973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F5347B62-4087-077C-D1A6-08DC8533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4938"/>
            <a:ext cx="9144000" cy="584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2024</a:t>
            </a:r>
            <a:r>
              <a:rPr lang="en-GB" altLang="en-US" b="1" dirty="0">
                <a:cs typeface="Arial" panose="020B0604020202020204" pitchFamily="34" charset="0"/>
              </a:rPr>
              <a:t> Reading Test KS2</a:t>
            </a:r>
          </a:p>
        </p:txBody>
      </p:sp>
      <p:graphicFrame>
        <p:nvGraphicFramePr>
          <p:cNvPr id="3079" name="Group 7">
            <a:extLst>
              <a:ext uri="{FF2B5EF4-FFF2-40B4-BE49-F238E27FC236}">
                <a16:creationId xmlns:a16="http://schemas.microsoft.com/office/drawing/2014/main" id="{C100DD92-3710-5E9E-39A5-39F61A825298}"/>
              </a:ext>
            </a:extLst>
          </p:cNvPr>
          <p:cNvGraphicFramePr>
            <a:graphicFrameLocks noGrp="1"/>
          </p:cNvGraphicFramePr>
          <p:nvPr/>
        </p:nvGraphicFramePr>
        <p:xfrm>
          <a:off x="1530350" y="3540125"/>
          <a:ext cx="9137650" cy="1039824"/>
        </p:xfrm>
        <a:graphic>
          <a:graphicData uri="http://schemas.openxmlformats.org/drawingml/2006/table">
            <a:tbl>
              <a:tblPr/>
              <a:tblGrid>
                <a:gridCol w="1141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4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45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99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46596" marB="4659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19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22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3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9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10%</a:t>
                      </a:r>
                    </a:p>
                  </a:txBody>
                  <a:tcPr marL="90000" marR="90000" marT="46596" marB="4659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38%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2%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44%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6%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4309" name="Oval 37">
            <a:extLst>
              <a:ext uri="{FF2B5EF4-FFF2-40B4-BE49-F238E27FC236}">
                <a16:creationId xmlns:a16="http://schemas.microsoft.com/office/drawing/2014/main" id="{818A44B6-21D0-6AB0-EDAA-A4972F36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188" y="3606801"/>
            <a:ext cx="971550" cy="473075"/>
          </a:xfrm>
          <a:prstGeom prst="ellips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35877" name="Text Box 40">
            <a:extLst>
              <a:ext uri="{FF2B5EF4-FFF2-40B4-BE49-F238E27FC236}">
                <a16:creationId xmlns:a16="http://schemas.microsoft.com/office/drawing/2014/main" id="{DC288B2E-AD2C-9756-DD5C-D0CEA228F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4" y="800100"/>
            <a:ext cx="52038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cs typeface="Arial" panose="020B0604020202020204" pitchFamily="34" charset="0"/>
              </a:rPr>
              <a:t>Content Domain Coverage</a:t>
            </a:r>
          </a:p>
        </p:txBody>
      </p:sp>
      <p:pic>
        <p:nvPicPr>
          <p:cNvPr id="35878" name="Picture 2">
            <a:extLst>
              <a:ext uri="{FF2B5EF4-FFF2-40B4-BE49-F238E27FC236}">
                <a16:creationId xmlns:a16="http://schemas.microsoft.com/office/drawing/2014/main" id="{B9B64357-5E68-41F9-1FC5-DF9F17505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69989"/>
            <a:ext cx="9144000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30">
            <a:extLst>
              <a:ext uri="{FF2B5EF4-FFF2-40B4-BE49-F238E27FC236}">
                <a16:creationId xmlns:a16="http://schemas.microsoft.com/office/drawing/2014/main" id="{F8D8BF99-47F7-65ED-D4A0-8687EE53B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92663"/>
            <a:ext cx="9144000" cy="400050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cs typeface="Arial" panose="020B0604020202020204" pitchFamily="34" charset="0"/>
              </a:rPr>
              <a:t>92% </a:t>
            </a:r>
            <a:r>
              <a:rPr lang="en-GB" altLang="en-US" sz="2000" dirty="0">
                <a:cs typeface="Arial" panose="020B0604020202020204" pitchFamily="34" charset="0"/>
              </a:rPr>
              <a:t>of questions assessed vocabulary, retrieval and inference.</a:t>
            </a:r>
          </a:p>
        </p:txBody>
      </p:sp>
      <p:sp>
        <p:nvSpPr>
          <p:cNvPr id="35880" name="Rectangle 1">
            <a:extLst>
              <a:ext uri="{FF2B5EF4-FFF2-40B4-BE49-F238E27FC236}">
                <a16:creationId xmlns:a16="http://schemas.microsoft.com/office/drawing/2014/main" id="{FEFB0724-268C-D344-9882-35CFF2A79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5300663"/>
            <a:ext cx="9144000" cy="4873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000" dirty="0"/>
              <a:t>(2024 KS2 English Reading Test Mark Schemes, STA, pp4-5)</a:t>
            </a:r>
          </a:p>
        </p:txBody>
      </p:sp>
    </p:spTree>
    <p:extLst>
      <p:ext uri="{BB962C8B-B14F-4D97-AF65-F5344CB8AC3E}">
        <p14:creationId xmlns:p14="http://schemas.microsoft.com/office/powerpoint/2010/main" val="386075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val 2">
            <a:extLst>
              <a:ext uri="{FF2B5EF4-FFF2-40B4-BE49-F238E27FC236}">
                <a16:creationId xmlns:a16="http://schemas.microsoft.com/office/drawing/2014/main" id="{AA715DAD-833B-EC76-E750-EACC36D15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8401" y="3570288"/>
            <a:ext cx="1082675" cy="4953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54275" name="Oval 3">
            <a:extLst>
              <a:ext uri="{FF2B5EF4-FFF2-40B4-BE49-F238E27FC236}">
                <a16:creationId xmlns:a16="http://schemas.microsoft.com/office/drawing/2014/main" id="{F3F996C4-0D13-54DF-7384-CC08A0809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451" y="3595688"/>
            <a:ext cx="1084263" cy="4953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3986973F-BA87-5E33-89B9-957BD5624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8489" y="5662614"/>
            <a:ext cx="39973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F5347B62-4087-077C-D1A6-08DC8533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4938"/>
            <a:ext cx="9144000" cy="584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2023</a:t>
            </a:r>
            <a:r>
              <a:rPr lang="en-GB" altLang="en-US" b="1" dirty="0">
                <a:cs typeface="Arial" panose="020B0604020202020204" pitchFamily="34" charset="0"/>
              </a:rPr>
              <a:t> Reading Test KS2</a:t>
            </a:r>
          </a:p>
        </p:txBody>
      </p:sp>
      <p:graphicFrame>
        <p:nvGraphicFramePr>
          <p:cNvPr id="3079" name="Group 7">
            <a:extLst>
              <a:ext uri="{FF2B5EF4-FFF2-40B4-BE49-F238E27FC236}">
                <a16:creationId xmlns:a16="http://schemas.microsoft.com/office/drawing/2014/main" id="{C100DD92-3710-5E9E-39A5-39F61A825298}"/>
              </a:ext>
            </a:extLst>
          </p:cNvPr>
          <p:cNvGraphicFramePr>
            <a:graphicFrameLocks noGrp="1"/>
          </p:cNvGraphicFramePr>
          <p:nvPr/>
        </p:nvGraphicFramePr>
        <p:xfrm>
          <a:off x="1530350" y="3540125"/>
          <a:ext cx="9137650" cy="1039824"/>
        </p:xfrm>
        <a:graphic>
          <a:graphicData uri="http://schemas.openxmlformats.org/drawingml/2006/table">
            <a:tbl>
              <a:tblPr/>
              <a:tblGrid>
                <a:gridCol w="1141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4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45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99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9</a:t>
                      </a:r>
                    </a:p>
                  </a:txBody>
                  <a:tcPr marL="90000" marR="90000" marT="46596" marB="4659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16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23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9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18%</a:t>
                      </a:r>
                    </a:p>
                  </a:txBody>
                  <a:tcPr marL="90000" marR="90000" marT="46596" marB="46596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32%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2%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46%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2%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cs typeface="Arial" charset="0"/>
                        </a:rPr>
                        <a:t>0%</a:t>
                      </a:r>
                    </a:p>
                  </a:txBody>
                  <a:tcPr marL="90000" marR="90000" marT="46596" marB="465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4309" name="Oval 37">
            <a:extLst>
              <a:ext uri="{FF2B5EF4-FFF2-40B4-BE49-F238E27FC236}">
                <a16:creationId xmlns:a16="http://schemas.microsoft.com/office/drawing/2014/main" id="{818A44B6-21D0-6AB0-EDAA-A4972F36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188" y="3606801"/>
            <a:ext cx="971550" cy="473075"/>
          </a:xfrm>
          <a:prstGeom prst="ellips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35877" name="Text Box 40">
            <a:extLst>
              <a:ext uri="{FF2B5EF4-FFF2-40B4-BE49-F238E27FC236}">
                <a16:creationId xmlns:a16="http://schemas.microsoft.com/office/drawing/2014/main" id="{DC288B2E-AD2C-9756-DD5C-D0CEA228F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4" y="800100"/>
            <a:ext cx="52038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cs typeface="Arial" panose="020B0604020202020204" pitchFamily="34" charset="0"/>
              </a:rPr>
              <a:t>Content Domain Coverage</a:t>
            </a:r>
          </a:p>
        </p:txBody>
      </p:sp>
      <p:pic>
        <p:nvPicPr>
          <p:cNvPr id="35878" name="Picture 2">
            <a:extLst>
              <a:ext uri="{FF2B5EF4-FFF2-40B4-BE49-F238E27FC236}">
                <a16:creationId xmlns:a16="http://schemas.microsoft.com/office/drawing/2014/main" id="{B9B64357-5E68-41F9-1FC5-DF9F17505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69989"/>
            <a:ext cx="9144000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30">
            <a:extLst>
              <a:ext uri="{FF2B5EF4-FFF2-40B4-BE49-F238E27FC236}">
                <a16:creationId xmlns:a16="http://schemas.microsoft.com/office/drawing/2014/main" id="{F8D8BF99-47F7-65ED-D4A0-8687EE53B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92663"/>
            <a:ext cx="9144000" cy="400050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cs typeface="Arial" panose="020B0604020202020204" pitchFamily="34" charset="0"/>
              </a:rPr>
              <a:t>96% </a:t>
            </a:r>
            <a:r>
              <a:rPr lang="en-GB" altLang="en-US" sz="2000" dirty="0">
                <a:cs typeface="Arial" panose="020B0604020202020204" pitchFamily="34" charset="0"/>
              </a:rPr>
              <a:t>of questions assessed vocabulary, retrieval and inference.</a:t>
            </a:r>
          </a:p>
        </p:txBody>
      </p:sp>
      <p:sp>
        <p:nvSpPr>
          <p:cNvPr id="35880" name="Rectangle 1">
            <a:extLst>
              <a:ext uri="{FF2B5EF4-FFF2-40B4-BE49-F238E27FC236}">
                <a16:creationId xmlns:a16="http://schemas.microsoft.com/office/drawing/2014/main" id="{FEFB0724-268C-D344-9882-35CFF2A79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5300663"/>
            <a:ext cx="9144000" cy="4873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000" dirty="0"/>
              <a:t>(2023 KS2 English Reading Test Mark Schemes, STA, p4-5)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ac9d97-08c7-4494-9ebd-ad6cd9344f1a" xsi:nil="true"/>
    <lcf76f155ced4ddcb4097134ff3c332f xmlns="05b573d6-98d4-496e-b4dd-39204ad3949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B42B4609D414DA24E88676AC52E93" ma:contentTypeVersion="19" ma:contentTypeDescription="Create a new document." ma:contentTypeScope="" ma:versionID="dbc51ec99d9becc09f9255e9e960bacf">
  <xsd:schema xmlns:xsd="http://www.w3.org/2001/XMLSchema" xmlns:xs="http://www.w3.org/2001/XMLSchema" xmlns:p="http://schemas.microsoft.com/office/2006/metadata/properties" xmlns:ns2="05b573d6-98d4-496e-b4dd-39204ad3949e" xmlns:ns3="63ac9d97-08c7-4494-9ebd-ad6cd9344f1a" targetNamespace="http://schemas.microsoft.com/office/2006/metadata/properties" ma:root="true" ma:fieldsID="42246a7f0df144475d21731c71868299" ns2:_="" ns3:_="">
    <xsd:import namespace="05b573d6-98d4-496e-b4dd-39204ad3949e"/>
    <xsd:import namespace="63ac9d97-08c7-4494-9ebd-ad6cd9344f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573d6-98d4-496e-b4dd-39204ad394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6bfaf0b-f29b-4ed2-8d75-892493c0d2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c9d97-08c7-4494-9ebd-ad6cd9344f1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156bdfe-353e-4878-8fed-d8b1042d71ee}" ma:internalName="TaxCatchAll" ma:showField="CatchAllData" ma:web="63ac9d97-08c7-4494-9ebd-ad6cd9344f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DC1EDF-6F92-4BC3-A0CE-6CCF966382C0}">
  <ds:schemaRefs>
    <ds:schemaRef ds:uri="http://schemas.microsoft.com/office/2006/metadata/properties"/>
    <ds:schemaRef ds:uri="http://schemas.microsoft.com/office/infopath/2007/PartnerControls"/>
    <ds:schemaRef ds:uri="63ac9d97-08c7-4494-9ebd-ad6cd9344f1a"/>
    <ds:schemaRef ds:uri="05b573d6-98d4-496e-b4dd-39204ad3949e"/>
  </ds:schemaRefs>
</ds:datastoreItem>
</file>

<file path=customXml/itemProps2.xml><?xml version="1.0" encoding="utf-8"?>
<ds:datastoreItem xmlns:ds="http://schemas.openxmlformats.org/officeDocument/2006/customXml" ds:itemID="{BD678D3E-76E6-436E-BB96-1E5447CC19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D6AF52-96C7-41C6-ADE7-8B75DA938B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b573d6-98d4-496e-b4dd-39204ad3949e"/>
    <ds:schemaRef ds:uri="63ac9d97-08c7-4494-9ebd-ad6cd9344f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f683e26-d8b9-4609-9ec4-e1a36e4bb4d2}" enabled="0" method="" siteId="{9f683e26-d8b9-4609-9ec4-e1a36e4bb4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199</Words>
  <Application>Microsoft Office PowerPoint</Application>
  <PresentationFormat>Widescreen</PresentationFormat>
  <Paragraphs>80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1_Office Theme</vt:lpstr>
      <vt:lpstr> KS2 Reading 2025</vt:lpstr>
      <vt:lpstr>PowerPoint Presentation</vt:lpstr>
      <vt:lpstr>PowerPoint Presentation</vt:lpstr>
      <vt:lpstr>PowerPoint Presentation</vt:lpstr>
      <vt:lpstr>PowerPoint Presentation</vt:lpstr>
    </vt:vector>
  </TitlesOfParts>
  <Company>Lancashire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KS2 Reading</dc:title>
  <dc:creator>Atkinson, Sarah</dc:creator>
  <cp:lastModifiedBy>Baker, Louise</cp:lastModifiedBy>
  <cp:revision>3</cp:revision>
  <dcterms:created xsi:type="dcterms:W3CDTF">2024-09-25T10:38:23Z</dcterms:created>
  <dcterms:modified xsi:type="dcterms:W3CDTF">2025-07-02T10:15:16Z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0x0101006BAB42B4609D414DA24E88676AC52E93</vt:lpwstr>
  </property>
</Properties>
</file>