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87" r:id="rId5"/>
    <p:sldId id="315" r:id="rId6"/>
    <p:sldId id="314" r:id="rId7"/>
    <p:sldId id="31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2A3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DE724-2907-4127-81E6-40036E83FA89}" v="5" dt="2025-11-05T11:45:28.015"/>
    <p1510:client id="{B18B71D2-1E94-450D-92BB-5A0B2441D027}" v="342" dt="2025-11-05T12:57:57.739"/>
    <p1510:client id="{CFF933F5-B577-9494-7860-DC5E9BECF91A}" v="700" dt="2025-11-05T13:18:22.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5FACF-AFD5-469F-86EC-3D517912BAA0}" type="datetimeFigureOut">
              <a:rPr lang="en-GB" smtClean="0"/>
              <a:t>19/11/2025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C0774-07A6-4404-AD4F-EDF91BCEAFD3}" type="slidenum">
              <a:rPr lang="en-GB" smtClean="0"/>
              <a:t>‹#›</a:t>
            </a:fld>
            <a:endParaRPr lang="en-GB"/>
          </a:p>
        </p:txBody>
      </p:sp>
    </p:spTree>
    <p:extLst>
      <p:ext uri="{BB962C8B-B14F-4D97-AF65-F5344CB8AC3E}">
        <p14:creationId xmlns:p14="http://schemas.microsoft.com/office/powerpoint/2010/main" val="191793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B753F5F7-D778-6843-831A-ED5C9217C8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D695B1-00CC-6640-AB8F-A7E4E7A985AC}"/>
              </a:ext>
            </a:extLst>
          </p:cNvPr>
          <p:cNvSpPr>
            <a:spLocks noGrp="1"/>
          </p:cNvSpPr>
          <p:nvPr>
            <p:ph type="ctrTitle"/>
          </p:nvPr>
        </p:nvSpPr>
        <p:spPr>
          <a:xfrm>
            <a:off x="1524000" y="1418696"/>
            <a:ext cx="5926667" cy="2281237"/>
          </a:xfrm>
        </p:spPr>
        <p:txBody>
          <a:bodyPr anchor="b"/>
          <a:lstStyle>
            <a:lvl1pPr algn="l">
              <a:defRPr sz="6000">
                <a:latin typeface="+mn-lt"/>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7042A01D-2CA2-6749-ABCB-BF3761AFE5D9}"/>
              </a:ext>
            </a:extLst>
          </p:cNvPr>
          <p:cNvSpPr>
            <a:spLocks noGrp="1"/>
          </p:cNvSpPr>
          <p:nvPr>
            <p:ph type="subTitle" idx="1"/>
          </p:nvPr>
        </p:nvSpPr>
        <p:spPr>
          <a:xfrm>
            <a:off x="1524000" y="4114800"/>
            <a:ext cx="5926667" cy="71966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Slide Number Placeholder 5">
            <a:extLst>
              <a:ext uri="{FF2B5EF4-FFF2-40B4-BE49-F238E27FC236}">
                <a16:creationId xmlns:a16="http://schemas.microsoft.com/office/drawing/2014/main" id="{BA7D9237-5F36-739E-8052-BF4CE340A526}"/>
              </a:ext>
            </a:extLst>
          </p:cNvPr>
          <p:cNvSpPr txBox="1">
            <a:spLocks/>
          </p:cNvSpPr>
          <p:nvPr userDrawn="1"/>
        </p:nvSpPr>
        <p:spPr>
          <a:xfrm>
            <a:off x="9283700"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C5140-C4D8-AB42-98BB-1331D72A7245}" type="slidenum">
              <a:rPr lang="en-US" smtClean="0"/>
              <a:pPr/>
              <a:t>‹#›</a:t>
            </a:fld>
            <a:endParaRPr lang="en-US" dirty="0"/>
          </a:p>
        </p:txBody>
      </p:sp>
    </p:spTree>
    <p:extLst>
      <p:ext uri="{BB962C8B-B14F-4D97-AF65-F5344CB8AC3E}">
        <p14:creationId xmlns:p14="http://schemas.microsoft.com/office/powerpoint/2010/main" val="169184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A84593F3-AE23-7F47-8739-2D8D69A3732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A676F9-F57A-A349-A742-74A85D9A77BF}"/>
              </a:ext>
            </a:extLst>
          </p:cNvPr>
          <p:cNvSpPr>
            <a:spLocks noGrp="1"/>
          </p:cNvSpPr>
          <p:nvPr>
            <p:ph type="title"/>
          </p:nvPr>
        </p:nvSpPr>
        <p:spPr/>
        <p:txBody>
          <a:bodyPr/>
          <a:lstStyle>
            <a:lvl1pPr>
              <a:defRPr>
                <a:latin typeface="+mn-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151BA71-9911-4547-A981-667AD7529587}"/>
              </a:ext>
            </a:extLst>
          </p:cNvPr>
          <p:cNvSpPr>
            <a:spLocks noGrp="1"/>
          </p:cNvSpPr>
          <p:nvPr>
            <p:ph idx="1"/>
          </p:nvPr>
        </p:nvSpPr>
        <p:spPr>
          <a:xfrm>
            <a:off x="838200" y="1825625"/>
            <a:ext cx="10515600" cy="3940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5">
            <a:extLst>
              <a:ext uri="{FF2B5EF4-FFF2-40B4-BE49-F238E27FC236}">
                <a16:creationId xmlns:a16="http://schemas.microsoft.com/office/drawing/2014/main" id="{492EA6FC-6608-1CCF-20E4-61456D975DBA}"/>
              </a:ext>
            </a:extLst>
          </p:cNvPr>
          <p:cNvSpPr txBox="1">
            <a:spLocks/>
          </p:cNvSpPr>
          <p:nvPr userDrawn="1"/>
        </p:nvSpPr>
        <p:spPr>
          <a:xfrm>
            <a:off x="9283700" y="631031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C5140-C4D8-AB42-98BB-1331D72A7245}" type="slidenum">
              <a:rPr lang="en-US" smtClean="0"/>
              <a:pPr/>
              <a:t>‹#›</a:t>
            </a:fld>
            <a:endParaRPr lang="en-US" dirty="0"/>
          </a:p>
        </p:txBody>
      </p:sp>
    </p:spTree>
    <p:extLst>
      <p:ext uri="{BB962C8B-B14F-4D97-AF65-F5344CB8AC3E}">
        <p14:creationId xmlns:p14="http://schemas.microsoft.com/office/powerpoint/2010/main" val="284429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31894-2BBB-864B-BB1D-D7F9A0C23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8261731-432F-8743-A453-F69FB236F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698FB6-6922-A34C-A1CC-4D741A8EC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8D5B2C7-7E38-1340-9B9C-E0C530844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8640B7-887B-4749-8861-626CD2810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C5140-C4D8-AB42-98BB-1331D72A7245}" type="slidenum">
              <a:rPr lang="en-US" smtClean="0"/>
              <a:t>‹#›</a:t>
            </a:fld>
            <a:endParaRPr lang="en-US"/>
          </a:p>
        </p:txBody>
      </p:sp>
    </p:spTree>
    <p:extLst>
      <p:ext uri="{BB962C8B-B14F-4D97-AF65-F5344CB8AC3E}">
        <p14:creationId xmlns:p14="http://schemas.microsoft.com/office/powerpoint/2010/main" val="351983691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lickdelegate.lancashire.gov.uk/conferenceDetails.asp?eid=851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BABE-1025-81A4-1C67-8F30BBF710FB}"/>
              </a:ext>
            </a:extLst>
          </p:cNvPr>
          <p:cNvSpPr>
            <a:spLocks noGrp="1"/>
          </p:cNvSpPr>
          <p:nvPr>
            <p:ph type="title"/>
          </p:nvPr>
        </p:nvSpPr>
        <p:spPr>
          <a:xfrm>
            <a:off x="838200" y="2024762"/>
            <a:ext cx="10515600" cy="3720936"/>
          </a:xfrm>
        </p:spPr>
        <p:txBody>
          <a:bodyPr>
            <a:normAutofit fontScale="90000"/>
          </a:bodyPr>
          <a:lstStyle/>
          <a:p>
            <a:pPr algn="ctr"/>
            <a:br>
              <a:rPr lang="en-US" dirty="0">
                <a:latin typeface="Arial"/>
                <a:cs typeface="Arial"/>
              </a:rPr>
            </a:br>
            <a:r>
              <a:rPr lang="en-US" u="sng" dirty="0">
                <a:latin typeface="Arial"/>
                <a:cs typeface="Arial"/>
              </a:rPr>
              <a:t>EBrokerage Residential/Nursing Care Updates</a:t>
            </a:r>
            <a:br>
              <a:rPr lang="en-US" dirty="0">
                <a:latin typeface="Arial"/>
                <a:cs typeface="Arial"/>
              </a:rPr>
            </a:br>
            <a:br>
              <a:rPr lang="en-US" dirty="0">
                <a:latin typeface="Arial"/>
                <a:cs typeface="Arial"/>
              </a:rPr>
            </a:br>
            <a:r>
              <a:rPr lang="en-US" sz="4000" dirty="0">
                <a:latin typeface="Arial"/>
                <a:cs typeface="Arial"/>
              </a:rPr>
              <a:t>Provider Care Home Forum</a:t>
            </a:r>
            <a:br>
              <a:rPr lang="en-US" sz="4000" dirty="0">
                <a:latin typeface="Arial"/>
                <a:cs typeface="Arial"/>
              </a:rPr>
            </a:br>
            <a:br>
              <a:rPr lang="en-US" sz="4000">
                <a:latin typeface="Arial" panose="020B0604020202020204" pitchFamily="34" charset="0"/>
                <a:cs typeface="Arial" panose="020B0604020202020204" pitchFamily="34" charset="0"/>
              </a:rPr>
            </a:br>
            <a:r>
              <a:rPr lang="en-US" sz="4000" dirty="0">
                <a:latin typeface="Arial"/>
                <a:cs typeface="Arial"/>
              </a:rPr>
              <a:t>6</a:t>
            </a:r>
            <a:r>
              <a:rPr lang="en-US" sz="4000">
                <a:latin typeface="Arial"/>
                <a:cs typeface="Arial"/>
              </a:rPr>
              <a:t> </a:t>
            </a:r>
            <a:r>
              <a:rPr lang="en-US" sz="4000" dirty="0">
                <a:latin typeface="Arial"/>
                <a:cs typeface="Arial"/>
              </a:rPr>
              <a:t>November 2025</a:t>
            </a:r>
            <a:br>
              <a:rPr lang="en-US" sz="4000" dirty="0">
                <a:latin typeface="Arial"/>
                <a:cs typeface="Arial"/>
              </a:rPr>
            </a:br>
            <a:br>
              <a:rPr lang="en-US" sz="4000" dirty="0">
                <a:latin typeface="Arial"/>
                <a:cs typeface="Arial"/>
              </a:rPr>
            </a:br>
            <a:r>
              <a:rPr lang="en-US" sz="4000" dirty="0">
                <a:latin typeface="Arial"/>
                <a:cs typeface="Arial"/>
              </a:rPr>
              <a:t>Joe Cragg</a:t>
            </a:r>
            <a:br>
              <a:rPr lang="en-US" sz="4000" dirty="0">
                <a:latin typeface="Arial" panose="020B0604020202020204" pitchFamily="34" charset="0"/>
                <a:cs typeface="Arial" panose="020B0604020202020204" pitchFamily="34" charset="0"/>
              </a:rPr>
            </a:br>
            <a:r>
              <a:rPr lang="en-US" sz="4000" dirty="0">
                <a:latin typeface="Arial"/>
                <a:cs typeface="Arial"/>
              </a:rPr>
              <a:t>Commissioning Manager</a:t>
            </a:r>
            <a:br>
              <a:rPr lang="en-US" dirty="0">
                <a:latin typeface="Arial" panose="020B0604020202020204" pitchFamily="34" charset="0"/>
                <a:cs typeface="Arial" panose="020B0604020202020204" pitchFamily="34" charset="0"/>
              </a:rPr>
            </a:br>
            <a:br>
              <a:rPr lang="en-US" dirty="0">
                <a:latin typeface="Arial"/>
                <a:cs typeface="Arial"/>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a:cs typeface="Arial"/>
              </a:rPr>
              <a:t>  </a:t>
            </a:r>
          </a:p>
        </p:txBody>
      </p:sp>
      <p:pic>
        <p:nvPicPr>
          <p:cNvPr id="13" name="Graphic 12" descr="Two speech bubbles">
            <a:extLst>
              <a:ext uri="{FF2B5EF4-FFF2-40B4-BE49-F238E27FC236}">
                <a16:creationId xmlns:a16="http://schemas.microsoft.com/office/drawing/2014/main" id="{A64ADF1D-8C53-874D-088F-EC4EF917D9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550" y="1359816"/>
            <a:ext cx="4572000" cy="4572000"/>
          </a:xfrm>
          <a:prstGeom prst="rect">
            <a:avLst/>
          </a:prstGeom>
        </p:spPr>
      </p:pic>
    </p:spTree>
    <p:extLst>
      <p:ext uri="{BB962C8B-B14F-4D97-AF65-F5344CB8AC3E}">
        <p14:creationId xmlns:p14="http://schemas.microsoft.com/office/powerpoint/2010/main" val="135832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BABE-1025-81A4-1C67-8F30BBF710FB}"/>
              </a:ext>
            </a:extLst>
          </p:cNvPr>
          <p:cNvSpPr>
            <a:spLocks noGrp="1"/>
          </p:cNvSpPr>
          <p:nvPr>
            <p:ph type="title"/>
          </p:nvPr>
        </p:nvSpPr>
        <p:spPr>
          <a:xfrm>
            <a:off x="864993" y="335186"/>
            <a:ext cx="10462014" cy="723935"/>
          </a:xfrm>
        </p:spPr>
        <p:txBody>
          <a:bodyPr>
            <a:normAutofit fontScale="90000"/>
          </a:bodyPr>
          <a:lstStyle/>
          <a:p>
            <a:pPr algn="ctr"/>
            <a:r>
              <a:rPr lang="en-US" sz="2800" b="1" dirty="0" err="1">
                <a:latin typeface="Aptos"/>
                <a:cs typeface="Arial"/>
              </a:rPr>
              <a:t>EBrokerage</a:t>
            </a:r>
            <a:r>
              <a:rPr lang="en-US" sz="2800" b="1" dirty="0">
                <a:latin typeface="Aptos"/>
                <a:cs typeface="Arial"/>
              </a:rPr>
              <a:t> System for Care </a:t>
            </a:r>
            <a:r>
              <a:rPr lang="en-US" sz="2800" b="1" dirty="0">
                <a:solidFill>
                  <a:srgbClr val="000000"/>
                </a:solidFill>
                <a:latin typeface="Aptos"/>
                <a:cs typeface="Arial"/>
              </a:rPr>
              <a:t>Home Placements &amp; Short Term beds</a:t>
            </a:r>
            <a:endParaRPr lang="en-US" sz="2800" u="sng" dirty="0">
              <a:ea typeface="Calibri"/>
              <a:cs typeface="Arial"/>
            </a:endParaRPr>
          </a:p>
        </p:txBody>
      </p:sp>
      <p:sp>
        <p:nvSpPr>
          <p:cNvPr id="3" name="Content Placeholder 2">
            <a:extLst>
              <a:ext uri="{FF2B5EF4-FFF2-40B4-BE49-F238E27FC236}">
                <a16:creationId xmlns:a16="http://schemas.microsoft.com/office/drawing/2014/main" id="{82376993-9A6F-E83D-3B7C-391CDCF0FF18}"/>
              </a:ext>
            </a:extLst>
          </p:cNvPr>
          <p:cNvSpPr>
            <a:spLocks noGrp="1"/>
          </p:cNvSpPr>
          <p:nvPr>
            <p:ph idx="1"/>
          </p:nvPr>
        </p:nvSpPr>
        <p:spPr>
          <a:xfrm>
            <a:off x="160106" y="801384"/>
            <a:ext cx="11871788" cy="4892497"/>
          </a:xfrm>
        </p:spPr>
        <p:txBody>
          <a:bodyPr vert="horz" lIns="91440" tIns="45720" rIns="91440" bIns="45720" rtlCol="0" anchor="t">
            <a:normAutofit/>
          </a:bodyPr>
          <a:lstStyle/>
          <a:p>
            <a:pPr marL="0" indent="0">
              <a:buNone/>
            </a:pPr>
            <a:endParaRPr lang="en-GB" sz="1800" dirty="0"/>
          </a:p>
          <a:p>
            <a:pPr marL="0" indent="0" algn="ctr">
              <a:buNone/>
            </a:pPr>
            <a:endParaRPr lang="en-US" sz="1800" dirty="0"/>
          </a:p>
        </p:txBody>
      </p:sp>
      <p:sp>
        <p:nvSpPr>
          <p:cNvPr id="5" name="TextBox 4">
            <a:extLst>
              <a:ext uri="{FF2B5EF4-FFF2-40B4-BE49-F238E27FC236}">
                <a16:creationId xmlns:a16="http://schemas.microsoft.com/office/drawing/2014/main" id="{AE6DB1F6-2649-8A9C-4723-6400AD67FD1B}"/>
              </a:ext>
            </a:extLst>
          </p:cNvPr>
          <p:cNvSpPr txBox="1"/>
          <p:nvPr/>
        </p:nvSpPr>
        <p:spPr>
          <a:xfrm>
            <a:off x="160106" y="2040792"/>
            <a:ext cx="11871788" cy="738664"/>
          </a:xfrm>
          <a:prstGeom prst="rect">
            <a:avLst/>
          </a:prstGeom>
          <a:noFill/>
        </p:spPr>
        <p:txBody>
          <a:bodyPr wrap="square">
            <a:spAutoFit/>
          </a:bodyPr>
          <a:lstStyle/>
          <a:p>
            <a:endParaRPr lang="en-GB" sz="2400" b="1" dirty="0">
              <a:latin typeface="Arial" panose="020B0604020202020204" pitchFamily="34" charset="0"/>
              <a:cs typeface="Arial" panose="020B0604020202020204" pitchFamily="34" charset="0"/>
            </a:endParaRPr>
          </a:p>
          <a:p>
            <a:r>
              <a:rPr lang="en-GB" dirty="0"/>
              <a:t> </a:t>
            </a:r>
          </a:p>
        </p:txBody>
      </p:sp>
      <p:sp>
        <p:nvSpPr>
          <p:cNvPr id="6" name="TextBox 5">
            <a:extLst>
              <a:ext uri="{FF2B5EF4-FFF2-40B4-BE49-F238E27FC236}">
                <a16:creationId xmlns:a16="http://schemas.microsoft.com/office/drawing/2014/main" id="{6636BAE0-4278-E7D4-1FB2-73CC8E2E30CF}"/>
              </a:ext>
            </a:extLst>
          </p:cNvPr>
          <p:cNvSpPr txBox="1"/>
          <p:nvPr/>
        </p:nvSpPr>
        <p:spPr>
          <a:xfrm>
            <a:off x="345041" y="1164119"/>
            <a:ext cx="8290959" cy="6555641"/>
          </a:xfrm>
          <a:prstGeom prst="rect">
            <a:avLst/>
          </a:prstGeom>
          <a:noFill/>
        </p:spPr>
        <p:txBody>
          <a:bodyPr wrap="square" lIns="91440" tIns="45720" rIns="91440" bIns="45720" anchor="t">
            <a:spAutoFit/>
          </a:bodyPr>
          <a:lstStyle/>
          <a:p>
            <a:pPr marL="457200" indent="-457200">
              <a:buFont typeface="Arial"/>
              <a:buChar char="•"/>
            </a:pPr>
            <a:endParaRPr lang="en-GB" sz="2800" dirty="0">
              <a:ea typeface="+mn-lt"/>
              <a:cs typeface="+mn-lt"/>
            </a:endParaRPr>
          </a:p>
          <a:p>
            <a:pPr marL="457200" indent="-457200">
              <a:buFont typeface="Arial"/>
              <a:buChar char="•"/>
            </a:pPr>
            <a:r>
              <a:rPr lang="en-GB" sz="2800" dirty="0">
                <a:ea typeface="+mn-lt"/>
                <a:cs typeface="+mn-lt"/>
              </a:rPr>
              <a:t>Go Live 1 December 2025</a:t>
            </a:r>
            <a:endParaRPr lang="en-US" dirty="0">
              <a:ea typeface="+mn-lt"/>
              <a:cs typeface="+mn-lt"/>
            </a:endParaRPr>
          </a:p>
          <a:p>
            <a:pPr marL="457200" indent="-457200">
              <a:buFont typeface="Arial"/>
              <a:buChar char="•"/>
            </a:pPr>
            <a:r>
              <a:rPr lang="en-GB" sz="2800" dirty="0">
                <a:ea typeface="+mn-lt"/>
                <a:cs typeface="+mn-lt"/>
              </a:rPr>
              <a:t>All sourcing and packages will be published via E-Brokerage system</a:t>
            </a:r>
          </a:p>
          <a:p>
            <a:pPr marL="457200" indent="-457200">
              <a:buFont typeface="Arial"/>
              <a:buChar char="•"/>
            </a:pPr>
            <a:endParaRPr lang="en-GB" sz="2800" dirty="0">
              <a:ea typeface="+mn-lt"/>
              <a:cs typeface="+mn-lt"/>
            </a:endParaRPr>
          </a:p>
          <a:p>
            <a:r>
              <a:rPr lang="en-GB" sz="2800" b="1" dirty="0">
                <a:ea typeface="+mn-lt"/>
                <a:cs typeface="+mn-lt"/>
              </a:rPr>
              <a:t>What is E-Brokerage?</a:t>
            </a:r>
          </a:p>
          <a:p>
            <a:endParaRPr lang="en-GB" sz="2800" dirty="0">
              <a:ea typeface="+mn-lt"/>
              <a:cs typeface="+mn-lt"/>
            </a:endParaRPr>
          </a:p>
          <a:p>
            <a:pPr>
              <a:buFont typeface="Arial"/>
            </a:pPr>
            <a:r>
              <a:rPr lang="en-GB" sz="2800" dirty="0">
                <a:ea typeface="+mn-lt"/>
                <a:cs typeface="+mn-lt"/>
              </a:rPr>
              <a:t>A digital platform designed to streamline the process of sourcing care services. It is designed to maximise resources and ensure timely ,responsive support in meeting LCC’s Care Act duties and assessed needs.</a:t>
            </a:r>
          </a:p>
          <a:p>
            <a:pPr marL="457200" indent="-457200">
              <a:buFont typeface="Arial"/>
              <a:buChar char="•"/>
            </a:pPr>
            <a:endParaRPr lang="en-GB" sz="2800" dirty="0">
              <a:ea typeface="Calibri"/>
              <a:cs typeface="Calibri"/>
            </a:endParaRPr>
          </a:p>
          <a:p>
            <a:endParaRPr lang="en-GB" sz="2800" dirty="0">
              <a:ea typeface="+mn-lt"/>
              <a:cs typeface="+mn-lt"/>
            </a:endParaRPr>
          </a:p>
          <a:p>
            <a:pPr marL="457200" indent="-457200">
              <a:buFont typeface="Arial"/>
              <a:buChar char="•"/>
            </a:pPr>
            <a:endParaRPr lang="en-GB" sz="2800" dirty="0">
              <a:ea typeface="Calibri"/>
              <a:cs typeface="Calibri"/>
            </a:endParaRPr>
          </a:p>
          <a:p>
            <a:endParaRPr lang="en-GB" sz="2800" dirty="0">
              <a:latin typeface="Arial" panose="020B0604020202020204" pitchFamily="34" charset="0"/>
              <a:cs typeface="Arial" panose="020B0604020202020204" pitchFamily="34" charset="0"/>
            </a:endParaRPr>
          </a:p>
        </p:txBody>
      </p:sp>
      <p:pic>
        <p:nvPicPr>
          <p:cNvPr id="7" name="Picture 6" descr="Magnifying glass and question mark">
            <a:extLst>
              <a:ext uri="{FF2B5EF4-FFF2-40B4-BE49-F238E27FC236}">
                <a16:creationId xmlns:a16="http://schemas.microsoft.com/office/drawing/2014/main" id="{EFA8293E-7E2B-17C2-D138-ACBBDAC946B8}"/>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2000"/>
                    </a14:imgEffect>
                  </a14:imgLayer>
                </a14:imgProps>
              </a:ext>
            </a:extLst>
          </a:blip>
          <a:stretch>
            <a:fillRect/>
          </a:stretch>
        </p:blipFill>
        <p:spPr>
          <a:xfrm>
            <a:off x="8820935" y="1372174"/>
            <a:ext cx="3168000" cy="20568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4373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65127-56D7-9CD8-730E-831DF70C5D32}"/>
              </a:ext>
            </a:extLst>
          </p:cNvPr>
          <p:cNvSpPr>
            <a:spLocks noGrp="1"/>
          </p:cNvSpPr>
          <p:nvPr>
            <p:ph type="title"/>
          </p:nvPr>
        </p:nvSpPr>
        <p:spPr/>
        <p:txBody>
          <a:bodyPr/>
          <a:lstStyle/>
          <a:p>
            <a:pPr algn="ctr"/>
            <a:r>
              <a:rPr lang="en-US" dirty="0"/>
              <a:t> </a:t>
            </a:r>
            <a:r>
              <a:rPr lang="en-US" u="sng" dirty="0">
                <a:ea typeface="Calibri"/>
                <a:cs typeface="Arial"/>
              </a:rPr>
              <a:t>Key Benefits</a:t>
            </a:r>
            <a:br>
              <a:rPr lang="en-US" dirty="0">
                <a:ea typeface="Calibri"/>
                <a:cs typeface="Arial"/>
              </a:rPr>
            </a:br>
            <a:endParaRPr lang="en-GB" dirty="0"/>
          </a:p>
        </p:txBody>
      </p:sp>
      <p:sp>
        <p:nvSpPr>
          <p:cNvPr id="3" name="Content Placeholder 2">
            <a:extLst>
              <a:ext uri="{FF2B5EF4-FFF2-40B4-BE49-F238E27FC236}">
                <a16:creationId xmlns:a16="http://schemas.microsoft.com/office/drawing/2014/main" id="{82376993-9A6F-E83D-3B7C-391CDCF0FF18}"/>
              </a:ext>
            </a:extLst>
          </p:cNvPr>
          <p:cNvSpPr>
            <a:spLocks noGrp="1"/>
          </p:cNvSpPr>
          <p:nvPr>
            <p:ph idx="1"/>
          </p:nvPr>
        </p:nvSpPr>
        <p:spPr>
          <a:xfrm>
            <a:off x="838200" y="1148969"/>
            <a:ext cx="10515600" cy="4536694"/>
          </a:xfrm>
        </p:spPr>
        <p:txBody>
          <a:bodyPr vert="horz" lIns="91440" tIns="45720" rIns="91440" bIns="45720" rtlCol="0" anchor="t">
            <a:normAutofit fontScale="70000" lnSpcReduction="20000"/>
          </a:bodyPr>
          <a:lstStyle/>
          <a:p>
            <a:pPr marL="285750" indent="-285750">
              <a:lnSpc>
                <a:spcPct val="120000"/>
              </a:lnSpc>
              <a:buFont typeface="Arial"/>
              <a:buChar char="•"/>
            </a:pPr>
            <a:r>
              <a:rPr lang="en-GB" dirty="0">
                <a:ea typeface="Calibri"/>
                <a:cs typeface="Calibri"/>
              </a:rPr>
              <a:t>Multiple contracts through a single account</a:t>
            </a:r>
            <a:endParaRPr lang="en-US" dirty="0">
              <a:ea typeface="Calibri"/>
              <a:cs typeface="Calibri"/>
            </a:endParaRPr>
          </a:p>
          <a:p>
            <a:pPr marL="285750" indent="-285750">
              <a:lnSpc>
                <a:spcPct val="120000"/>
              </a:lnSpc>
              <a:buFont typeface="Arial"/>
              <a:buChar char="•"/>
            </a:pPr>
            <a:r>
              <a:rPr lang="en-GB" dirty="0">
                <a:ea typeface="Calibri"/>
                <a:cs typeface="Calibri"/>
              </a:rPr>
              <a:t>Web-based platform – no software installation required</a:t>
            </a:r>
            <a:endParaRPr lang="en-US" dirty="0">
              <a:ea typeface="Calibri"/>
              <a:cs typeface="Calibri"/>
            </a:endParaRPr>
          </a:p>
          <a:p>
            <a:pPr marL="285750" indent="-285750">
              <a:lnSpc>
                <a:spcPct val="120000"/>
              </a:lnSpc>
              <a:buFont typeface="Arial"/>
              <a:buChar char="•"/>
            </a:pPr>
            <a:r>
              <a:rPr lang="en-GB" dirty="0">
                <a:ea typeface="Calibri"/>
                <a:cs typeface="Calibri"/>
              </a:rPr>
              <a:t>All offers and referrals consolidated into one system</a:t>
            </a:r>
          </a:p>
          <a:p>
            <a:pPr marL="285750" indent="-285750">
              <a:lnSpc>
                <a:spcPct val="120000"/>
              </a:lnSpc>
              <a:buFont typeface="Arial"/>
              <a:buChar char="•"/>
            </a:pPr>
            <a:r>
              <a:rPr lang="en-GB" dirty="0">
                <a:ea typeface="Calibri"/>
                <a:cs typeface="Calibri"/>
              </a:rPr>
              <a:t>User-friendly interface</a:t>
            </a:r>
            <a:endParaRPr lang="en-US" dirty="0">
              <a:ea typeface="Calibri"/>
              <a:cs typeface="Calibri"/>
            </a:endParaRPr>
          </a:p>
          <a:p>
            <a:pPr marL="285750" indent="-285750">
              <a:lnSpc>
                <a:spcPct val="120000"/>
              </a:lnSpc>
              <a:buFont typeface="Arial"/>
              <a:buChar char="•"/>
            </a:pPr>
            <a:r>
              <a:rPr lang="en-GB" dirty="0">
                <a:ea typeface="Calibri"/>
                <a:cs typeface="Calibri"/>
              </a:rPr>
              <a:t>Enhanced communication throughout the process</a:t>
            </a:r>
            <a:endParaRPr lang="en-US" dirty="0">
              <a:ea typeface="Calibri"/>
              <a:cs typeface="Calibri"/>
            </a:endParaRPr>
          </a:p>
          <a:p>
            <a:pPr marL="285750" indent="-285750">
              <a:lnSpc>
                <a:spcPct val="120000"/>
              </a:lnSpc>
              <a:buFont typeface="Arial"/>
              <a:buChar char="•"/>
            </a:pPr>
            <a:r>
              <a:rPr lang="en-GB" dirty="0">
                <a:ea typeface="Calibri"/>
                <a:cs typeface="Calibri"/>
              </a:rPr>
              <a:t>Improved efficiency through reducing manual processes</a:t>
            </a:r>
            <a:endParaRPr lang="en-US" dirty="0">
              <a:ea typeface="Calibri"/>
              <a:cs typeface="Calibri"/>
            </a:endParaRPr>
          </a:p>
          <a:p>
            <a:pPr marL="285750" indent="-285750">
              <a:lnSpc>
                <a:spcPct val="120000"/>
              </a:lnSpc>
              <a:buFont typeface="Arial"/>
              <a:buChar char="•"/>
            </a:pPr>
            <a:r>
              <a:rPr lang="en-GB" dirty="0">
                <a:ea typeface="Calibri"/>
                <a:cs typeface="Calibri"/>
              </a:rPr>
              <a:t>Simplified care package management - new care packages online instantly. Approved care providers receive automated notifications and can submit bids for these packages</a:t>
            </a:r>
            <a:endParaRPr lang="en-US" dirty="0">
              <a:ea typeface="Calibri"/>
              <a:cs typeface="Calibri"/>
            </a:endParaRPr>
          </a:p>
          <a:p>
            <a:pPr marL="285750" indent="-285750">
              <a:lnSpc>
                <a:spcPct val="120000"/>
              </a:lnSpc>
              <a:buFont typeface="Arial"/>
              <a:buChar char="•"/>
            </a:pPr>
            <a:r>
              <a:rPr lang="en-GB" dirty="0">
                <a:ea typeface="Calibri"/>
                <a:cs typeface="Calibri"/>
              </a:rPr>
              <a:t>Enhanced compliance features – Automated record keeping, data security, regulatory reporting and audit trails</a:t>
            </a:r>
          </a:p>
          <a:p>
            <a:pPr marL="285750" indent="-285750">
              <a:lnSpc>
                <a:spcPct val="120000"/>
              </a:lnSpc>
              <a:buFont typeface="Arial"/>
              <a:buChar char="•"/>
            </a:pPr>
            <a:r>
              <a:rPr lang="en-GB" dirty="0">
                <a:ea typeface="Calibri"/>
                <a:cs typeface="Calibri"/>
              </a:rPr>
              <a:t>Comprehensive pre and post live support</a:t>
            </a:r>
          </a:p>
        </p:txBody>
      </p:sp>
    </p:spTree>
    <p:extLst>
      <p:ext uri="{BB962C8B-B14F-4D97-AF65-F5344CB8AC3E}">
        <p14:creationId xmlns:p14="http://schemas.microsoft.com/office/powerpoint/2010/main" val="57935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8">
            <a:extLst>
              <a:ext uri="{FF2B5EF4-FFF2-40B4-BE49-F238E27FC236}">
                <a16:creationId xmlns:a16="http://schemas.microsoft.com/office/drawing/2014/main" id="{A997938B-2FF1-F89F-170F-AA053C45FC2C}"/>
              </a:ext>
            </a:extLst>
          </p:cNvPr>
          <p:cNvGraphicFramePr>
            <a:graphicFrameLocks noGrp="1"/>
          </p:cNvGraphicFramePr>
          <p:nvPr>
            <p:extLst>
              <p:ext uri="{D42A27DB-BD31-4B8C-83A1-F6EECF244321}">
                <p14:modId xmlns:p14="http://schemas.microsoft.com/office/powerpoint/2010/main" val="3092117743"/>
              </p:ext>
            </p:extLst>
          </p:nvPr>
        </p:nvGraphicFramePr>
        <p:xfrm>
          <a:off x="436615" y="1336675"/>
          <a:ext cx="10335145" cy="3909060"/>
        </p:xfrm>
        <a:graphic>
          <a:graphicData uri="http://schemas.openxmlformats.org/drawingml/2006/table">
            <a:tbl>
              <a:tblPr firstRow="1" bandRow="1">
                <a:tableStyleId>{5C22544A-7EE6-4342-B048-85BDC9FD1C3A}</a:tableStyleId>
              </a:tblPr>
              <a:tblGrid>
                <a:gridCol w="10335145">
                  <a:extLst>
                    <a:ext uri="{9D8B030D-6E8A-4147-A177-3AD203B41FA5}">
                      <a16:colId xmlns:a16="http://schemas.microsoft.com/office/drawing/2014/main" val="2717941729"/>
                    </a:ext>
                  </a:extLst>
                </a:gridCol>
              </a:tblGrid>
              <a:tr h="598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sng" strike="noStrike" kern="1200" cap="none" spc="0" normalizeH="0" baseline="0" noProof="0" dirty="0">
                          <a:ln>
                            <a:noFill/>
                          </a:ln>
                          <a:solidFill>
                            <a:schemeClr val="bg1"/>
                          </a:solidFill>
                          <a:effectLst/>
                          <a:uLnTx/>
                          <a:uFillTx/>
                          <a:latin typeface="Arial"/>
                          <a:ea typeface="+mn-ea"/>
                          <a:cs typeface="Arial"/>
                        </a:rPr>
                        <a:t>Actions</a:t>
                      </a:r>
                    </a:p>
                  </a:txBody>
                  <a:tcPr/>
                </a:tc>
                <a:extLst>
                  <a:ext uri="{0D108BD9-81ED-4DB2-BD59-A6C34878D82A}">
                    <a16:rowId xmlns:a16="http://schemas.microsoft.com/office/drawing/2014/main" val="1333430760"/>
                  </a:ext>
                </a:extLst>
              </a:tr>
              <a:tr h="484632">
                <a:tc>
                  <a:txBody>
                    <a:bodyPr/>
                    <a:lstStyle/>
                    <a:p>
                      <a:r>
                        <a:rPr lang="en-GB" dirty="0">
                          <a:latin typeface="Arial"/>
                          <a:cs typeface="Arial"/>
                        </a:rPr>
                        <a:t>Provider Training – Online sessions</a:t>
                      </a:r>
                    </a:p>
                    <a:p>
                      <a:pPr lvl="0">
                        <a:buNone/>
                      </a:pPr>
                      <a:r>
                        <a:rPr lang="en-GB" dirty="0">
                          <a:latin typeface="Arial"/>
                          <a:cs typeface="Arial"/>
                        </a:rPr>
                        <a:t>Dates 10/11/12/13/14 November</a:t>
                      </a:r>
                    </a:p>
                    <a:p>
                      <a:pPr lvl="0">
                        <a:buNone/>
                      </a:pPr>
                      <a:r>
                        <a:rPr lang="en-GB" dirty="0">
                          <a:latin typeface="Arial"/>
                          <a:cs typeface="Arial"/>
                        </a:rPr>
                        <a:t>Link to register: </a:t>
                      </a:r>
                      <a:r>
                        <a:rPr lang="en-GB" sz="1800" b="0" i="0" u="none" strike="noStrike" noProof="0" dirty="0">
                          <a:hlinkClick r:id="rId2"/>
                        </a:rPr>
                        <a:t>https://clickdelegate.lancashire.gov.uk/conferenceDetails.asp?eid=8518</a:t>
                      </a:r>
                      <a:endParaRPr lang="en-GB" dirty="0">
                        <a:latin typeface="Arial"/>
                        <a:cs typeface="Arial"/>
                      </a:endParaRPr>
                    </a:p>
                  </a:txBody>
                  <a:tcPr/>
                </a:tc>
                <a:extLst>
                  <a:ext uri="{0D108BD9-81ED-4DB2-BD59-A6C34878D82A}">
                    <a16:rowId xmlns:a16="http://schemas.microsoft.com/office/drawing/2014/main" val="3371106095"/>
                  </a:ext>
                </a:extLst>
              </a:tr>
              <a:tr h="598932">
                <a:tc>
                  <a:txBody>
                    <a:bodyPr/>
                    <a:lstStyle/>
                    <a:p>
                      <a:pPr lvl="0">
                        <a:buNone/>
                      </a:pPr>
                      <a:r>
                        <a:rPr lang="en-GB" dirty="0">
                          <a:latin typeface="Arial"/>
                          <a:cs typeface="Arial"/>
                        </a:rPr>
                        <a:t>System configuration – LCC</a:t>
                      </a:r>
                    </a:p>
                  </a:txBody>
                  <a:tcPr/>
                </a:tc>
                <a:extLst>
                  <a:ext uri="{0D108BD9-81ED-4DB2-BD59-A6C34878D82A}">
                    <a16:rowId xmlns:a16="http://schemas.microsoft.com/office/drawing/2014/main" val="3213076175"/>
                  </a:ext>
                </a:extLst>
              </a:tr>
              <a:tr h="598932">
                <a:tc>
                  <a:txBody>
                    <a:bodyPr/>
                    <a:lstStyle/>
                    <a:p>
                      <a:pPr lvl="0">
                        <a:buNone/>
                      </a:pPr>
                      <a:r>
                        <a:rPr lang="en-GB" dirty="0">
                          <a:latin typeface="Arial"/>
                          <a:cs typeface="Arial"/>
                        </a:rPr>
                        <a:t>Providers registering on system (post training) - Discussed at training sessions</a:t>
                      </a:r>
                      <a:endParaRPr lang="en-US" dirty="0" err="1"/>
                    </a:p>
                  </a:txBody>
                  <a:tcPr/>
                </a:tc>
                <a:extLst>
                  <a:ext uri="{0D108BD9-81ED-4DB2-BD59-A6C34878D82A}">
                    <a16:rowId xmlns:a16="http://schemas.microsoft.com/office/drawing/2014/main" val="4280681330"/>
                  </a:ext>
                </a:extLst>
              </a:tr>
              <a:tr h="598932">
                <a:tc>
                  <a:txBody>
                    <a:bodyPr/>
                    <a:lstStyle/>
                    <a:p>
                      <a:r>
                        <a:rPr lang="en-GB" dirty="0">
                          <a:latin typeface="Arial"/>
                          <a:cs typeface="Arial"/>
                        </a:rPr>
                        <a:t>Go live – system implementation – 1 December</a:t>
                      </a:r>
                    </a:p>
                  </a:txBody>
                  <a:tcPr/>
                </a:tc>
                <a:extLst>
                  <a:ext uri="{0D108BD9-81ED-4DB2-BD59-A6C34878D82A}">
                    <a16:rowId xmlns:a16="http://schemas.microsoft.com/office/drawing/2014/main" val="1975600079"/>
                  </a:ext>
                </a:extLst>
              </a:tr>
              <a:tr h="598932">
                <a:tc>
                  <a:txBody>
                    <a:bodyPr/>
                    <a:lstStyle/>
                    <a:p>
                      <a:pPr lvl="0">
                        <a:buNone/>
                      </a:pPr>
                      <a:r>
                        <a:rPr lang="en-GB" dirty="0">
                          <a:latin typeface="Arial"/>
                          <a:cs typeface="Arial"/>
                        </a:rPr>
                        <a:t>Support model – pre and post go live</a:t>
                      </a:r>
                    </a:p>
                  </a:txBody>
                  <a:tcPr/>
                </a:tc>
                <a:extLst>
                  <a:ext uri="{0D108BD9-81ED-4DB2-BD59-A6C34878D82A}">
                    <a16:rowId xmlns:a16="http://schemas.microsoft.com/office/drawing/2014/main" val="418274593"/>
                  </a:ext>
                </a:extLst>
              </a:tr>
            </a:tbl>
          </a:graphicData>
        </a:graphic>
      </p:graphicFrame>
      <p:sp>
        <p:nvSpPr>
          <p:cNvPr id="4" name="Title 3">
            <a:extLst>
              <a:ext uri="{FF2B5EF4-FFF2-40B4-BE49-F238E27FC236}">
                <a16:creationId xmlns:a16="http://schemas.microsoft.com/office/drawing/2014/main" id="{77EC3293-368B-5D67-CA8A-6FCC367E0437}"/>
              </a:ext>
            </a:extLst>
          </p:cNvPr>
          <p:cNvSpPr>
            <a:spLocks noGrp="1"/>
          </p:cNvSpPr>
          <p:nvPr>
            <p:ph type="title"/>
          </p:nvPr>
        </p:nvSpPr>
        <p:spPr>
          <a:xfrm>
            <a:off x="838200" y="277127"/>
            <a:ext cx="10515600" cy="523236"/>
          </a:xfrm>
        </p:spPr>
        <p:txBody>
          <a:bodyPr>
            <a:normAutofit fontScale="90000"/>
          </a:bodyPr>
          <a:lstStyle/>
          <a:p>
            <a:pPr algn="ctr"/>
            <a:r>
              <a:rPr lang="en-GB" u="sng" dirty="0"/>
              <a:t>Next Steps</a:t>
            </a:r>
          </a:p>
        </p:txBody>
      </p:sp>
    </p:spTree>
    <p:extLst>
      <p:ext uri="{BB962C8B-B14F-4D97-AF65-F5344CB8AC3E}">
        <p14:creationId xmlns:p14="http://schemas.microsoft.com/office/powerpoint/2010/main" val="4051150048"/>
      </p:ext>
    </p:extLst>
  </p:cSld>
  <p:clrMapOvr>
    <a:masterClrMapping/>
  </p:clrMapOvr>
</p:sld>
</file>

<file path=ppt/theme/theme1.xml><?xml version="1.0" encoding="utf-8"?>
<a:theme xmlns:a="http://schemas.openxmlformats.org/drawingml/2006/main" name="Office Theme">
  <a:themeElements>
    <a:clrScheme name="Priorities">
      <a:dk1>
        <a:srgbClr val="000000"/>
      </a:dk1>
      <a:lt1>
        <a:srgbClr val="FFFFFF"/>
      </a:lt1>
      <a:dk2>
        <a:srgbClr val="44546A"/>
      </a:dk2>
      <a:lt2>
        <a:srgbClr val="E7E6E6"/>
      </a:lt2>
      <a:accent1>
        <a:srgbClr val="3C68AB"/>
      </a:accent1>
      <a:accent2>
        <a:srgbClr val="794983"/>
      </a:accent2>
      <a:accent3>
        <a:srgbClr val="5E873A"/>
      </a:accent3>
      <a:accent4>
        <a:srgbClr val="C96B30"/>
      </a:accent4>
      <a:accent5>
        <a:srgbClr val="FEFFFF"/>
      </a:accent5>
      <a:accent6>
        <a:srgbClr val="FEFFFF"/>
      </a:accent6>
      <a:hlink>
        <a:srgbClr val="0563C1"/>
      </a:hlink>
      <a:folHlink>
        <a:srgbClr val="954F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5b81edf-0cc6-4f6c-9a2a-81702a247a7b" xsi:nil="true"/>
    <lcf76f155ced4ddcb4097134ff3c332f xmlns="f5de215e-a67e-41e0-9c11-2a9ef236ffe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786DF8C94BEE4A99FC548A2C514B3A" ma:contentTypeVersion="12" ma:contentTypeDescription="Create a new document." ma:contentTypeScope="" ma:versionID="8fe9225f4933b5cd9aee1142cd8bd4d0">
  <xsd:schema xmlns:xsd="http://www.w3.org/2001/XMLSchema" xmlns:xs="http://www.w3.org/2001/XMLSchema" xmlns:p="http://schemas.microsoft.com/office/2006/metadata/properties" xmlns:ns2="f5de215e-a67e-41e0-9c11-2a9ef236ffe8" xmlns:ns3="c5b81edf-0cc6-4f6c-9a2a-81702a247a7b" targetNamespace="http://schemas.microsoft.com/office/2006/metadata/properties" ma:root="true" ma:fieldsID="213a012a62899220ba1f5c4d9205a134" ns2:_="" ns3:_="">
    <xsd:import namespace="f5de215e-a67e-41e0-9c11-2a9ef236ffe8"/>
    <xsd:import namespace="c5b81edf-0cc6-4f6c-9a2a-81702a247a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e215e-a67e-41e0-9c11-2a9ef236ff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bfaf0b-f29b-4ed2-8d75-892493c0d24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b81edf-0cc6-4f6c-9a2a-81702a247a7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bccd274-7f53-4b8d-a4e9-8a52b1059d05}" ma:internalName="TaxCatchAll" ma:showField="CatchAllData" ma:web="c5b81edf-0cc6-4f6c-9a2a-81702a247a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1CF6C1-855F-4295-99BC-279B1C52DE62}">
  <ds:schemaRefs>
    <ds:schemaRef ds:uri="http://purl.org/dc/terms/"/>
    <ds:schemaRef ds:uri="http://schemas.microsoft.com/office/2006/metadata/properties"/>
    <ds:schemaRef ds:uri="http://purl.org/dc/dcmitype/"/>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c5b81edf-0cc6-4f6c-9a2a-81702a247a7b"/>
    <ds:schemaRef ds:uri="f5de215e-a67e-41e0-9c11-2a9ef236ffe8"/>
  </ds:schemaRefs>
</ds:datastoreItem>
</file>

<file path=customXml/itemProps2.xml><?xml version="1.0" encoding="utf-8"?>
<ds:datastoreItem xmlns:ds="http://schemas.openxmlformats.org/officeDocument/2006/customXml" ds:itemID="{DF1AD80F-CB33-4C90-80A9-1EA88F44F29D}">
  <ds:schemaRefs>
    <ds:schemaRef ds:uri="http://schemas.microsoft.com/sharepoint/v3/contenttype/forms"/>
  </ds:schemaRefs>
</ds:datastoreItem>
</file>

<file path=customXml/itemProps3.xml><?xml version="1.0" encoding="utf-8"?>
<ds:datastoreItem xmlns:ds="http://schemas.openxmlformats.org/officeDocument/2006/customXml" ds:itemID="{FAF860DD-812F-4AD2-B211-D710524329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de215e-a67e-41e0-9c11-2a9ef236ffe8"/>
    <ds:schemaRef ds:uri="c5b81edf-0cc6-4f6c-9a2a-81702a247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f683e26-d8b9-4609-9ec4-e1a36e4bb4d2}" enabled="0" method="" siteId="{9f683e26-d8b9-4609-9ec4-e1a36e4bb4d2}" removed="1"/>
</clbl:labelList>
</file>

<file path=docProps/app.xml><?xml version="1.0" encoding="utf-8"?>
<Properties xmlns="http://schemas.openxmlformats.org/officeDocument/2006/extended-properties" xmlns:vt="http://schemas.openxmlformats.org/officeDocument/2006/docPropsVTypes">
  <Template/>
  <TotalTime>45359</TotalTime>
  <Words>245</Words>
  <Application>Microsoft Office PowerPoint</Application>
  <PresentationFormat>Widescreen</PresentationFormat>
  <Paragraphs>32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Arial</vt:lpstr>
      <vt:lpstr>Calibri</vt:lpstr>
      <vt:lpstr>Calibri Light</vt:lpstr>
      <vt:lpstr>Office Theme</vt:lpstr>
      <vt:lpstr> EBrokerage Residential/Nursing Care Updates  Provider Care Home Forum  6 November 2025  Joe Cragg Commissioning Manager       </vt:lpstr>
      <vt:lpstr>EBrokerage System for Care Home Placements &amp; Short Term beds</vt:lpstr>
      <vt:lpstr> Key Benefits </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Sergeant, Anthony</dc:creator>
  <cp:lastModifiedBy>Kinsey, Rachel</cp:lastModifiedBy>
  <cp:revision>497</cp:revision>
  <dcterms:created xsi:type="dcterms:W3CDTF">2022-08-31T10:25:39Z</dcterms:created>
  <dcterms:modified xsi:type="dcterms:W3CDTF">2025-11-19T11:16:56Z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0x01010091786DF8C94BEE4A99FC548A2C514B3A</vt:lpwstr>
  </property>
</Properties>
</file>