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76" r:id="rId5"/>
    <p:sldId id="275" r:id="rId6"/>
    <p:sldId id="263" r:id="rId7"/>
    <p:sldId id="270" r:id="rId8"/>
    <p:sldId id="271" r:id="rId9"/>
    <p:sldId id="272" r:id="rId10"/>
    <p:sldId id="273" r:id="rId11"/>
    <p:sldId id="269" r:id="rId12"/>
    <p:sldId id="267" r:id="rId13"/>
    <p:sldId id="278" r:id="rId14"/>
    <p:sldId id="277" r:id="rId15"/>
    <p:sldId id="257" r:id="rId16"/>
    <p:sldId id="258" r:id="rId17"/>
    <p:sldId id="259" r:id="rId18"/>
    <p:sldId id="260" r:id="rId19"/>
    <p:sldId id="26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4BCA6B-070A-41F4-A83B-91C4446E9B95}" v="1" dt="2025-01-21T08:59:41.8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707" autoAdjust="0"/>
  </p:normalViewPr>
  <p:slideViewPr>
    <p:cSldViewPr snapToGrid="0">
      <p:cViewPr varScale="1">
        <p:scale>
          <a:sx n="59" d="100"/>
          <a:sy n="59" d="100"/>
        </p:scale>
        <p:origin x="964" y="2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22BEAE-8F3D-466D-860B-E4683C5B7D8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ACB39006-A79A-4866-A555-2AEB0E3168A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3200" b="1" dirty="0"/>
            <a:t>  What</a:t>
          </a:r>
          <a:endParaRPr lang="en-US" sz="3200" dirty="0"/>
        </a:p>
      </dgm:t>
    </dgm:pt>
    <dgm:pt modelId="{85F2A84B-91BF-4309-9883-5FEDD3DF5DE6}" type="parTrans" cxnId="{C1E8F077-1B61-4A85-93F5-5C9EA61FE520}">
      <dgm:prSet/>
      <dgm:spPr/>
      <dgm:t>
        <a:bodyPr/>
        <a:lstStyle/>
        <a:p>
          <a:endParaRPr lang="en-US"/>
        </a:p>
      </dgm:t>
    </dgm:pt>
    <dgm:pt modelId="{72BC7ADC-B45E-48B4-BB0F-BE0325BB5045}" type="sibTrans" cxnId="{C1E8F077-1B61-4A85-93F5-5C9EA61FE520}">
      <dgm:prSet/>
      <dgm:spPr/>
      <dgm:t>
        <a:bodyPr/>
        <a:lstStyle/>
        <a:p>
          <a:endParaRPr lang="en-US"/>
        </a:p>
      </dgm:t>
    </dgm:pt>
    <dgm:pt modelId="{BFA9EA15-EF1D-46FD-95F8-3682040937D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Early warning system</a:t>
          </a:r>
          <a:endParaRPr lang="en-US" sz="2000" dirty="0"/>
        </a:p>
      </dgm:t>
    </dgm:pt>
    <dgm:pt modelId="{CB83B948-5E0A-43E6-BDF5-95E918A529DA}" type="parTrans" cxnId="{137F4326-5180-415B-968D-ACB2D6E8D938}">
      <dgm:prSet/>
      <dgm:spPr/>
      <dgm:t>
        <a:bodyPr/>
        <a:lstStyle/>
        <a:p>
          <a:endParaRPr lang="en-US"/>
        </a:p>
      </dgm:t>
    </dgm:pt>
    <dgm:pt modelId="{EE8BC206-62B8-470F-8893-986268B40D12}" type="sibTrans" cxnId="{137F4326-5180-415B-968D-ACB2D6E8D938}">
      <dgm:prSet/>
      <dgm:spPr/>
      <dgm:t>
        <a:bodyPr/>
        <a:lstStyle/>
        <a:p>
          <a:endParaRPr lang="en-US"/>
        </a:p>
      </dgm:t>
    </dgm:pt>
    <dgm:pt modelId="{C25DF0A9-6BE5-4487-9927-2E510A4026A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3200" b="1" dirty="0"/>
            <a:t>When</a:t>
          </a:r>
          <a:endParaRPr lang="en-US" sz="3200" dirty="0"/>
        </a:p>
      </dgm:t>
    </dgm:pt>
    <dgm:pt modelId="{AED8FB86-E245-438E-A252-14F738677A1C}" type="parTrans" cxnId="{61A02D57-44B4-4CE2-A0D4-9A10F4497352}">
      <dgm:prSet/>
      <dgm:spPr/>
      <dgm:t>
        <a:bodyPr/>
        <a:lstStyle/>
        <a:p>
          <a:endParaRPr lang="en-US"/>
        </a:p>
      </dgm:t>
    </dgm:pt>
    <dgm:pt modelId="{0A46C711-B51A-412C-B4D8-1E3846979054}" type="sibTrans" cxnId="{61A02D57-44B4-4CE2-A0D4-9A10F4497352}">
      <dgm:prSet/>
      <dgm:spPr/>
      <dgm:t>
        <a:bodyPr/>
        <a:lstStyle/>
        <a:p>
          <a:endParaRPr lang="en-US"/>
        </a:p>
      </dgm:t>
    </dgm:pt>
    <dgm:pt modelId="{C1447545-149B-4447-8AC6-1DA942297EF1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2E513960-2D97-405F-BF5F-C474241713A7}" type="parTrans" cxnId="{AC9787B8-9F33-4D25-9C40-D003B721BABE}">
      <dgm:prSet/>
      <dgm:spPr/>
      <dgm:t>
        <a:bodyPr/>
        <a:lstStyle/>
        <a:p>
          <a:endParaRPr lang="en-US"/>
        </a:p>
      </dgm:t>
    </dgm:pt>
    <dgm:pt modelId="{5460C2D9-10CC-4F63-BD5D-15DC62567F12}" type="sibTrans" cxnId="{AC9787B8-9F33-4D25-9C40-D003B721BABE}">
      <dgm:prSet/>
      <dgm:spPr/>
      <dgm:t>
        <a:bodyPr/>
        <a:lstStyle/>
        <a:p>
          <a:endParaRPr lang="en-US"/>
        </a:p>
      </dgm:t>
    </dgm:pt>
    <dgm:pt modelId="{545A4905-FF66-4B9B-A32A-4E74BD468AE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3200" b="1"/>
            <a:t>Why</a:t>
          </a:r>
          <a:endParaRPr lang="en-US" sz="3200"/>
        </a:p>
      </dgm:t>
    </dgm:pt>
    <dgm:pt modelId="{AC374E70-A740-485E-BC85-847A33B18A84}" type="parTrans" cxnId="{C11ECA7D-CECA-4F3C-8F6C-8EB7BCC1619A}">
      <dgm:prSet/>
      <dgm:spPr/>
      <dgm:t>
        <a:bodyPr/>
        <a:lstStyle/>
        <a:p>
          <a:endParaRPr lang="en-US"/>
        </a:p>
      </dgm:t>
    </dgm:pt>
    <dgm:pt modelId="{D4A35F11-2D01-4E56-BE26-4A30C25F562E}" type="sibTrans" cxnId="{C11ECA7D-CECA-4F3C-8F6C-8EB7BCC1619A}">
      <dgm:prSet/>
      <dgm:spPr/>
      <dgm:t>
        <a:bodyPr/>
        <a:lstStyle/>
        <a:p>
          <a:endParaRPr lang="en-US"/>
        </a:p>
      </dgm:t>
    </dgm:pt>
    <dgm:pt modelId="{D0DFE0DF-01E0-4F56-B9ED-BE910E67EC2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Improve service delivery</a:t>
          </a:r>
          <a:endParaRPr lang="en-US" sz="2000" dirty="0"/>
        </a:p>
      </dgm:t>
    </dgm:pt>
    <dgm:pt modelId="{45D063AF-F58B-4B01-BAE0-A43543E61216}" type="parTrans" cxnId="{6307E22D-7868-4D70-98BD-51F55C8F17F0}">
      <dgm:prSet/>
      <dgm:spPr/>
      <dgm:t>
        <a:bodyPr/>
        <a:lstStyle/>
        <a:p>
          <a:endParaRPr lang="en-US"/>
        </a:p>
      </dgm:t>
    </dgm:pt>
    <dgm:pt modelId="{10C3F688-3281-4D4F-B34D-7DF06067E16B}" type="sibTrans" cxnId="{6307E22D-7868-4D70-98BD-51F55C8F17F0}">
      <dgm:prSet/>
      <dgm:spPr/>
      <dgm:t>
        <a:bodyPr/>
        <a:lstStyle/>
        <a:p>
          <a:endParaRPr lang="en-US"/>
        </a:p>
      </dgm:t>
    </dgm:pt>
    <dgm:pt modelId="{FFD85B13-F811-443D-AE3D-4BFD3BD229A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Advice &amp; guidance</a:t>
          </a:r>
        </a:p>
        <a:p>
          <a:pPr>
            <a:lnSpc>
              <a:spcPct val="100000"/>
            </a:lnSpc>
          </a:pPr>
          <a:endParaRPr lang="en-US" sz="2000" dirty="0"/>
        </a:p>
      </dgm:t>
    </dgm:pt>
    <dgm:pt modelId="{5C0A6DF3-3F3B-4441-9110-4687992FF63A}" type="parTrans" cxnId="{43BFAC6E-C142-407E-85B4-1995786CB9E3}">
      <dgm:prSet/>
      <dgm:spPr/>
      <dgm:t>
        <a:bodyPr/>
        <a:lstStyle/>
        <a:p>
          <a:endParaRPr lang="en-GB"/>
        </a:p>
      </dgm:t>
    </dgm:pt>
    <dgm:pt modelId="{47C6BE48-76A1-4990-88FC-D8F485F1D287}" type="sibTrans" cxnId="{43BFAC6E-C142-407E-85B4-1995786CB9E3}">
      <dgm:prSet/>
      <dgm:spPr/>
      <dgm:t>
        <a:bodyPr/>
        <a:lstStyle/>
        <a:p>
          <a:endParaRPr lang="en-GB"/>
        </a:p>
      </dgm:t>
    </dgm:pt>
    <dgm:pt modelId="{75960B20-B165-4633-A06F-C0FDC997B51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1</a:t>
          </a:r>
          <a:r>
            <a:rPr lang="en-US" sz="2000" baseline="30000" dirty="0"/>
            <a:t>st</a:t>
          </a:r>
          <a:r>
            <a:rPr lang="en-US" sz="2000" dirty="0"/>
            <a:t> November to 31</a:t>
          </a:r>
          <a:r>
            <a:rPr lang="en-US" sz="2000" baseline="30000" dirty="0"/>
            <a:t>st</a:t>
          </a:r>
          <a:r>
            <a:rPr lang="en-US" sz="2000" dirty="0"/>
            <a:t> March</a:t>
          </a:r>
        </a:p>
      </dgm:t>
    </dgm:pt>
    <dgm:pt modelId="{23936859-8B38-4750-96BC-6CD7C3884454}" type="parTrans" cxnId="{559BF0B1-8C5A-4521-B0D9-C8A800A9A248}">
      <dgm:prSet/>
      <dgm:spPr/>
      <dgm:t>
        <a:bodyPr/>
        <a:lstStyle/>
        <a:p>
          <a:endParaRPr lang="en-GB"/>
        </a:p>
      </dgm:t>
    </dgm:pt>
    <dgm:pt modelId="{5C4CE827-39DB-4BBB-AE13-86745C69DEF7}" type="sibTrans" cxnId="{559BF0B1-8C5A-4521-B0D9-C8A800A9A248}">
      <dgm:prSet/>
      <dgm:spPr/>
      <dgm:t>
        <a:bodyPr/>
        <a:lstStyle/>
        <a:p>
          <a:endParaRPr lang="en-GB"/>
        </a:p>
      </dgm:t>
    </dgm:pt>
    <dgm:pt modelId="{49716741-FD54-4183-9B5E-2BF68A1E79D9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E2411AD0-44DE-4019-A643-2356735E502A}" type="parTrans" cxnId="{819DAFFE-DE1D-4707-9353-73E0EBC73AF5}">
      <dgm:prSet/>
      <dgm:spPr/>
      <dgm:t>
        <a:bodyPr/>
        <a:lstStyle/>
        <a:p>
          <a:endParaRPr lang="en-GB"/>
        </a:p>
      </dgm:t>
    </dgm:pt>
    <dgm:pt modelId="{48F4BC88-ED3B-4316-94B1-3F828BD8E75D}" type="sibTrans" cxnId="{819DAFFE-DE1D-4707-9353-73E0EBC73AF5}">
      <dgm:prSet/>
      <dgm:spPr/>
      <dgm:t>
        <a:bodyPr/>
        <a:lstStyle/>
        <a:p>
          <a:endParaRPr lang="en-GB"/>
        </a:p>
      </dgm:t>
    </dgm:pt>
    <dgm:pt modelId="{88B635C7-8CF2-49E0-A95D-BF996676F4BA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24DDB310-E32F-4577-ACC8-7ACEA839B3AB}" type="parTrans" cxnId="{B52674EB-52EB-407C-BA10-DC40FCD375E7}">
      <dgm:prSet/>
      <dgm:spPr/>
      <dgm:t>
        <a:bodyPr/>
        <a:lstStyle/>
        <a:p>
          <a:endParaRPr lang="en-GB"/>
        </a:p>
      </dgm:t>
    </dgm:pt>
    <dgm:pt modelId="{5E54FEDC-65A7-4DD7-8788-E90526E1676D}" type="sibTrans" cxnId="{B52674EB-52EB-407C-BA10-DC40FCD375E7}">
      <dgm:prSet/>
      <dgm:spPr/>
      <dgm:t>
        <a:bodyPr/>
        <a:lstStyle/>
        <a:p>
          <a:endParaRPr lang="en-GB"/>
        </a:p>
      </dgm:t>
    </dgm:pt>
    <dgm:pt modelId="{95E17591-BF85-46D9-9E16-10F8E739BCC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Support staff &amp; clients</a:t>
          </a:r>
          <a:endParaRPr lang="en-US" sz="2000" dirty="0"/>
        </a:p>
      </dgm:t>
    </dgm:pt>
    <dgm:pt modelId="{BFAC93A5-348F-4299-AA96-1469833497B8}" type="parTrans" cxnId="{C039DFC2-253C-4EAD-A1C8-0D35C4D77FC7}">
      <dgm:prSet/>
      <dgm:spPr/>
      <dgm:t>
        <a:bodyPr/>
        <a:lstStyle/>
        <a:p>
          <a:endParaRPr lang="en-GB"/>
        </a:p>
      </dgm:t>
    </dgm:pt>
    <dgm:pt modelId="{33320AFD-16C9-4F78-B1CE-D28F884CC00C}" type="sibTrans" cxnId="{C039DFC2-253C-4EAD-A1C8-0D35C4D77FC7}">
      <dgm:prSet/>
      <dgm:spPr/>
      <dgm:t>
        <a:bodyPr/>
        <a:lstStyle/>
        <a:p>
          <a:endParaRPr lang="en-GB"/>
        </a:p>
      </dgm:t>
    </dgm:pt>
    <dgm:pt modelId="{74627F47-1A19-4C32-BDF1-499DF22C7559}" type="pres">
      <dgm:prSet presAssocID="{4422BEAE-8F3D-466D-860B-E4683C5B7D86}" presName="root" presStyleCnt="0">
        <dgm:presLayoutVars>
          <dgm:dir/>
          <dgm:resizeHandles val="exact"/>
        </dgm:presLayoutVars>
      </dgm:prSet>
      <dgm:spPr/>
    </dgm:pt>
    <dgm:pt modelId="{1F4B1E6F-93BA-4C90-9739-1D4DABCDBC3D}" type="pres">
      <dgm:prSet presAssocID="{ACB39006-A79A-4866-A555-2AEB0E3168A0}" presName="compNode" presStyleCnt="0"/>
      <dgm:spPr/>
    </dgm:pt>
    <dgm:pt modelId="{2DA88592-AF84-4E4E-934B-FC77698903BD}" type="pres">
      <dgm:prSet presAssocID="{ACB39006-A79A-4866-A555-2AEB0E3168A0}" presName="bgRect" presStyleLbl="bgShp" presStyleIdx="0" presStyleCnt="3"/>
      <dgm:spPr/>
    </dgm:pt>
    <dgm:pt modelId="{BA30E596-17FB-4D2C-9EB1-389B25633E1F}" type="pres">
      <dgm:prSet presAssocID="{ACB39006-A79A-4866-A555-2AEB0E3168A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453AA7A7-F116-4A6A-BD42-F8B38FF33552}" type="pres">
      <dgm:prSet presAssocID="{ACB39006-A79A-4866-A555-2AEB0E3168A0}" presName="spaceRect" presStyleCnt="0"/>
      <dgm:spPr/>
    </dgm:pt>
    <dgm:pt modelId="{1CBFD326-1F30-49E0-B6C0-A09CF127F581}" type="pres">
      <dgm:prSet presAssocID="{ACB39006-A79A-4866-A555-2AEB0E3168A0}" presName="parTx" presStyleLbl="revTx" presStyleIdx="0" presStyleCnt="6" custLinFactNeighborX="-5233" custLinFactNeighborY="8757">
        <dgm:presLayoutVars>
          <dgm:chMax val="0"/>
          <dgm:chPref val="0"/>
        </dgm:presLayoutVars>
      </dgm:prSet>
      <dgm:spPr/>
    </dgm:pt>
    <dgm:pt modelId="{E147DF82-3843-45EF-96A8-56A84D8927B8}" type="pres">
      <dgm:prSet presAssocID="{ACB39006-A79A-4866-A555-2AEB0E3168A0}" presName="desTx" presStyleLbl="revTx" presStyleIdx="1" presStyleCnt="6" custLinFactNeighborY="16210">
        <dgm:presLayoutVars/>
      </dgm:prSet>
      <dgm:spPr/>
    </dgm:pt>
    <dgm:pt modelId="{2637B764-7569-472A-985B-C8B7FE8D838B}" type="pres">
      <dgm:prSet presAssocID="{72BC7ADC-B45E-48B4-BB0F-BE0325BB5045}" presName="sibTrans" presStyleCnt="0"/>
      <dgm:spPr/>
    </dgm:pt>
    <dgm:pt modelId="{6E16F404-EB6A-4E3E-8D60-37770270E905}" type="pres">
      <dgm:prSet presAssocID="{C25DF0A9-6BE5-4487-9927-2E510A4026A8}" presName="compNode" presStyleCnt="0"/>
      <dgm:spPr/>
    </dgm:pt>
    <dgm:pt modelId="{5D93FA1C-6F87-4523-9B2A-08ECD2CB28A1}" type="pres">
      <dgm:prSet presAssocID="{C25DF0A9-6BE5-4487-9927-2E510A4026A8}" presName="bgRect" presStyleLbl="bgShp" presStyleIdx="1" presStyleCnt="3"/>
      <dgm:spPr/>
    </dgm:pt>
    <dgm:pt modelId="{2C5C8F0D-FE71-4188-A292-178D75CDD434}" type="pres">
      <dgm:prSet presAssocID="{C25DF0A9-6BE5-4487-9927-2E510A4026A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33977CB8-A725-4DD4-BA88-3CE04DD74C6F}" type="pres">
      <dgm:prSet presAssocID="{C25DF0A9-6BE5-4487-9927-2E510A4026A8}" presName="spaceRect" presStyleCnt="0"/>
      <dgm:spPr/>
    </dgm:pt>
    <dgm:pt modelId="{91244C6D-6B79-494C-99DF-C99FD9BA2865}" type="pres">
      <dgm:prSet presAssocID="{C25DF0A9-6BE5-4487-9927-2E510A4026A8}" presName="parTx" presStyleLbl="revTx" presStyleIdx="2" presStyleCnt="6" custLinFactNeighborX="-403" custLinFactNeighborY="-2485">
        <dgm:presLayoutVars>
          <dgm:chMax val="0"/>
          <dgm:chPref val="0"/>
        </dgm:presLayoutVars>
      </dgm:prSet>
      <dgm:spPr/>
    </dgm:pt>
    <dgm:pt modelId="{EFBAC7D9-AB92-4EC6-8A85-A12DCE24DAF0}" type="pres">
      <dgm:prSet presAssocID="{C25DF0A9-6BE5-4487-9927-2E510A4026A8}" presName="desTx" presStyleLbl="revTx" presStyleIdx="3" presStyleCnt="6" custLinFactNeighborY="12422">
        <dgm:presLayoutVars/>
      </dgm:prSet>
      <dgm:spPr/>
    </dgm:pt>
    <dgm:pt modelId="{C39A7473-5828-4D3B-95D9-0E3F634B0197}" type="pres">
      <dgm:prSet presAssocID="{0A46C711-B51A-412C-B4D8-1E3846979054}" presName="sibTrans" presStyleCnt="0"/>
      <dgm:spPr/>
    </dgm:pt>
    <dgm:pt modelId="{C32900FD-E815-4CF1-930C-42FD278B4DA5}" type="pres">
      <dgm:prSet presAssocID="{545A4905-FF66-4B9B-A32A-4E74BD468AEE}" presName="compNode" presStyleCnt="0"/>
      <dgm:spPr/>
    </dgm:pt>
    <dgm:pt modelId="{ED885412-340F-4E27-8273-FF71B55086E8}" type="pres">
      <dgm:prSet presAssocID="{545A4905-FF66-4B9B-A32A-4E74BD468AEE}" presName="bgRect" presStyleLbl="bgShp" presStyleIdx="2" presStyleCnt="3"/>
      <dgm:spPr/>
    </dgm:pt>
    <dgm:pt modelId="{837F33F1-10BB-4D1C-A1ED-1B2FEBC4EED4}" type="pres">
      <dgm:prSet presAssocID="{545A4905-FF66-4B9B-A32A-4E74BD468AE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B25E8DF7-4ECC-4BBA-A23D-D4E4B5DBA2EB}" type="pres">
      <dgm:prSet presAssocID="{545A4905-FF66-4B9B-A32A-4E74BD468AEE}" presName="spaceRect" presStyleCnt="0"/>
      <dgm:spPr/>
    </dgm:pt>
    <dgm:pt modelId="{5174D05F-249A-4303-8375-D65D267ACF50}" type="pres">
      <dgm:prSet presAssocID="{545A4905-FF66-4B9B-A32A-4E74BD468AEE}" presName="parTx" presStyleLbl="revTx" presStyleIdx="4" presStyleCnt="6">
        <dgm:presLayoutVars>
          <dgm:chMax val="0"/>
          <dgm:chPref val="0"/>
        </dgm:presLayoutVars>
      </dgm:prSet>
      <dgm:spPr/>
    </dgm:pt>
    <dgm:pt modelId="{B020D581-71D5-456A-AC0B-BED36661F962}" type="pres">
      <dgm:prSet presAssocID="{545A4905-FF66-4B9B-A32A-4E74BD468AEE}" presName="desTx" presStyleLbl="revTx" presStyleIdx="5" presStyleCnt="6" custLinFactNeighborX="-214" custLinFactNeighborY="-7453">
        <dgm:presLayoutVars/>
      </dgm:prSet>
      <dgm:spPr/>
    </dgm:pt>
  </dgm:ptLst>
  <dgm:cxnLst>
    <dgm:cxn modelId="{A276C320-DA54-4759-9E36-A2700B293742}" type="presOf" srcId="{49716741-FD54-4183-9B5E-2BF68A1E79D9}" destId="{EFBAC7D9-AB92-4EC6-8A85-A12DCE24DAF0}" srcOrd="0" destOrd="2" presId="urn:microsoft.com/office/officeart/2018/2/layout/IconVerticalSolidList"/>
    <dgm:cxn modelId="{E3259D22-EA6F-43BB-8539-7F8DEA61706C}" type="presOf" srcId="{95E17591-BF85-46D9-9E16-10F8E739BCCB}" destId="{B020D581-71D5-456A-AC0B-BED36661F962}" srcOrd="0" destOrd="1" presId="urn:microsoft.com/office/officeart/2018/2/layout/IconVerticalSolidList"/>
    <dgm:cxn modelId="{137F4326-5180-415B-968D-ACB2D6E8D938}" srcId="{ACB39006-A79A-4866-A555-2AEB0E3168A0}" destId="{BFA9EA15-EF1D-46FD-95F8-3682040937D7}" srcOrd="0" destOrd="0" parTransId="{CB83B948-5E0A-43E6-BDF5-95E918A529DA}" sibTransId="{EE8BC206-62B8-470F-8893-986268B40D12}"/>
    <dgm:cxn modelId="{6307E22D-7868-4D70-98BD-51F55C8F17F0}" srcId="{545A4905-FF66-4B9B-A32A-4E74BD468AEE}" destId="{D0DFE0DF-01E0-4F56-B9ED-BE910E67EC24}" srcOrd="0" destOrd="0" parTransId="{45D063AF-F58B-4B01-BAE0-A43543E61216}" sibTransId="{10C3F688-3281-4D4F-B34D-7DF06067E16B}"/>
    <dgm:cxn modelId="{A5A5F22F-00B8-47E4-BF7B-0960C4380D09}" type="presOf" srcId="{ACB39006-A79A-4866-A555-2AEB0E3168A0}" destId="{1CBFD326-1F30-49E0-B6C0-A09CF127F581}" srcOrd="0" destOrd="0" presId="urn:microsoft.com/office/officeart/2018/2/layout/IconVerticalSolidList"/>
    <dgm:cxn modelId="{E41C0E31-59B1-4855-9AE9-8F3828CA87D2}" type="presOf" srcId="{BFA9EA15-EF1D-46FD-95F8-3682040937D7}" destId="{E147DF82-3843-45EF-96A8-56A84D8927B8}" srcOrd="0" destOrd="0" presId="urn:microsoft.com/office/officeart/2018/2/layout/IconVerticalSolidList"/>
    <dgm:cxn modelId="{D797D368-3D42-4529-BA78-61A5CBD2FD2E}" type="presOf" srcId="{C1447545-149B-4447-8AC6-1DA942297EF1}" destId="{EFBAC7D9-AB92-4EC6-8A85-A12DCE24DAF0}" srcOrd="0" destOrd="3" presId="urn:microsoft.com/office/officeart/2018/2/layout/IconVerticalSolidList"/>
    <dgm:cxn modelId="{43BFAC6E-C142-407E-85B4-1995786CB9E3}" srcId="{ACB39006-A79A-4866-A555-2AEB0E3168A0}" destId="{FFD85B13-F811-443D-AE3D-4BFD3BD229A0}" srcOrd="1" destOrd="0" parTransId="{5C0A6DF3-3F3B-4441-9110-4687992FF63A}" sibTransId="{47C6BE48-76A1-4990-88FC-D8F485F1D287}"/>
    <dgm:cxn modelId="{0412624F-C06B-479C-9AF3-6A97907EBDB6}" type="presOf" srcId="{D0DFE0DF-01E0-4F56-B9ED-BE910E67EC24}" destId="{B020D581-71D5-456A-AC0B-BED36661F962}" srcOrd="0" destOrd="0" presId="urn:microsoft.com/office/officeart/2018/2/layout/IconVerticalSolidList"/>
    <dgm:cxn modelId="{61A02D57-44B4-4CE2-A0D4-9A10F4497352}" srcId="{4422BEAE-8F3D-466D-860B-E4683C5B7D86}" destId="{C25DF0A9-6BE5-4487-9927-2E510A4026A8}" srcOrd="1" destOrd="0" parTransId="{AED8FB86-E245-438E-A252-14F738677A1C}" sibTransId="{0A46C711-B51A-412C-B4D8-1E3846979054}"/>
    <dgm:cxn modelId="{C1E8F077-1B61-4A85-93F5-5C9EA61FE520}" srcId="{4422BEAE-8F3D-466D-860B-E4683C5B7D86}" destId="{ACB39006-A79A-4866-A555-2AEB0E3168A0}" srcOrd="0" destOrd="0" parTransId="{85F2A84B-91BF-4309-9883-5FEDD3DF5DE6}" sibTransId="{72BC7ADC-B45E-48B4-BB0F-BE0325BB5045}"/>
    <dgm:cxn modelId="{C11ECA7D-CECA-4F3C-8F6C-8EB7BCC1619A}" srcId="{4422BEAE-8F3D-466D-860B-E4683C5B7D86}" destId="{545A4905-FF66-4B9B-A32A-4E74BD468AEE}" srcOrd="2" destOrd="0" parTransId="{AC374E70-A740-485E-BC85-847A33B18A84}" sibTransId="{D4A35F11-2D01-4E56-BE26-4A30C25F562E}"/>
    <dgm:cxn modelId="{135BCF89-A47F-4CD7-881D-CF05560FC5BC}" type="presOf" srcId="{4422BEAE-8F3D-466D-860B-E4683C5B7D86}" destId="{74627F47-1A19-4C32-BDF1-499DF22C7559}" srcOrd="0" destOrd="0" presId="urn:microsoft.com/office/officeart/2018/2/layout/IconVerticalSolidList"/>
    <dgm:cxn modelId="{559BF0B1-8C5A-4521-B0D9-C8A800A9A248}" srcId="{C25DF0A9-6BE5-4487-9927-2E510A4026A8}" destId="{75960B20-B165-4633-A06F-C0FDC997B51B}" srcOrd="1" destOrd="0" parTransId="{23936859-8B38-4750-96BC-6CD7C3884454}" sibTransId="{5C4CE827-39DB-4BBB-AE13-86745C69DEF7}"/>
    <dgm:cxn modelId="{309200B3-1E4A-4447-AD39-05FDF63D9968}" type="presOf" srcId="{C25DF0A9-6BE5-4487-9927-2E510A4026A8}" destId="{91244C6D-6B79-494C-99DF-C99FD9BA2865}" srcOrd="0" destOrd="0" presId="urn:microsoft.com/office/officeart/2018/2/layout/IconVerticalSolidList"/>
    <dgm:cxn modelId="{C57C19B7-FE0A-4472-9500-28F6DA6F0773}" type="presOf" srcId="{75960B20-B165-4633-A06F-C0FDC997B51B}" destId="{EFBAC7D9-AB92-4EC6-8A85-A12DCE24DAF0}" srcOrd="0" destOrd="1" presId="urn:microsoft.com/office/officeart/2018/2/layout/IconVerticalSolidList"/>
    <dgm:cxn modelId="{AC9787B8-9F33-4D25-9C40-D003B721BABE}" srcId="{C25DF0A9-6BE5-4487-9927-2E510A4026A8}" destId="{C1447545-149B-4447-8AC6-1DA942297EF1}" srcOrd="3" destOrd="0" parTransId="{2E513960-2D97-405F-BF5F-C474241713A7}" sibTransId="{5460C2D9-10CC-4F63-BD5D-15DC62567F12}"/>
    <dgm:cxn modelId="{C039DFC2-253C-4EAD-A1C8-0D35C4D77FC7}" srcId="{545A4905-FF66-4B9B-A32A-4E74BD468AEE}" destId="{95E17591-BF85-46D9-9E16-10F8E739BCCB}" srcOrd="1" destOrd="0" parTransId="{BFAC93A5-348F-4299-AA96-1469833497B8}" sibTransId="{33320AFD-16C9-4F78-B1CE-D28F884CC00C}"/>
    <dgm:cxn modelId="{D5EA47C6-7CDA-4013-8046-596CE6988054}" type="presOf" srcId="{88B635C7-8CF2-49E0-A95D-BF996676F4BA}" destId="{EFBAC7D9-AB92-4EC6-8A85-A12DCE24DAF0}" srcOrd="0" destOrd="0" presId="urn:microsoft.com/office/officeart/2018/2/layout/IconVerticalSolidList"/>
    <dgm:cxn modelId="{2CA5E3D6-A503-43B5-97F5-E135217C5878}" type="presOf" srcId="{545A4905-FF66-4B9B-A32A-4E74BD468AEE}" destId="{5174D05F-249A-4303-8375-D65D267ACF50}" srcOrd="0" destOrd="0" presId="urn:microsoft.com/office/officeart/2018/2/layout/IconVerticalSolidList"/>
    <dgm:cxn modelId="{135697DE-A0AA-4AA0-874C-6E703C2FFDC6}" type="presOf" srcId="{FFD85B13-F811-443D-AE3D-4BFD3BD229A0}" destId="{E147DF82-3843-45EF-96A8-56A84D8927B8}" srcOrd="0" destOrd="1" presId="urn:microsoft.com/office/officeart/2018/2/layout/IconVerticalSolidList"/>
    <dgm:cxn modelId="{B52674EB-52EB-407C-BA10-DC40FCD375E7}" srcId="{C25DF0A9-6BE5-4487-9927-2E510A4026A8}" destId="{88B635C7-8CF2-49E0-A95D-BF996676F4BA}" srcOrd="0" destOrd="0" parTransId="{24DDB310-E32F-4577-ACC8-7ACEA839B3AB}" sibTransId="{5E54FEDC-65A7-4DD7-8788-E90526E1676D}"/>
    <dgm:cxn modelId="{819DAFFE-DE1D-4707-9353-73E0EBC73AF5}" srcId="{C25DF0A9-6BE5-4487-9927-2E510A4026A8}" destId="{49716741-FD54-4183-9B5E-2BF68A1E79D9}" srcOrd="2" destOrd="0" parTransId="{E2411AD0-44DE-4019-A643-2356735E502A}" sibTransId="{48F4BC88-ED3B-4316-94B1-3F828BD8E75D}"/>
    <dgm:cxn modelId="{CFC2214E-4B2F-4668-B017-2A32C436CB66}" type="presParOf" srcId="{74627F47-1A19-4C32-BDF1-499DF22C7559}" destId="{1F4B1E6F-93BA-4C90-9739-1D4DABCDBC3D}" srcOrd="0" destOrd="0" presId="urn:microsoft.com/office/officeart/2018/2/layout/IconVerticalSolidList"/>
    <dgm:cxn modelId="{BC3B8855-3DA1-4BD7-8DEA-5400E4EEBC8B}" type="presParOf" srcId="{1F4B1E6F-93BA-4C90-9739-1D4DABCDBC3D}" destId="{2DA88592-AF84-4E4E-934B-FC77698903BD}" srcOrd="0" destOrd="0" presId="urn:microsoft.com/office/officeart/2018/2/layout/IconVerticalSolidList"/>
    <dgm:cxn modelId="{39FE5E56-E09A-401F-95A7-384A1AFF98FB}" type="presParOf" srcId="{1F4B1E6F-93BA-4C90-9739-1D4DABCDBC3D}" destId="{BA30E596-17FB-4D2C-9EB1-389B25633E1F}" srcOrd="1" destOrd="0" presId="urn:microsoft.com/office/officeart/2018/2/layout/IconVerticalSolidList"/>
    <dgm:cxn modelId="{72EA1884-D5CC-41DD-9CBD-2A6078EDB5F9}" type="presParOf" srcId="{1F4B1E6F-93BA-4C90-9739-1D4DABCDBC3D}" destId="{453AA7A7-F116-4A6A-BD42-F8B38FF33552}" srcOrd="2" destOrd="0" presId="urn:microsoft.com/office/officeart/2018/2/layout/IconVerticalSolidList"/>
    <dgm:cxn modelId="{B0356650-4960-493F-A870-EC120B704961}" type="presParOf" srcId="{1F4B1E6F-93BA-4C90-9739-1D4DABCDBC3D}" destId="{1CBFD326-1F30-49E0-B6C0-A09CF127F581}" srcOrd="3" destOrd="0" presId="urn:microsoft.com/office/officeart/2018/2/layout/IconVerticalSolidList"/>
    <dgm:cxn modelId="{14A62D2F-C1DD-424B-AF7C-E8916A060177}" type="presParOf" srcId="{1F4B1E6F-93BA-4C90-9739-1D4DABCDBC3D}" destId="{E147DF82-3843-45EF-96A8-56A84D8927B8}" srcOrd="4" destOrd="0" presId="urn:microsoft.com/office/officeart/2018/2/layout/IconVerticalSolidList"/>
    <dgm:cxn modelId="{37B551E3-A863-44E6-8300-E743F0353BF5}" type="presParOf" srcId="{74627F47-1A19-4C32-BDF1-499DF22C7559}" destId="{2637B764-7569-472A-985B-C8B7FE8D838B}" srcOrd="1" destOrd="0" presId="urn:microsoft.com/office/officeart/2018/2/layout/IconVerticalSolidList"/>
    <dgm:cxn modelId="{CC15FA31-3159-49DC-B183-44ABE0DA74C5}" type="presParOf" srcId="{74627F47-1A19-4C32-BDF1-499DF22C7559}" destId="{6E16F404-EB6A-4E3E-8D60-37770270E905}" srcOrd="2" destOrd="0" presId="urn:microsoft.com/office/officeart/2018/2/layout/IconVerticalSolidList"/>
    <dgm:cxn modelId="{C9A3D079-8722-4847-A67F-F763ACA85E4C}" type="presParOf" srcId="{6E16F404-EB6A-4E3E-8D60-37770270E905}" destId="{5D93FA1C-6F87-4523-9B2A-08ECD2CB28A1}" srcOrd="0" destOrd="0" presId="urn:microsoft.com/office/officeart/2018/2/layout/IconVerticalSolidList"/>
    <dgm:cxn modelId="{6688569F-07A5-465A-9381-94B4392BB6F1}" type="presParOf" srcId="{6E16F404-EB6A-4E3E-8D60-37770270E905}" destId="{2C5C8F0D-FE71-4188-A292-178D75CDD434}" srcOrd="1" destOrd="0" presId="urn:microsoft.com/office/officeart/2018/2/layout/IconVerticalSolidList"/>
    <dgm:cxn modelId="{A4CE11E5-3891-4113-8E35-73A18A0CDA03}" type="presParOf" srcId="{6E16F404-EB6A-4E3E-8D60-37770270E905}" destId="{33977CB8-A725-4DD4-BA88-3CE04DD74C6F}" srcOrd="2" destOrd="0" presId="urn:microsoft.com/office/officeart/2018/2/layout/IconVerticalSolidList"/>
    <dgm:cxn modelId="{15A0E48A-1F57-462C-B689-A030A2DE85D3}" type="presParOf" srcId="{6E16F404-EB6A-4E3E-8D60-37770270E905}" destId="{91244C6D-6B79-494C-99DF-C99FD9BA2865}" srcOrd="3" destOrd="0" presId="urn:microsoft.com/office/officeart/2018/2/layout/IconVerticalSolidList"/>
    <dgm:cxn modelId="{25063F48-99B2-4A0C-A194-36E0AC9DBDB6}" type="presParOf" srcId="{6E16F404-EB6A-4E3E-8D60-37770270E905}" destId="{EFBAC7D9-AB92-4EC6-8A85-A12DCE24DAF0}" srcOrd="4" destOrd="0" presId="urn:microsoft.com/office/officeart/2018/2/layout/IconVerticalSolidList"/>
    <dgm:cxn modelId="{D968E7A8-4128-4087-B704-E846C916279C}" type="presParOf" srcId="{74627F47-1A19-4C32-BDF1-499DF22C7559}" destId="{C39A7473-5828-4D3B-95D9-0E3F634B0197}" srcOrd="3" destOrd="0" presId="urn:microsoft.com/office/officeart/2018/2/layout/IconVerticalSolidList"/>
    <dgm:cxn modelId="{233A0AD9-64CA-418E-B663-26DA12B0BA2D}" type="presParOf" srcId="{74627F47-1A19-4C32-BDF1-499DF22C7559}" destId="{C32900FD-E815-4CF1-930C-42FD278B4DA5}" srcOrd="4" destOrd="0" presId="urn:microsoft.com/office/officeart/2018/2/layout/IconVerticalSolidList"/>
    <dgm:cxn modelId="{61DB2A08-C972-41FD-83B9-0A308E736558}" type="presParOf" srcId="{C32900FD-E815-4CF1-930C-42FD278B4DA5}" destId="{ED885412-340F-4E27-8273-FF71B55086E8}" srcOrd="0" destOrd="0" presId="urn:microsoft.com/office/officeart/2018/2/layout/IconVerticalSolidList"/>
    <dgm:cxn modelId="{4B0DF025-62BC-44B0-BFCD-4DE65AAF895C}" type="presParOf" srcId="{C32900FD-E815-4CF1-930C-42FD278B4DA5}" destId="{837F33F1-10BB-4D1C-A1ED-1B2FEBC4EED4}" srcOrd="1" destOrd="0" presId="urn:microsoft.com/office/officeart/2018/2/layout/IconVerticalSolidList"/>
    <dgm:cxn modelId="{C6BB4574-C026-4825-B67F-2AD994BA07D8}" type="presParOf" srcId="{C32900FD-E815-4CF1-930C-42FD278B4DA5}" destId="{B25E8DF7-4ECC-4BBA-A23D-D4E4B5DBA2EB}" srcOrd="2" destOrd="0" presId="urn:microsoft.com/office/officeart/2018/2/layout/IconVerticalSolidList"/>
    <dgm:cxn modelId="{82FABCEC-8BD6-4A4A-8B4D-C8AF142D4E25}" type="presParOf" srcId="{C32900FD-E815-4CF1-930C-42FD278B4DA5}" destId="{5174D05F-249A-4303-8375-D65D267ACF50}" srcOrd="3" destOrd="0" presId="urn:microsoft.com/office/officeart/2018/2/layout/IconVerticalSolidList"/>
    <dgm:cxn modelId="{DD234EF2-0CCB-460F-A90F-724CE711790A}" type="presParOf" srcId="{C32900FD-E815-4CF1-930C-42FD278B4DA5}" destId="{B020D581-71D5-456A-AC0B-BED36661F962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22BEAE-8F3D-466D-860B-E4683C5B7D86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ACB39006-A79A-4866-A555-2AEB0E3168A0}">
      <dgm:prSet custT="1"/>
      <dgm:spPr/>
      <dgm:t>
        <a:bodyPr/>
        <a:lstStyle/>
        <a:p>
          <a:pPr>
            <a:defRPr b="1"/>
          </a:pPr>
          <a:r>
            <a:rPr lang="en-GB" sz="3200" b="1" dirty="0"/>
            <a:t>All managers </a:t>
          </a:r>
          <a:r>
            <a:rPr lang="en-GB" sz="3200" dirty="0"/>
            <a:t>– </a:t>
          </a:r>
          <a:endParaRPr lang="en-US" sz="3200" dirty="0"/>
        </a:p>
      </dgm:t>
    </dgm:pt>
    <dgm:pt modelId="{85F2A84B-91BF-4309-9883-5FEDD3DF5DE6}" type="parTrans" cxnId="{C1E8F077-1B61-4A85-93F5-5C9EA61FE520}">
      <dgm:prSet/>
      <dgm:spPr/>
      <dgm:t>
        <a:bodyPr/>
        <a:lstStyle/>
        <a:p>
          <a:endParaRPr lang="en-US"/>
        </a:p>
      </dgm:t>
    </dgm:pt>
    <dgm:pt modelId="{72BC7ADC-B45E-48B4-BB0F-BE0325BB5045}" type="sibTrans" cxnId="{C1E8F077-1B61-4A85-93F5-5C9EA61FE520}">
      <dgm:prSet/>
      <dgm:spPr/>
      <dgm:t>
        <a:bodyPr/>
        <a:lstStyle/>
        <a:p>
          <a:endParaRPr lang="en-US"/>
        </a:p>
      </dgm:t>
    </dgm:pt>
    <dgm:pt modelId="{BFA9EA15-EF1D-46FD-95F8-3682040937D7}">
      <dgm:prSet custT="1"/>
      <dgm:spPr/>
      <dgm:t>
        <a:bodyPr/>
        <a:lstStyle/>
        <a:p>
          <a:r>
            <a:rPr lang="en-GB" sz="2000" dirty="0"/>
            <a:t>Share with your team</a:t>
          </a:r>
          <a:endParaRPr lang="en-US" sz="2000" dirty="0"/>
        </a:p>
      </dgm:t>
    </dgm:pt>
    <dgm:pt modelId="{CB83B948-5E0A-43E6-BDF5-95E918A529DA}" type="parTrans" cxnId="{137F4326-5180-415B-968D-ACB2D6E8D938}">
      <dgm:prSet/>
      <dgm:spPr/>
      <dgm:t>
        <a:bodyPr/>
        <a:lstStyle/>
        <a:p>
          <a:endParaRPr lang="en-US"/>
        </a:p>
      </dgm:t>
    </dgm:pt>
    <dgm:pt modelId="{EE8BC206-62B8-470F-8893-986268B40D12}" type="sibTrans" cxnId="{137F4326-5180-415B-968D-ACB2D6E8D938}">
      <dgm:prSet/>
      <dgm:spPr/>
      <dgm:t>
        <a:bodyPr/>
        <a:lstStyle/>
        <a:p>
          <a:endParaRPr lang="en-US"/>
        </a:p>
      </dgm:t>
    </dgm:pt>
    <dgm:pt modelId="{16054877-CD61-424B-A8DF-03A50A762BE0}">
      <dgm:prSet custT="1"/>
      <dgm:spPr/>
      <dgm:t>
        <a:bodyPr/>
        <a:lstStyle/>
        <a:p>
          <a:r>
            <a:rPr lang="en-GB" sz="2000" dirty="0"/>
            <a:t>Helps with planning service activity</a:t>
          </a:r>
          <a:endParaRPr lang="en-US" sz="2000" dirty="0"/>
        </a:p>
      </dgm:t>
    </dgm:pt>
    <dgm:pt modelId="{2A86AC5B-8A71-43E8-AC77-4DF86B05614C}" type="parTrans" cxnId="{EC20D488-3D75-40F7-B31E-8644F5C38303}">
      <dgm:prSet/>
      <dgm:spPr/>
      <dgm:t>
        <a:bodyPr/>
        <a:lstStyle/>
        <a:p>
          <a:endParaRPr lang="en-US"/>
        </a:p>
      </dgm:t>
    </dgm:pt>
    <dgm:pt modelId="{648F6AED-40BA-460D-A4F2-4844406CE7CD}" type="sibTrans" cxnId="{EC20D488-3D75-40F7-B31E-8644F5C38303}">
      <dgm:prSet/>
      <dgm:spPr/>
      <dgm:t>
        <a:bodyPr/>
        <a:lstStyle/>
        <a:p>
          <a:endParaRPr lang="en-US"/>
        </a:p>
      </dgm:t>
    </dgm:pt>
    <dgm:pt modelId="{C25DF0A9-6BE5-4487-9927-2E510A4026A8}">
      <dgm:prSet custT="1"/>
      <dgm:spPr/>
      <dgm:t>
        <a:bodyPr/>
        <a:lstStyle/>
        <a:p>
          <a:pPr>
            <a:defRPr b="1"/>
          </a:pPr>
          <a:r>
            <a:rPr lang="en-GB" sz="3200" b="1" dirty="0"/>
            <a:t>Staff</a:t>
          </a:r>
          <a:r>
            <a:rPr lang="en-GB" sz="3200" dirty="0"/>
            <a:t> </a:t>
          </a:r>
          <a:r>
            <a:rPr lang="en-GB" sz="3200" b="1" dirty="0"/>
            <a:t>who work with vulnerable clients</a:t>
          </a:r>
          <a:endParaRPr lang="en-US" sz="3200" dirty="0"/>
        </a:p>
      </dgm:t>
    </dgm:pt>
    <dgm:pt modelId="{AED8FB86-E245-438E-A252-14F738677A1C}" type="parTrans" cxnId="{61A02D57-44B4-4CE2-A0D4-9A10F4497352}">
      <dgm:prSet/>
      <dgm:spPr/>
      <dgm:t>
        <a:bodyPr/>
        <a:lstStyle/>
        <a:p>
          <a:endParaRPr lang="en-US"/>
        </a:p>
      </dgm:t>
    </dgm:pt>
    <dgm:pt modelId="{0A46C711-B51A-412C-B4D8-1E3846979054}" type="sibTrans" cxnId="{61A02D57-44B4-4CE2-A0D4-9A10F4497352}">
      <dgm:prSet/>
      <dgm:spPr/>
      <dgm:t>
        <a:bodyPr/>
        <a:lstStyle/>
        <a:p>
          <a:endParaRPr lang="en-US"/>
        </a:p>
      </dgm:t>
    </dgm:pt>
    <dgm:pt modelId="{C1447545-149B-4447-8AC6-1DA942297EF1}">
      <dgm:prSet custT="1"/>
      <dgm:spPr/>
      <dgm:t>
        <a:bodyPr/>
        <a:lstStyle/>
        <a:p>
          <a:r>
            <a:rPr lang="en-GB" sz="2000" dirty="0"/>
            <a:t>Help them to be resilient</a:t>
          </a:r>
          <a:endParaRPr lang="en-US" sz="2000" dirty="0"/>
        </a:p>
      </dgm:t>
    </dgm:pt>
    <dgm:pt modelId="{2E513960-2D97-405F-BF5F-C474241713A7}" type="parTrans" cxnId="{AC9787B8-9F33-4D25-9C40-D003B721BABE}">
      <dgm:prSet/>
      <dgm:spPr/>
      <dgm:t>
        <a:bodyPr/>
        <a:lstStyle/>
        <a:p>
          <a:endParaRPr lang="en-US"/>
        </a:p>
      </dgm:t>
    </dgm:pt>
    <dgm:pt modelId="{5460C2D9-10CC-4F63-BD5D-15DC62567F12}" type="sibTrans" cxnId="{AC9787B8-9F33-4D25-9C40-D003B721BABE}">
      <dgm:prSet/>
      <dgm:spPr/>
      <dgm:t>
        <a:bodyPr/>
        <a:lstStyle/>
        <a:p>
          <a:endParaRPr lang="en-US"/>
        </a:p>
      </dgm:t>
    </dgm:pt>
    <dgm:pt modelId="{545A4905-FF66-4B9B-A32A-4E74BD468AEE}">
      <dgm:prSet custT="1"/>
      <dgm:spPr/>
      <dgm:t>
        <a:bodyPr/>
        <a:lstStyle/>
        <a:p>
          <a:pPr>
            <a:defRPr b="1"/>
          </a:pPr>
          <a:r>
            <a:rPr lang="en-GB" sz="3200" b="1" dirty="0"/>
            <a:t>Staff – personal advice</a:t>
          </a:r>
          <a:endParaRPr lang="en-US" sz="3200" dirty="0"/>
        </a:p>
      </dgm:t>
    </dgm:pt>
    <dgm:pt modelId="{AC374E70-A740-485E-BC85-847A33B18A84}" type="parTrans" cxnId="{C11ECA7D-CECA-4F3C-8F6C-8EB7BCC1619A}">
      <dgm:prSet/>
      <dgm:spPr/>
      <dgm:t>
        <a:bodyPr/>
        <a:lstStyle/>
        <a:p>
          <a:endParaRPr lang="en-US"/>
        </a:p>
      </dgm:t>
    </dgm:pt>
    <dgm:pt modelId="{D4A35F11-2D01-4E56-BE26-4A30C25F562E}" type="sibTrans" cxnId="{C11ECA7D-CECA-4F3C-8F6C-8EB7BCC1619A}">
      <dgm:prSet/>
      <dgm:spPr/>
      <dgm:t>
        <a:bodyPr/>
        <a:lstStyle/>
        <a:p>
          <a:endParaRPr lang="en-US"/>
        </a:p>
      </dgm:t>
    </dgm:pt>
    <dgm:pt modelId="{D0DFE0DF-01E0-4F56-B9ED-BE910E67EC24}">
      <dgm:prSet custT="1"/>
      <dgm:spPr/>
      <dgm:t>
        <a:bodyPr/>
        <a:lstStyle/>
        <a:p>
          <a:r>
            <a:rPr lang="en-GB" sz="2000" dirty="0"/>
            <a:t>Home workers </a:t>
          </a:r>
          <a:endParaRPr lang="en-US" sz="2000" dirty="0"/>
        </a:p>
      </dgm:t>
    </dgm:pt>
    <dgm:pt modelId="{45D063AF-F58B-4B01-BAE0-A43543E61216}" type="parTrans" cxnId="{6307E22D-7868-4D70-98BD-51F55C8F17F0}">
      <dgm:prSet/>
      <dgm:spPr/>
      <dgm:t>
        <a:bodyPr/>
        <a:lstStyle/>
        <a:p>
          <a:endParaRPr lang="en-US"/>
        </a:p>
      </dgm:t>
    </dgm:pt>
    <dgm:pt modelId="{10C3F688-3281-4D4F-B34D-7DF06067E16B}" type="sibTrans" cxnId="{6307E22D-7868-4D70-98BD-51F55C8F17F0}">
      <dgm:prSet/>
      <dgm:spPr/>
      <dgm:t>
        <a:bodyPr/>
        <a:lstStyle/>
        <a:p>
          <a:endParaRPr lang="en-US"/>
        </a:p>
      </dgm:t>
    </dgm:pt>
    <dgm:pt modelId="{04CF83BC-48EA-4242-BC5D-1298B7C94CB1}">
      <dgm:prSet custT="1"/>
      <dgm:spPr/>
      <dgm:t>
        <a:bodyPr/>
        <a:lstStyle/>
        <a:p>
          <a:r>
            <a:rPr lang="en-GB" sz="2000" dirty="0"/>
            <a:t>Travel</a:t>
          </a:r>
          <a:endParaRPr lang="en-US" sz="2000" dirty="0"/>
        </a:p>
      </dgm:t>
    </dgm:pt>
    <dgm:pt modelId="{6CEA0C8E-9ED5-447D-9E2C-2377D297B782}" type="parTrans" cxnId="{11AF6B4D-7F42-488A-86BD-A90E66C440FB}">
      <dgm:prSet/>
      <dgm:spPr/>
      <dgm:t>
        <a:bodyPr/>
        <a:lstStyle/>
        <a:p>
          <a:endParaRPr lang="en-US"/>
        </a:p>
      </dgm:t>
    </dgm:pt>
    <dgm:pt modelId="{389CB76F-C631-41E9-BD45-C77229EDD555}" type="sibTrans" cxnId="{11AF6B4D-7F42-488A-86BD-A90E66C440FB}">
      <dgm:prSet/>
      <dgm:spPr/>
      <dgm:t>
        <a:bodyPr/>
        <a:lstStyle/>
        <a:p>
          <a:endParaRPr lang="en-US"/>
        </a:p>
      </dgm:t>
    </dgm:pt>
    <dgm:pt modelId="{DB7FCDF0-2F8B-4BAD-A204-F6D0262EF020}" type="pres">
      <dgm:prSet presAssocID="{4422BEAE-8F3D-466D-860B-E4683C5B7D86}" presName="root" presStyleCnt="0">
        <dgm:presLayoutVars>
          <dgm:dir/>
          <dgm:resizeHandles val="exact"/>
        </dgm:presLayoutVars>
      </dgm:prSet>
      <dgm:spPr/>
    </dgm:pt>
    <dgm:pt modelId="{2F7403C2-9E26-4415-9516-4E1D338350D1}" type="pres">
      <dgm:prSet presAssocID="{ACB39006-A79A-4866-A555-2AEB0E3168A0}" presName="compNode" presStyleCnt="0"/>
      <dgm:spPr/>
    </dgm:pt>
    <dgm:pt modelId="{4FA5D5DF-39FE-44E8-989D-511210DA94B9}" type="pres">
      <dgm:prSet presAssocID="{ACB39006-A79A-4866-A555-2AEB0E3168A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3F234E55-8206-4521-9AF3-D9979450AE54}" type="pres">
      <dgm:prSet presAssocID="{ACB39006-A79A-4866-A555-2AEB0E3168A0}" presName="iconSpace" presStyleCnt="0"/>
      <dgm:spPr/>
    </dgm:pt>
    <dgm:pt modelId="{50715BBE-D07E-4F69-8109-A017B65AF98F}" type="pres">
      <dgm:prSet presAssocID="{ACB39006-A79A-4866-A555-2AEB0E3168A0}" presName="parTx" presStyleLbl="revTx" presStyleIdx="0" presStyleCnt="6">
        <dgm:presLayoutVars>
          <dgm:chMax val="0"/>
          <dgm:chPref val="0"/>
        </dgm:presLayoutVars>
      </dgm:prSet>
      <dgm:spPr/>
    </dgm:pt>
    <dgm:pt modelId="{D924B69C-6655-4E8B-BF26-F99E42EFBA45}" type="pres">
      <dgm:prSet presAssocID="{ACB39006-A79A-4866-A555-2AEB0E3168A0}" presName="txSpace" presStyleCnt="0"/>
      <dgm:spPr/>
    </dgm:pt>
    <dgm:pt modelId="{39F9F046-5CDA-4355-A6F1-D6541B38A810}" type="pres">
      <dgm:prSet presAssocID="{ACB39006-A79A-4866-A555-2AEB0E3168A0}" presName="desTx" presStyleLbl="revTx" presStyleIdx="1" presStyleCnt="6">
        <dgm:presLayoutVars/>
      </dgm:prSet>
      <dgm:spPr/>
    </dgm:pt>
    <dgm:pt modelId="{35AD0A56-E537-40A1-A436-277E7FEEE6CF}" type="pres">
      <dgm:prSet presAssocID="{72BC7ADC-B45E-48B4-BB0F-BE0325BB5045}" presName="sibTrans" presStyleCnt="0"/>
      <dgm:spPr/>
    </dgm:pt>
    <dgm:pt modelId="{DAA115DE-B5E9-4D53-933F-566FBF130DCE}" type="pres">
      <dgm:prSet presAssocID="{C25DF0A9-6BE5-4487-9927-2E510A4026A8}" presName="compNode" presStyleCnt="0"/>
      <dgm:spPr/>
    </dgm:pt>
    <dgm:pt modelId="{A61D0643-4E9E-43B9-9946-30E5F8E5D393}" type="pres">
      <dgm:prSet presAssocID="{C25DF0A9-6BE5-4487-9927-2E510A4026A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6FF8AAC8-AB72-4B00-A613-3025F0415E60}" type="pres">
      <dgm:prSet presAssocID="{C25DF0A9-6BE5-4487-9927-2E510A4026A8}" presName="iconSpace" presStyleCnt="0"/>
      <dgm:spPr/>
    </dgm:pt>
    <dgm:pt modelId="{9A1A53C7-719A-4FD1-B5A6-5D368537D551}" type="pres">
      <dgm:prSet presAssocID="{C25DF0A9-6BE5-4487-9927-2E510A4026A8}" presName="parTx" presStyleLbl="revTx" presStyleIdx="2" presStyleCnt="6">
        <dgm:presLayoutVars>
          <dgm:chMax val="0"/>
          <dgm:chPref val="0"/>
        </dgm:presLayoutVars>
      </dgm:prSet>
      <dgm:spPr/>
    </dgm:pt>
    <dgm:pt modelId="{5987D10F-1B15-4A48-A809-CCD89E05D6A5}" type="pres">
      <dgm:prSet presAssocID="{C25DF0A9-6BE5-4487-9927-2E510A4026A8}" presName="txSpace" presStyleCnt="0"/>
      <dgm:spPr/>
    </dgm:pt>
    <dgm:pt modelId="{9459AB71-0381-456F-9197-E2D63FF9E205}" type="pres">
      <dgm:prSet presAssocID="{C25DF0A9-6BE5-4487-9927-2E510A4026A8}" presName="desTx" presStyleLbl="revTx" presStyleIdx="3" presStyleCnt="6">
        <dgm:presLayoutVars/>
      </dgm:prSet>
      <dgm:spPr/>
    </dgm:pt>
    <dgm:pt modelId="{7E97896A-E2D4-4570-BB35-937066C2358A}" type="pres">
      <dgm:prSet presAssocID="{0A46C711-B51A-412C-B4D8-1E3846979054}" presName="sibTrans" presStyleCnt="0"/>
      <dgm:spPr/>
    </dgm:pt>
    <dgm:pt modelId="{2E9401E3-F139-4ADB-96A8-7DC2130DC289}" type="pres">
      <dgm:prSet presAssocID="{545A4905-FF66-4B9B-A32A-4E74BD468AEE}" presName="compNode" presStyleCnt="0"/>
      <dgm:spPr/>
    </dgm:pt>
    <dgm:pt modelId="{1F5F3032-98F2-4ABB-A1E3-6675AB0A7071}" type="pres">
      <dgm:prSet presAssocID="{545A4905-FF66-4B9B-A32A-4E74BD468AE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 from home Wi-Fi with solid fill"/>
        </a:ext>
      </dgm:extLst>
    </dgm:pt>
    <dgm:pt modelId="{30E2A2B9-3223-4E58-8480-6FE84E596F05}" type="pres">
      <dgm:prSet presAssocID="{545A4905-FF66-4B9B-A32A-4E74BD468AEE}" presName="iconSpace" presStyleCnt="0"/>
      <dgm:spPr/>
    </dgm:pt>
    <dgm:pt modelId="{1110170A-E48E-4E37-8EAB-623F242F998C}" type="pres">
      <dgm:prSet presAssocID="{545A4905-FF66-4B9B-A32A-4E74BD468AEE}" presName="parTx" presStyleLbl="revTx" presStyleIdx="4" presStyleCnt="6">
        <dgm:presLayoutVars>
          <dgm:chMax val="0"/>
          <dgm:chPref val="0"/>
        </dgm:presLayoutVars>
      </dgm:prSet>
      <dgm:spPr/>
    </dgm:pt>
    <dgm:pt modelId="{6045938A-3207-4612-9961-3C06B5A3EDA4}" type="pres">
      <dgm:prSet presAssocID="{545A4905-FF66-4B9B-A32A-4E74BD468AEE}" presName="txSpace" presStyleCnt="0"/>
      <dgm:spPr/>
    </dgm:pt>
    <dgm:pt modelId="{8568AED1-0A81-4430-8192-C0271314C0D6}" type="pres">
      <dgm:prSet presAssocID="{545A4905-FF66-4B9B-A32A-4E74BD468AEE}" presName="desTx" presStyleLbl="revTx" presStyleIdx="5" presStyleCnt="6">
        <dgm:presLayoutVars/>
      </dgm:prSet>
      <dgm:spPr/>
    </dgm:pt>
  </dgm:ptLst>
  <dgm:cxnLst>
    <dgm:cxn modelId="{673E820C-65D1-4FED-BD45-8F29A1606B00}" type="presOf" srcId="{04CF83BC-48EA-4242-BC5D-1298B7C94CB1}" destId="{8568AED1-0A81-4430-8192-C0271314C0D6}" srcOrd="0" destOrd="1" presId="urn:microsoft.com/office/officeart/2018/2/layout/IconLabelDescriptionList"/>
    <dgm:cxn modelId="{0FD0C20F-D0AC-4FB4-B4AE-06CEF2FFFB7C}" type="presOf" srcId="{C1447545-149B-4447-8AC6-1DA942297EF1}" destId="{9459AB71-0381-456F-9197-E2D63FF9E205}" srcOrd="0" destOrd="0" presId="urn:microsoft.com/office/officeart/2018/2/layout/IconLabelDescriptionList"/>
    <dgm:cxn modelId="{52FC8813-CA81-43FB-A8C3-20AE69A03636}" type="presOf" srcId="{545A4905-FF66-4B9B-A32A-4E74BD468AEE}" destId="{1110170A-E48E-4E37-8EAB-623F242F998C}" srcOrd="0" destOrd="0" presId="urn:microsoft.com/office/officeart/2018/2/layout/IconLabelDescriptionList"/>
    <dgm:cxn modelId="{6367451C-41AC-4CFB-B592-5D8435D577E0}" type="presOf" srcId="{D0DFE0DF-01E0-4F56-B9ED-BE910E67EC24}" destId="{8568AED1-0A81-4430-8192-C0271314C0D6}" srcOrd="0" destOrd="0" presId="urn:microsoft.com/office/officeart/2018/2/layout/IconLabelDescriptionList"/>
    <dgm:cxn modelId="{B0B86824-C432-4632-9F0D-F3A8B0EE1421}" type="presOf" srcId="{16054877-CD61-424B-A8DF-03A50A762BE0}" destId="{39F9F046-5CDA-4355-A6F1-D6541B38A810}" srcOrd="0" destOrd="1" presId="urn:microsoft.com/office/officeart/2018/2/layout/IconLabelDescriptionList"/>
    <dgm:cxn modelId="{137F4326-5180-415B-968D-ACB2D6E8D938}" srcId="{ACB39006-A79A-4866-A555-2AEB0E3168A0}" destId="{BFA9EA15-EF1D-46FD-95F8-3682040937D7}" srcOrd="0" destOrd="0" parTransId="{CB83B948-5E0A-43E6-BDF5-95E918A529DA}" sibTransId="{EE8BC206-62B8-470F-8893-986268B40D12}"/>
    <dgm:cxn modelId="{6307E22D-7868-4D70-98BD-51F55C8F17F0}" srcId="{545A4905-FF66-4B9B-A32A-4E74BD468AEE}" destId="{D0DFE0DF-01E0-4F56-B9ED-BE910E67EC24}" srcOrd="0" destOrd="0" parTransId="{45D063AF-F58B-4B01-BAE0-A43543E61216}" sibTransId="{10C3F688-3281-4D4F-B34D-7DF06067E16B}"/>
    <dgm:cxn modelId="{33445B37-6064-4A31-953B-D2F183A2EF49}" type="presOf" srcId="{C25DF0A9-6BE5-4487-9927-2E510A4026A8}" destId="{9A1A53C7-719A-4FD1-B5A6-5D368537D551}" srcOrd="0" destOrd="0" presId="urn:microsoft.com/office/officeart/2018/2/layout/IconLabelDescriptionList"/>
    <dgm:cxn modelId="{30713D38-6824-4D1F-984E-07FD81CEFF12}" type="presOf" srcId="{BFA9EA15-EF1D-46FD-95F8-3682040937D7}" destId="{39F9F046-5CDA-4355-A6F1-D6541B38A810}" srcOrd="0" destOrd="0" presId="urn:microsoft.com/office/officeart/2018/2/layout/IconLabelDescriptionList"/>
    <dgm:cxn modelId="{E6C1D047-98ED-4B98-A42F-32F72A506F9F}" type="presOf" srcId="{4422BEAE-8F3D-466D-860B-E4683C5B7D86}" destId="{DB7FCDF0-2F8B-4BAD-A204-F6D0262EF020}" srcOrd="0" destOrd="0" presId="urn:microsoft.com/office/officeart/2018/2/layout/IconLabelDescriptionList"/>
    <dgm:cxn modelId="{11AF6B4D-7F42-488A-86BD-A90E66C440FB}" srcId="{545A4905-FF66-4B9B-A32A-4E74BD468AEE}" destId="{04CF83BC-48EA-4242-BC5D-1298B7C94CB1}" srcOrd="1" destOrd="0" parTransId="{6CEA0C8E-9ED5-447D-9E2C-2377D297B782}" sibTransId="{389CB76F-C631-41E9-BD45-C77229EDD555}"/>
    <dgm:cxn modelId="{61A02D57-44B4-4CE2-A0D4-9A10F4497352}" srcId="{4422BEAE-8F3D-466D-860B-E4683C5B7D86}" destId="{C25DF0A9-6BE5-4487-9927-2E510A4026A8}" srcOrd="1" destOrd="0" parTransId="{AED8FB86-E245-438E-A252-14F738677A1C}" sibTransId="{0A46C711-B51A-412C-B4D8-1E3846979054}"/>
    <dgm:cxn modelId="{C1E8F077-1B61-4A85-93F5-5C9EA61FE520}" srcId="{4422BEAE-8F3D-466D-860B-E4683C5B7D86}" destId="{ACB39006-A79A-4866-A555-2AEB0E3168A0}" srcOrd="0" destOrd="0" parTransId="{85F2A84B-91BF-4309-9883-5FEDD3DF5DE6}" sibTransId="{72BC7ADC-B45E-48B4-BB0F-BE0325BB5045}"/>
    <dgm:cxn modelId="{C11ECA7D-CECA-4F3C-8F6C-8EB7BCC1619A}" srcId="{4422BEAE-8F3D-466D-860B-E4683C5B7D86}" destId="{545A4905-FF66-4B9B-A32A-4E74BD468AEE}" srcOrd="2" destOrd="0" parTransId="{AC374E70-A740-485E-BC85-847A33B18A84}" sibTransId="{D4A35F11-2D01-4E56-BE26-4A30C25F562E}"/>
    <dgm:cxn modelId="{EC20D488-3D75-40F7-B31E-8644F5C38303}" srcId="{ACB39006-A79A-4866-A555-2AEB0E3168A0}" destId="{16054877-CD61-424B-A8DF-03A50A762BE0}" srcOrd="1" destOrd="0" parTransId="{2A86AC5B-8A71-43E8-AC77-4DF86B05614C}" sibTransId="{648F6AED-40BA-460D-A4F2-4844406CE7CD}"/>
    <dgm:cxn modelId="{AC9787B8-9F33-4D25-9C40-D003B721BABE}" srcId="{C25DF0A9-6BE5-4487-9927-2E510A4026A8}" destId="{C1447545-149B-4447-8AC6-1DA942297EF1}" srcOrd="0" destOrd="0" parTransId="{2E513960-2D97-405F-BF5F-C474241713A7}" sibTransId="{5460C2D9-10CC-4F63-BD5D-15DC62567F12}"/>
    <dgm:cxn modelId="{19A1A5DB-1EAA-4114-89D9-EDD9E03D2E57}" type="presOf" srcId="{ACB39006-A79A-4866-A555-2AEB0E3168A0}" destId="{50715BBE-D07E-4F69-8109-A017B65AF98F}" srcOrd="0" destOrd="0" presId="urn:microsoft.com/office/officeart/2018/2/layout/IconLabelDescriptionList"/>
    <dgm:cxn modelId="{68F252E8-AF61-42E5-B466-B368C25754E2}" type="presParOf" srcId="{DB7FCDF0-2F8B-4BAD-A204-F6D0262EF020}" destId="{2F7403C2-9E26-4415-9516-4E1D338350D1}" srcOrd="0" destOrd="0" presId="urn:microsoft.com/office/officeart/2018/2/layout/IconLabelDescriptionList"/>
    <dgm:cxn modelId="{B1BF7636-82B0-4C17-8D92-79701F9641A5}" type="presParOf" srcId="{2F7403C2-9E26-4415-9516-4E1D338350D1}" destId="{4FA5D5DF-39FE-44E8-989D-511210DA94B9}" srcOrd="0" destOrd="0" presId="urn:microsoft.com/office/officeart/2018/2/layout/IconLabelDescriptionList"/>
    <dgm:cxn modelId="{09471A13-6AE3-4724-9A84-B3BFD5262C0E}" type="presParOf" srcId="{2F7403C2-9E26-4415-9516-4E1D338350D1}" destId="{3F234E55-8206-4521-9AF3-D9979450AE54}" srcOrd="1" destOrd="0" presId="urn:microsoft.com/office/officeart/2018/2/layout/IconLabelDescriptionList"/>
    <dgm:cxn modelId="{BC7F1CF1-77C2-44BE-8BF0-E2EAFC762FE9}" type="presParOf" srcId="{2F7403C2-9E26-4415-9516-4E1D338350D1}" destId="{50715BBE-D07E-4F69-8109-A017B65AF98F}" srcOrd="2" destOrd="0" presId="urn:microsoft.com/office/officeart/2018/2/layout/IconLabelDescriptionList"/>
    <dgm:cxn modelId="{C04650BD-6CC5-4E29-B70A-8E4686CA9E34}" type="presParOf" srcId="{2F7403C2-9E26-4415-9516-4E1D338350D1}" destId="{D924B69C-6655-4E8B-BF26-F99E42EFBA45}" srcOrd="3" destOrd="0" presId="urn:microsoft.com/office/officeart/2018/2/layout/IconLabelDescriptionList"/>
    <dgm:cxn modelId="{784973DB-BA87-420D-A119-42171A795113}" type="presParOf" srcId="{2F7403C2-9E26-4415-9516-4E1D338350D1}" destId="{39F9F046-5CDA-4355-A6F1-D6541B38A810}" srcOrd="4" destOrd="0" presId="urn:microsoft.com/office/officeart/2018/2/layout/IconLabelDescriptionList"/>
    <dgm:cxn modelId="{9DE0594D-CAF1-45B1-B33E-ABB300C589D3}" type="presParOf" srcId="{DB7FCDF0-2F8B-4BAD-A204-F6D0262EF020}" destId="{35AD0A56-E537-40A1-A436-277E7FEEE6CF}" srcOrd="1" destOrd="0" presId="urn:microsoft.com/office/officeart/2018/2/layout/IconLabelDescriptionList"/>
    <dgm:cxn modelId="{F71DCD39-A430-4F0A-8F99-D4D0F80754F2}" type="presParOf" srcId="{DB7FCDF0-2F8B-4BAD-A204-F6D0262EF020}" destId="{DAA115DE-B5E9-4D53-933F-566FBF130DCE}" srcOrd="2" destOrd="0" presId="urn:microsoft.com/office/officeart/2018/2/layout/IconLabelDescriptionList"/>
    <dgm:cxn modelId="{7727B805-60EA-48F2-AFE9-3F8F2C273C73}" type="presParOf" srcId="{DAA115DE-B5E9-4D53-933F-566FBF130DCE}" destId="{A61D0643-4E9E-43B9-9946-30E5F8E5D393}" srcOrd="0" destOrd="0" presId="urn:microsoft.com/office/officeart/2018/2/layout/IconLabelDescriptionList"/>
    <dgm:cxn modelId="{75BB3310-175B-4CA8-ABAB-37253362B949}" type="presParOf" srcId="{DAA115DE-B5E9-4D53-933F-566FBF130DCE}" destId="{6FF8AAC8-AB72-4B00-A613-3025F0415E60}" srcOrd="1" destOrd="0" presId="urn:microsoft.com/office/officeart/2018/2/layout/IconLabelDescriptionList"/>
    <dgm:cxn modelId="{9ACE4C82-F1C8-4DFA-BA21-06D9AFF83642}" type="presParOf" srcId="{DAA115DE-B5E9-4D53-933F-566FBF130DCE}" destId="{9A1A53C7-719A-4FD1-B5A6-5D368537D551}" srcOrd="2" destOrd="0" presId="urn:microsoft.com/office/officeart/2018/2/layout/IconLabelDescriptionList"/>
    <dgm:cxn modelId="{6704DE55-96ED-4709-BFCC-118EEBC30D64}" type="presParOf" srcId="{DAA115DE-B5E9-4D53-933F-566FBF130DCE}" destId="{5987D10F-1B15-4A48-A809-CCD89E05D6A5}" srcOrd="3" destOrd="0" presId="urn:microsoft.com/office/officeart/2018/2/layout/IconLabelDescriptionList"/>
    <dgm:cxn modelId="{81968C66-4998-4CB9-92FD-5F144C79F98C}" type="presParOf" srcId="{DAA115DE-B5E9-4D53-933F-566FBF130DCE}" destId="{9459AB71-0381-456F-9197-E2D63FF9E205}" srcOrd="4" destOrd="0" presId="urn:microsoft.com/office/officeart/2018/2/layout/IconLabelDescriptionList"/>
    <dgm:cxn modelId="{62397695-8E07-4537-87E9-BFC348E85EB3}" type="presParOf" srcId="{DB7FCDF0-2F8B-4BAD-A204-F6D0262EF020}" destId="{7E97896A-E2D4-4570-BB35-937066C2358A}" srcOrd="3" destOrd="0" presId="urn:microsoft.com/office/officeart/2018/2/layout/IconLabelDescriptionList"/>
    <dgm:cxn modelId="{786A2AB8-9D58-4517-BE2F-26B8D4274F72}" type="presParOf" srcId="{DB7FCDF0-2F8B-4BAD-A204-F6D0262EF020}" destId="{2E9401E3-F139-4ADB-96A8-7DC2130DC289}" srcOrd="4" destOrd="0" presId="urn:microsoft.com/office/officeart/2018/2/layout/IconLabelDescriptionList"/>
    <dgm:cxn modelId="{5698E8C2-67B8-4154-AD9E-FF2F04551ACF}" type="presParOf" srcId="{2E9401E3-F139-4ADB-96A8-7DC2130DC289}" destId="{1F5F3032-98F2-4ABB-A1E3-6675AB0A7071}" srcOrd="0" destOrd="0" presId="urn:microsoft.com/office/officeart/2018/2/layout/IconLabelDescriptionList"/>
    <dgm:cxn modelId="{03A57709-A554-4B67-9458-53A6ED3FB62A}" type="presParOf" srcId="{2E9401E3-F139-4ADB-96A8-7DC2130DC289}" destId="{30E2A2B9-3223-4E58-8480-6FE84E596F05}" srcOrd="1" destOrd="0" presId="urn:microsoft.com/office/officeart/2018/2/layout/IconLabelDescriptionList"/>
    <dgm:cxn modelId="{A8CF55E3-D42C-4822-A4FC-E76EDFA28BC6}" type="presParOf" srcId="{2E9401E3-F139-4ADB-96A8-7DC2130DC289}" destId="{1110170A-E48E-4E37-8EAB-623F242F998C}" srcOrd="2" destOrd="0" presId="urn:microsoft.com/office/officeart/2018/2/layout/IconLabelDescriptionList"/>
    <dgm:cxn modelId="{E61E27C9-19AC-47A4-BE19-C03618ADE623}" type="presParOf" srcId="{2E9401E3-F139-4ADB-96A8-7DC2130DC289}" destId="{6045938A-3207-4612-9961-3C06B5A3EDA4}" srcOrd="3" destOrd="0" presId="urn:microsoft.com/office/officeart/2018/2/layout/IconLabelDescriptionList"/>
    <dgm:cxn modelId="{467F2748-E742-4321-B4ED-FAD964504C1A}" type="presParOf" srcId="{2E9401E3-F139-4ADB-96A8-7DC2130DC289}" destId="{8568AED1-0A81-4430-8192-C0271314C0D6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C8B108-66A8-4249-8714-0E93EA4D7B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F970EC-EB3F-4858-9EB0-08DAFBD3FBA7}">
      <dgm:prSet/>
      <dgm:spPr/>
      <dgm:t>
        <a:bodyPr/>
        <a:lstStyle/>
        <a:p>
          <a:r>
            <a:rPr lang="en-GB"/>
            <a:t>Whilst exposure to cold weather can affect </a:t>
          </a:r>
          <a:r>
            <a:rPr lang="en-GB" b="1"/>
            <a:t>ANYONE</a:t>
          </a:r>
          <a:r>
            <a:rPr lang="en-GB"/>
            <a:t>, some staff and/or service users are particularly at risk. These include: -</a:t>
          </a:r>
          <a:endParaRPr lang="en-US"/>
        </a:p>
      </dgm:t>
    </dgm:pt>
    <dgm:pt modelId="{74E918C1-7260-4693-8064-4E0C2F60885A}" type="parTrans" cxnId="{EC2ADB83-C3BE-4C99-97D1-E0AD53820DBA}">
      <dgm:prSet/>
      <dgm:spPr/>
      <dgm:t>
        <a:bodyPr/>
        <a:lstStyle/>
        <a:p>
          <a:endParaRPr lang="en-US"/>
        </a:p>
      </dgm:t>
    </dgm:pt>
    <dgm:pt modelId="{2516A677-0F87-4CCE-8922-5EFFAC9E4BE2}" type="sibTrans" cxnId="{EC2ADB83-C3BE-4C99-97D1-E0AD53820DBA}">
      <dgm:prSet/>
      <dgm:spPr/>
      <dgm:t>
        <a:bodyPr/>
        <a:lstStyle/>
        <a:p>
          <a:endParaRPr lang="en-US"/>
        </a:p>
      </dgm:t>
    </dgm:pt>
    <dgm:pt modelId="{FAC61283-7BAB-44EA-B22E-C863204B1943}">
      <dgm:prSet/>
      <dgm:spPr/>
      <dgm:t>
        <a:bodyPr/>
        <a:lstStyle/>
        <a:p>
          <a:r>
            <a:rPr lang="en-GB" dirty="0"/>
            <a:t>older people (aged 65 years and over)</a:t>
          </a:r>
          <a:endParaRPr lang="en-US" dirty="0"/>
        </a:p>
      </dgm:t>
    </dgm:pt>
    <dgm:pt modelId="{A684A930-F08D-4588-A76A-9DECF07752D4}" type="parTrans" cxnId="{78269267-EC55-41A0-8224-7677B6C03371}">
      <dgm:prSet/>
      <dgm:spPr/>
      <dgm:t>
        <a:bodyPr/>
        <a:lstStyle/>
        <a:p>
          <a:endParaRPr lang="en-US"/>
        </a:p>
      </dgm:t>
    </dgm:pt>
    <dgm:pt modelId="{945D66BA-9991-4925-89E1-322320FDE290}" type="sibTrans" cxnId="{78269267-EC55-41A0-8224-7677B6C03371}">
      <dgm:prSet/>
      <dgm:spPr/>
      <dgm:t>
        <a:bodyPr/>
        <a:lstStyle/>
        <a:p>
          <a:endParaRPr lang="en-US"/>
        </a:p>
      </dgm:t>
    </dgm:pt>
    <dgm:pt modelId="{62C22C2A-D9D7-4F87-AE80-B8DA374ED917}">
      <dgm:prSet/>
      <dgm:spPr/>
      <dgm:t>
        <a:bodyPr/>
        <a:lstStyle/>
        <a:p>
          <a:r>
            <a:rPr lang="en-GB"/>
            <a:t>anyone with long-term health conditions such as cardiovascular or respiratory disease, or a mental health condition</a:t>
          </a:r>
          <a:endParaRPr lang="en-US"/>
        </a:p>
      </dgm:t>
    </dgm:pt>
    <dgm:pt modelId="{68ADAB0A-5A98-44DA-9CAA-FFEE80412EB2}" type="parTrans" cxnId="{C82982E0-B7B1-4793-A8EE-915AA031CC98}">
      <dgm:prSet/>
      <dgm:spPr/>
      <dgm:t>
        <a:bodyPr/>
        <a:lstStyle/>
        <a:p>
          <a:endParaRPr lang="en-US"/>
        </a:p>
      </dgm:t>
    </dgm:pt>
    <dgm:pt modelId="{56B09F80-4CD1-4F39-8F39-999208C2BA7C}" type="sibTrans" cxnId="{C82982E0-B7B1-4793-A8EE-915AA031CC98}">
      <dgm:prSet/>
      <dgm:spPr/>
      <dgm:t>
        <a:bodyPr/>
        <a:lstStyle/>
        <a:p>
          <a:endParaRPr lang="en-US"/>
        </a:p>
      </dgm:t>
    </dgm:pt>
    <dgm:pt modelId="{96AB51F8-E398-4698-ADA9-6A1CE2228725}">
      <dgm:prSet/>
      <dgm:spPr/>
      <dgm:t>
        <a:bodyPr/>
        <a:lstStyle/>
        <a:p>
          <a:r>
            <a:rPr lang="en-GB"/>
            <a:t>pregnant women</a:t>
          </a:r>
          <a:endParaRPr lang="en-US"/>
        </a:p>
      </dgm:t>
    </dgm:pt>
    <dgm:pt modelId="{D901C569-7F7F-4859-8A40-6538453BD4B3}" type="parTrans" cxnId="{747C220A-85EA-45A8-9DEC-6F1961B0CE53}">
      <dgm:prSet/>
      <dgm:spPr/>
      <dgm:t>
        <a:bodyPr/>
        <a:lstStyle/>
        <a:p>
          <a:endParaRPr lang="en-US"/>
        </a:p>
      </dgm:t>
    </dgm:pt>
    <dgm:pt modelId="{D5975819-0BE9-4E83-8683-1B8DE32E3D72}" type="sibTrans" cxnId="{747C220A-85EA-45A8-9DEC-6F1961B0CE53}">
      <dgm:prSet/>
      <dgm:spPr/>
      <dgm:t>
        <a:bodyPr/>
        <a:lstStyle/>
        <a:p>
          <a:endParaRPr lang="en-US"/>
        </a:p>
      </dgm:t>
    </dgm:pt>
    <dgm:pt modelId="{0E976FC4-5046-4579-A16E-B303C97EBB5C}">
      <dgm:prSet/>
      <dgm:spPr/>
      <dgm:t>
        <a:bodyPr/>
        <a:lstStyle/>
        <a:p>
          <a:r>
            <a:rPr lang="en-GB"/>
            <a:t>people at risk of falls</a:t>
          </a:r>
          <a:endParaRPr lang="en-US"/>
        </a:p>
      </dgm:t>
    </dgm:pt>
    <dgm:pt modelId="{6393DEA0-985C-4BB2-AAC9-EBD37DD0DF45}" type="parTrans" cxnId="{3AFA52D7-ABEC-448B-836A-87545C597B72}">
      <dgm:prSet/>
      <dgm:spPr/>
      <dgm:t>
        <a:bodyPr/>
        <a:lstStyle/>
        <a:p>
          <a:endParaRPr lang="en-US"/>
        </a:p>
      </dgm:t>
    </dgm:pt>
    <dgm:pt modelId="{B2A02FEC-2E43-4E8A-98C1-122AA55C3123}" type="sibTrans" cxnId="{3AFA52D7-ABEC-448B-836A-87545C597B72}">
      <dgm:prSet/>
      <dgm:spPr/>
      <dgm:t>
        <a:bodyPr/>
        <a:lstStyle/>
        <a:p>
          <a:endParaRPr lang="en-US"/>
        </a:p>
      </dgm:t>
    </dgm:pt>
    <dgm:pt modelId="{F3F2F3C5-1DC5-4CD1-B974-E8350A12CD8C}">
      <dgm:prSet/>
      <dgm:spPr/>
      <dgm:t>
        <a:bodyPr/>
        <a:lstStyle/>
        <a:p>
          <a:r>
            <a:rPr lang="en-GB"/>
            <a:t>people who live alone and may be unable to care for themselves. </a:t>
          </a:r>
          <a:endParaRPr lang="en-US"/>
        </a:p>
      </dgm:t>
    </dgm:pt>
    <dgm:pt modelId="{2FCC59CE-B8D4-4F1A-96A4-14D3E9B34286}" type="parTrans" cxnId="{F003393F-7823-46F3-976D-A764B86C804D}">
      <dgm:prSet/>
      <dgm:spPr/>
      <dgm:t>
        <a:bodyPr/>
        <a:lstStyle/>
        <a:p>
          <a:endParaRPr lang="en-US"/>
        </a:p>
      </dgm:t>
    </dgm:pt>
    <dgm:pt modelId="{F0F7CA03-E265-4E2A-A6B1-C08D3C533CD8}" type="sibTrans" cxnId="{F003393F-7823-46F3-976D-A764B86C804D}">
      <dgm:prSet/>
      <dgm:spPr/>
      <dgm:t>
        <a:bodyPr/>
        <a:lstStyle/>
        <a:p>
          <a:endParaRPr lang="en-US"/>
        </a:p>
      </dgm:t>
    </dgm:pt>
    <dgm:pt modelId="{C90117A3-A198-49C7-AF83-FDDD9D4E2B6E}">
      <dgm:prSet/>
      <dgm:spPr/>
      <dgm:t>
        <a:bodyPr/>
        <a:lstStyle/>
        <a:p>
          <a:r>
            <a:rPr lang="en-GB"/>
            <a:t>people who are housebound or have low mobility – even for a temporary period , eg. after an operation or accident</a:t>
          </a:r>
          <a:endParaRPr lang="en-US"/>
        </a:p>
      </dgm:t>
    </dgm:pt>
    <dgm:pt modelId="{4529FE1A-7233-43FE-B2C0-C265A39252B3}" type="parTrans" cxnId="{382D1023-080C-4436-B3C7-F0E06176EBD9}">
      <dgm:prSet/>
      <dgm:spPr/>
      <dgm:t>
        <a:bodyPr/>
        <a:lstStyle/>
        <a:p>
          <a:endParaRPr lang="en-US"/>
        </a:p>
      </dgm:t>
    </dgm:pt>
    <dgm:pt modelId="{719ADD63-1A2A-4509-8073-8E5FF9336A25}" type="sibTrans" cxnId="{382D1023-080C-4436-B3C7-F0E06176EBD9}">
      <dgm:prSet/>
      <dgm:spPr/>
      <dgm:t>
        <a:bodyPr/>
        <a:lstStyle/>
        <a:p>
          <a:endParaRPr lang="en-US"/>
        </a:p>
      </dgm:t>
    </dgm:pt>
    <dgm:pt modelId="{5F838348-75A6-4046-9E31-A987E4BEA850}">
      <dgm:prSet/>
      <dgm:spPr/>
      <dgm:t>
        <a:bodyPr/>
        <a:lstStyle/>
        <a:p>
          <a:r>
            <a:rPr lang="en-GB"/>
            <a:t>people living in deprived circumstances or those struggling with the cost of living.</a:t>
          </a:r>
          <a:endParaRPr lang="en-US"/>
        </a:p>
      </dgm:t>
    </dgm:pt>
    <dgm:pt modelId="{925A7859-D458-43B4-9C3E-C8DE030D848B}" type="parTrans" cxnId="{EE672F65-1E93-4E34-B5C0-7BD1196B5A8C}">
      <dgm:prSet/>
      <dgm:spPr/>
      <dgm:t>
        <a:bodyPr/>
        <a:lstStyle/>
        <a:p>
          <a:endParaRPr lang="en-US"/>
        </a:p>
      </dgm:t>
    </dgm:pt>
    <dgm:pt modelId="{2B10FF82-1A36-4084-8570-D739533650B1}" type="sibTrans" cxnId="{EE672F65-1E93-4E34-B5C0-7BD1196B5A8C}">
      <dgm:prSet/>
      <dgm:spPr/>
      <dgm:t>
        <a:bodyPr/>
        <a:lstStyle/>
        <a:p>
          <a:endParaRPr lang="en-US"/>
        </a:p>
      </dgm:t>
    </dgm:pt>
    <dgm:pt modelId="{BC157572-B2EB-4220-A311-0A788C30D685}">
      <dgm:prSet/>
      <dgm:spPr/>
      <dgm:t>
        <a:bodyPr/>
        <a:lstStyle/>
        <a:p>
          <a:r>
            <a:rPr lang="en-GB"/>
            <a:t>young children (particularly those aged 5 and under)</a:t>
          </a:r>
          <a:endParaRPr lang="en-US"/>
        </a:p>
      </dgm:t>
    </dgm:pt>
    <dgm:pt modelId="{89910B82-E2B4-4E29-97A3-16A5295FEF01}" type="parTrans" cxnId="{A2C50D51-C4FA-400E-88B5-8DDFE2646CF7}">
      <dgm:prSet/>
      <dgm:spPr/>
      <dgm:t>
        <a:bodyPr/>
        <a:lstStyle/>
        <a:p>
          <a:endParaRPr lang="en-US"/>
        </a:p>
      </dgm:t>
    </dgm:pt>
    <dgm:pt modelId="{402B984A-3B9F-4021-A432-AADC24E97DD1}" type="sibTrans" cxnId="{A2C50D51-C4FA-400E-88B5-8DDFE2646CF7}">
      <dgm:prSet/>
      <dgm:spPr/>
      <dgm:t>
        <a:bodyPr/>
        <a:lstStyle/>
        <a:p>
          <a:endParaRPr lang="en-US"/>
        </a:p>
      </dgm:t>
    </dgm:pt>
    <dgm:pt modelId="{47FC98FF-1D75-4AA5-BB3A-DCD67D81C336}">
      <dgm:prSet/>
      <dgm:spPr/>
      <dgm:t>
        <a:bodyPr/>
        <a:lstStyle/>
        <a:p>
          <a:r>
            <a:rPr lang="en-GB"/>
            <a:t>people with learning disabilities</a:t>
          </a:r>
          <a:endParaRPr lang="en-US"/>
        </a:p>
      </dgm:t>
    </dgm:pt>
    <dgm:pt modelId="{74191405-9CC0-44E5-8376-D9A695434C03}" type="parTrans" cxnId="{C1113E38-E069-4BFB-9A14-D864C96B5FC0}">
      <dgm:prSet/>
      <dgm:spPr/>
      <dgm:t>
        <a:bodyPr/>
        <a:lstStyle/>
        <a:p>
          <a:endParaRPr lang="en-US"/>
        </a:p>
      </dgm:t>
    </dgm:pt>
    <dgm:pt modelId="{97AAF6C7-E1CC-4223-BBFE-A637C086E0DA}" type="sibTrans" cxnId="{C1113E38-E069-4BFB-9A14-D864C96B5FC0}">
      <dgm:prSet/>
      <dgm:spPr/>
      <dgm:t>
        <a:bodyPr/>
        <a:lstStyle/>
        <a:p>
          <a:endParaRPr lang="en-US"/>
        </a:p>
      </dgm:t>
    </dgm:pt>
    <dgm:pt modelId="{07521495-EE54-4D73-8CB1-B8D6D393177D}" type="pres">
      <dgm:prSet presAssocID="{BBC8B108-66A8-4249-8714-0E93EA4D7B70}" presName="linear" presStyleCnt="0">
        <dgm:presLayoutVars>
          <dgm:animLvl val="lvl"/>
          <dgm:resizeHandles val="exact"/>
        </dgm:presLayoutVars>
      </dgm:prSet>
      <dgm:spPr/>
    </dgm:pt>
    <dgm:pt modelId="{6E578A24-B31C-42B5-B78C-A4E32DB8A87E}" type="pres">
      <dgm:prSet presAssocID="{1DF970EC-EB3F-4858-9EB0-08DAFBD3FBA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9DFE6FD-3BF4-478C-B0A5-137BC414D8E4}" type="pres">
      <dgm:prSet presAssocID="{1DF970EC-EB3F-4858-9EB0-08DAFBD3FBA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6190001-5AB3-4F0B-A6A3-3C8A73438890}" type="presOf" srcId="{47FC98FF-1D75-4AA5-BB3A-DCD67D81C336}" destId="{29DFE6FD-3BF4-478C-B0A5-137BC414D8E4}" srcOrd="0" destOrd="8" presId="urn:microsoft.com/office/officeart/2005/8/layout/vList2"/>
    <dgm:cxn modelId="{747C220A-85EA-45A8-9DEC-6F1961B0CE53}" srcId="{1DF970EC-EB3F-4858-9EB0-08DAFBD3FBA7}" destId="{96AB51F8-E398-4698-ADA9-6A1CE2228725}" srcOrd="2" destOrd="0" parTransId="{D901C569-7F7F-4859-8A40-6538453BD4B3}" sibTransId="{D5975819-0BE9-4E83-8683-1B8DE32E3D72}"/>
    <dgm:cxn modelId="{5E0A0B23-4083-4D65-8ECE-0DFA729A7A97}" type="presOf" srcId="{5F838348-75A6-4046-9E31-A987E4BEA850}" destId="{29DFE6FD-3BF4-478C-B0A5-137BC414D8E4}" srcOrd="0" destOrd="6" presId="urn:microsoft.com/office/officeart/2005/8/layout/vList2"/>
    <dgm:cxn modelId="{382D1023-080C-4436-B3C7-F0E06176EBD9}" srcId="{1DF970EC-EB3F-4858-9EB0-08DAFBD3FBA7}" destId="{C90117A3-A198-49C7-AF83-FDDD9D4E2B6E}" srcOrd="5" destOrd="0" parTransId="{4529FE1A-7233-43FE-B2C0-C265A39252B3}" sibTransId="{719ADD63-1A2A-4509-8073-8E5FF9336A25}"/>
    <dgm:cxn modelId="{C1113E38-E069-4BFB-9A14-D864C96B5FC0}" srcId="{1DF970EC-EB3F-4858-9EB0-08DAFBD3FBA7}" destId="{47FC98FF-1D75-4AA5-BB3A-DCD67D81C336}" srcOrd="8" destOrd="0" parTransId="{74191405-9CC0-44E5-8376-D9A695434C03}" sibTransId="{97AAF6C7-E1CC-4223-BBFE-A637C086E0DA}"/>
    <dgm:cxn modelId="{F003393F-7823-46F3-976D-A764B86C804D}" srcId="{1DF970EC-EB3F-4858-9EB0-08DAFBD3FBA7}" destId="{F3F2F3C5-1DC5-4CD1-B974-E8350A12CD8C}" srcOrd="4" destOrd="0" parTransId="{2FCC59CE-B8D4-4F1A-96A4-14D3E9B34286}" sibTransId="{F0F7CA03-E265-4E2A-A6B1-C08D3C533CD8}"/>
    <dgm:cxn modelId="{EE672F65-1E93-4E34-B5C0-7BD1196B5A8C}" srcId="{1DF970EC-EB3F-4858-9EB0-08DAFBD3FBA7}" destId="{5F838348-75A6-4046-9E31-A987E4BEA850}" srcOrd="6" destOrd="0" parTransId="{925A7859-D458-43B4-9C3E-C8DE030D848B}" sibTransId="{2B10FF82-1A36-4084-8570-D739533650B1}"/>
    <dgm:cxn modelId="{78269267-EC55-41A0-8224-7677B6C03371}" srcId="{1DF970EC-EB3F-4858-9EB0-08DAFBD3FBA7}" destId="{FAC61283-7BAB-44EA-B22E-C863204B1943}" srcOrd="0" destOrd="0" parTransId="{A684A930-F08D-4588-A76A-9DECF07752D4}" sibTransId="{945D66BA-9991-4925-89E1-322320FDE290}"/>
    <dgm:cxn modelId="{5347B848-CE03-4C9E-98C1-C2B720FBE8BA}" type="presOf" srcId="{BBC8B108-66A8-4249-8714-0E93EA4D7B70}" destId="{07521495-EE54-4D73-8CB1-B8D6D393177D}" srcOrd="0" destOrd="0" presId="urn:microsoft.com/office/officeart/2005/8/layout/vList2"/>
    <dgm:cxn modelId="{A2C50D51-C4FA-400E-88B5-8DDFE2646CF7}" srcId="{1DF970EC-EB3F-4858-9EB0-08DAFBD3FBA7}" destId="{BC157572-B2EB-4220-A311-0A788C30D685}" srcOrd="7" destOrd="0" parTransId="{89910B82-E2B4-4E29-97A3-16A5295FEF01}" sibTransId="{402B984A-3B9F-4021-A432-AADC24E97DD1}"/>
    <dgm:cxn modelId="{D0B9AD71-162C-4E82-9C64-F9A99B27E5F3}" type="presOf" srcId="{62C22C2A-D9D7-4F87-AE80-B8DA374ED917}" destId="{29DFE6FD-3BF4-478C-B0A5-137BC414D8E4}" srcOrd="0" destOrd="1" presId="urn:microsoft.com/office/officeart/2005/8/layout/vList2"/>
    <dgm:cxn modelId="{6BC2A074-6CA4-4DA6-ACA4-7A76D0ECDE6A}" type="presOf" srcId="{BC157572-B2EB-4220-A311-0A788C30D685}" destId="{29DFE6FD-3BF4-478C-B0A5-137BC414D8E4}" srcOrd="0" destOrd="7" presId="urn:microsoft.com/office/officeart/2005/8/layout/vList2"/>
    <dgm:cxn modelId="{3F8B337D-FAB6-484D-A0EA-8DF173CF2877}" type="presOf" srcId="{F3F2F3C5-1DC5-4CD1-B974-E8350A12CD8C}" destId="{29DFE6FD-3BF4-478C-B0A5-137BC414D8E4}" srcOrd="0" destOrd="4" presId="urn:microsoft.com/office/officeart/2005/8/layout/vList2"/>
    <dgm:cxn modelId="{EC2ADB83-C3BE-4C99-97D1-E0AD53820DBA}" srcId="{BBC8B108-66A8-4249-8714-0E93EA4D7B70}" destId="{1DF970EC-EB3F-4858-9EB0-08DAFBD3FBA7}" srcOrd="0" destOrd="0" parTransId="{74E918C1-7260-4693-8064-4E0C2F60885A}" sibTransId="{2516A677-0F87-4CCE-8922-5EFFAC9E4BE2}"/>
    <dgm:cxn modelId="{71AADA92-3270-402E-89A4-BC3A6BF50212}" type="presOf" srcId="{96AB51F8-E398-4698-ADA9-6A1CE2228725}" destId="{29DFE6FD-3BF4-478C-B0A5-137BC414D8E4}" srcOrd="0" destOrd="2" presId="urn:microsoft.com/office/officeart/2005/8/layout/vList2"/>
    <dgm:cxn modelId="{33DC0393-BEBA-469A-9239-E3562B2BE5BA}" type="presOf" srcId="{C90117A3-A198-49C7-AF83-FDDD9D4E2B6E}" destId="{29DFE6FD-3BF4-478C-B0A5-137BC414D8E4}" srcOrd="0" destOrd="5" presId="urn:microsoft.com/office/officeart/2005/8/layout/vList2"/>
    <dgm:cxn modelId="{3AFA52D7-ABEC-448B-836A-87545C597B72}" srcId="{1DF970EC-EB3F-4858-9EB0-08DAFBD3FBA7}" destId="{0E976FC4-5046-4579-A16E-B303C97EBB5C}" srcOrd="3" destOrd="0" parTransId="{6393DEA0-985C-4BB2-AAC9-EBD37DD0DF45}" sibTransId="{B2A02FEC-2E43-4E8A-98C1-122AA55C3123}"/>
    <dgm:cxn modelId="{C82982E0-B7B1-4793-A8EE-915AA031CC98}" srcId="{1DF970EC-EB3F-4858-9EB0-08DAFBD3FBA7}" destId="{62C22C2A-D9D7-4F87-AE80-B8DA374ED917}" srcOrd="1" destOrd="0" parTransId="{68ADAB0A-5A98-44DA-9CAA-FFEE80412EB2}" sibTransId="{56B09F80-4CD1-4F39-8F39-999208C2BA7C}"/>
    <dgm:cxn modelId="{1224E8EE-A83E-4427-9FE1-281A7C745F29}" type="presOf" srcId="{1DF970EC-EB3F-4858-9EB0-08DAFBD3FBA7}" destId="{6E578A24-B31C-42B5-B78C-A4E32DB8A87E}" srcOrd="0" destOrd="0" presId="urn:microsoft.com/office/officeart/2005/8/layout/vList2"/>
    <dgm:cxn modelId="{4402DEF8-C840-41E1-B9BB-EAF88E66D2FA}" type="presOf" srcId="{FAC61283-7BAB-44EA-B22E-C863204B1943}" destId="{29DFE6FD-3BF4-478C-B0A5-137BC414D8E4}" srcOrd="0" destOrd="0" presId="urn:microsoft.com/office/officeart/2005/8/layout/vList2"/>
    <dgm:cxn modelId="{80E2A8FD-853B-49C5-A293-CA758438D78C}" type="presOf" srcId="{0E976FC4-5046-4579-A16E-B303C97EBB5C}" destId="{29DFE6FD-3BF4-478C-B0A5-137BC414D8E4}" srcOrd="0" destOrd="3" presId="urn:microsoft.com/office/officeart/2005/8/layout/vList2"/>
    <dgm:cxn modelId="{621AA084-93E1-495B-A724-D8C7D472E5A1}" type="presParOf" srcId="{07521495-EE54-4D73-8CB1-B8D6D393177D}" destId="{6E578A24-B31C-42B5-B78C-A4E32DB8A87E}" srcOrd="0" destOrd="0" presId="urn:microsoft.com/office/officeart/2005/8/layout/vList2"/>
    <dgm:cxn modelId="{57C7D221-3E5B-483A-BA03-24500981A605}" type="presParOf" srcId="{07521495-EE54-4D73-8CB1-B8D6D393177D}" destId="{29DFE6FD-3BF4-478C-B0A5-137BC414D8E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88592-AF84-4E4E-934B-FC77698903BD}">
      <dsp:nvSpPr>
        <dsp:cNvPr id="0" name=""/>
        <dsp:cNvSpPr/>
      </dsp:nvSpPr>
      <dsp:spPr>
        <a:xfrm>
          <a:off x="0" y="2459"/>
          <a:ext cx="10515600" cy="11502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30E596-17FB-4D2C-9EB1-389B25633E1F}">
      <dsp:nvSpPr>
        <dsp:cNvPr id="0" name=""/>
        <dsp:cNvSpPr/>
      </dsp:nvSpPr>
      <dsp:spPr>
        <a:xfrm>
          <a:off x="347939" y="261257"/>
          <a:ext cx="632616" cy="6326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FD326-1F30-49E0-B6C0-A09CF127F581}">
      <dsp:nvSpPr>
        <dsp:cNvPr id="0" name=""/>
        <dsp:cNvSpPr/>
      </dsp:nvSpPr>
      <dsp:spPr>
        <a:xfrm>
          <a:off x="1080868" y="103183"/>
          <a:ext cx="4732020" cy="1150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731" tIns="121731" rIns="121731" bIns="121731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/>
            <a:t>  What</a:t>
          </a:r>
          <a:endParaRPr lang="en-US" sz="3200" kern="1200" dirty="0"/>
        </a:p>
      </dsp:txBody>
      <dsp:txXfrm>
        <a:off x="1080868" y="103183"/>
        <a:ext cx="4732020" cy="1150212"/>
      </dsp:txXfrm>
    </dsp:sp>
    <dsp:sp modelId="{E147DF82-3843-45EF-96A8-56A84D8927B8}">
      <dsp:nvSpPr>
        <dsp:cNvPr id="0" name=""/>
        <dsp:cNvSpPr/>
      </dsp:nvSpPr>
      <dsp:spPr>
        <a:xfrm>
          <a:off x="6060515" y="188909"/>
          <a:ext cx="4453785" cy="1150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731" tIns="121731" rIns="121731" bIns="12173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Early warning system</a:t>
          </a:r>
          <a:endParaRPr lang="en-US" sz="2000" kern="1200" dirty="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Advice &amp; guidance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6060515" y="188909"/>
        <a:ext cx="4453785" cy="1150212"/>
      </dsp:txXfrm>
    </dsp:sp>
    <dsp:sp modelId="{5D93FA1C-6F87-4523-9B2A-08ECD2CB28A1}">
      <dsp:nvSpPr>
        <dsp:cNvPr id="0" name=""/>
        <dsp:cNvSpPr/>
      </dsp:nvSpPr>
      <dsp:spPr>
        <a:xfrm>
          <a:off x="0" y="1440225"/>
          <a:ext cx="10515600" cy="11502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5C8F0D-FE71-4188-A292-178D75CDD434}">
      <dsp:nvSpPr>
        <dsp:cNvPr id="0" name=""/>
        <dsp:cNvSpPr/>
      </dsp:nvSpPr>
      <dsp:spPr>
        <a:xfrm>
          <a:off x="347939" y="1699023"/>
          <a:ext cx="632616" cy="6326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44C6D-6B79-494C-99DF-C99FD9BA2865}">
      <dsp:nvSpPr>
        <dsp:cNvPr id="0" name=""/>
        <dsp:cNvSpPr/>
      </dsp:nvSpPr>
      <dsp:spPr>
        <a:xfrm>
          <a:off x="1309425" y="1411642"/>
          <a:ext cx="4732020" cy="1150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731" tIns="121731" rIns="121731" bIns="121731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/>
            <a:t>When</a:t>
          </a:r>
          <a:endParaRPr lang="en-US" sz="3200" kern="1200" dirty="0"/>
        </a:p>
      </dsp:txBody>
      <dsp:txXfrm>
        <a:off x="1309425" y="1411642"/>
        <a:ext cx="4732020" cy="1150212"/>
      </dsp:txXfrm>
    </dsp:sp>
    <dsp:sp modelId="{EFBAC7D9-AB92-4EC6-8A85-A12DCE24DAF0}">
      <dsp:nvSpPr>
        <dsp:cNvPr id="0" name=""/>
        <dsp:cNvSpPr/>
      </dsp:nvSpPr>
      <dsp:spPr>
        <a:xfrm>
          <a:off x="6060515" y="1583104"/>
          <a:ext cx="4453785" cy="1150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731" tIns="121731" rIns="121731" bIns="12173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</a:t>
          </a:r>
          <a:r>
            <a:rPr lang="en-US" sz="2000" kern="1200" baseline="30000" dirty="0"/>
            <a:t>st</a:t>
          </a:r>
          <a:r>
            <a:rPr lang="en-US" sz="2000" kern="1200" dirty="0"/>
            <a:t> November to 31</a:t>
          </a:r>
          <a:r>
            <a:rPr lang="en-US" sz="2000" kern="1200" baseline="30000" dirty="0"/>
            <a:t>st</a:t>
          </a:r>
          <a:r>
            <a:rPr lang="en-US" sz="2000" kern="1200" dirty="0"/>
            <a:t> March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6060515" y="1583104"/>
        <a:ext cx="4453785" cy="1150212"/>
      </dsp:txXfrm>
    </dsp:sp>
    <dsp:sp modelId="{ED885412-340F-4E27-8273-FF71B55086E8}">
      <dsp:nvSpPr>
        <dsp:cNvPr id="0" name=""/>
        <dsp:cNvSpPr/>
      </dsp:nvSpPr>
      <dsp:spPr>
        <a:xfrm>
          <a:off x="0" y="2877990"/>
          <a:ext cx="10515600" cy="11502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7F33F1-10BB-4D1C-A1ED-1B2FEBC4EED4}">
      <dsp:nvSpPr>
        <dsp:cNvPr id="0" name=""/>
        <dsp:cNvSpPr/>
      </dsp:nvSpPr>
      <dsp:spPr>
        <a:xfrm>
          <a:off x="347939" y="3136788"/>
          <a:ext cx="632616" cy="6326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74D05F-249A-4303-8375-D65D267ACF50}">
      <dsp:nvSpPr>
        <dsp:cNvPr id="0" name=""/>
        <dsp:cNvSpPr/>
      </dsp:nvSpPr>
      <dsp:spPr>
        <a:xfrm>
          <a:off x="1328495" y="2877990"/>
          <a:ext cx="4732020" cy="1150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731" tIns="121731" rIns="121731" bIns="121731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/>
            <a:t>Why</a:t>
          </a:r>
          <a:endParaRPr lang="en-US" sz="3200" kern="1200"/>
        </a:p>
      </dsp:txBody>
      <dsp:txXfrm>
        <a:off x="1328495" y="2877990"/>
        <a:ext cx="4732020" cy="1150212"/>
      </dsp:txXfrm>
    </dsp:sp>
    <dsp:sp modelId="{B020D581-71D5-456A-AC0B-BED36661F962}">
      <dsp:nvSpPr>
        <dsp:cNvPr id="0" name=""/>
        <dsp:cNvSpPr/>
      </dsp:nvSpPr>
      <dsp:spPr>
        <a:xfrm>
          <a:off x="6050984" y="2792265"/>
          <a:ext cx="4453785" cy="1150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731" tIns="121731" rIns="121731" bIns="12173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Improve service delivery</a:t>
          </a:r>
          <a:endParaRPr lang="en-US" sz="2000" kern="1200" dirty="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Support staff &amp; clients</a:t>
          </a:r>
          <a:endParaRPr lang="en-US" sz="2000" kern="1200" dirty="0"/>
        </a:p>
      </dsp:txBody>
      <dsp:txXfrm>
        <a:off x="6050984" y="2792265"/>
        <a:ext cx="4453785" cy="11502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5D5DF-39FE-44E8-989D-511210DA94B9}">
      <dsp:nvSpPr>
        <dsp:cNvPr id="0" name=""/>
        <dsp:cNvSpPr/>
      </dsp:nvSpPr>
      <dsp:spPr>
        <a:xfrm>
          <a:off x="393" y="200095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15BBE-D07E-4F69-8109-A017B65AF98F}">
      <dsp:nvSpPr>
        <dsp:cNvPr id="0" name=""/>
        <dsp:cNvSpPr/>
      </dsp:nvSpPr>
      <dsp:spPr>
        <a:xfrm>
          <a:off x="393" y="1454772"/>
          <a:ext cx="3138750" cy="1353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3200" b="1" kern="1200" dirty="0"/>
            <a:t>All managers </a:t>
          </a:r>
          <a:r>
            <a:rPr lang="en-GB" sz="3200" kern="1200" dirty="0"/>
            <a:t>– </a:t>
          </a:r>
          <a:endParaRPr lang="en-US" sz="3200" kern="1200" dirty="0"/>
        </a:p>
      </dsp:txBody>
      <dsp:txXfrm>
        <a:off x="393" y="1454772"/>
        <a:ext cx="3138750" cy="1353585"/>
      </dsp:txXfrm>
    </dsp:sp>
    <dsp:sp modelId="{39F9F046-5CDA-4355-A6F1-D6541B38A810}">
      <dsp:nvSpPr>
        <dsp:cNvPr id="0" name=""/>
        <dsp:cNvSpPr/>
      </dsp:nvSpPr>
      <dsp:spPr>
        <a:xfrm>
          <a:off x="393" y="2880970"/>
          <a:ext cx="3138750" cy="949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Share with your team</a:t>
          </a: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Helps with planning service activity</a:t>
          </a:r>
          <a:endParaRPr lang="en-US" sz="2000" kern="1200" dirty="0"/>
        </a:p>
      </dsp:txBody>
      <dsp:txXfrm>
        <a:off x="393" y="2880970"/>
        <a:ext cx="3138750" cy="949597"/>
      </dsp:txXfrm>
    </dsp:sp>
    <dsp:sp modelId="{A61D0643-4E9E-43B9-9946-30E5F8E5D393}">
      <dsp:nvSpPr>
        <dsp:cNvPr id="0" name=""/>
        <dsp:cNvSpPr/>
      </dsp:nvSpPr>
      <dsp:spPr>
        <a:xfrm>
          <a:off x="3688425" y="200095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1A53C7-719A-4FD1-B5A6-5D368537D551}">
      <dsp:nvSpPr>
        <dsp:cNvPr id="0" name=""/>
        <dsp:cNvSpPr/>
      </dsp:nvSpPr>
      <dsp:spPr>
        <a:xfrm>
          <a:off x="3688425" y="1454772"/>
          <a:ext cx="3138750" cy="1353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3200" b="1" kern="1200" dirty="0"/>
            <a:t>Staff</a:t>
          </a:r>
          <a:r>
            <a:rPr lang="en-GB" sz="3200" kern="1200" dirty="0"/>
            <a:t> </a:t>
          </a:r>
          <a:r>
            <a:rPr lang="en-GB" sz="3200" b="1" kern="1200" dirty="0"/>
            <a:t>who work with vulnerable clients</a:t>
          </a:r>
          <a:endParaRPr lang="en-US" sz="3200" kern="1200" dirty="0"/>
        </a:p>
      </dsp:txBody>
      <dsp:txXfrm>
        <a:off x="3688425" y="1454772"/>
        <a:ext cx="3138750" cy="1353585"/>
      </dsp:txXfrm>
    </dsp:sp>
    <dsp:sp modelId="{9459AB71-0381-456F-9197-E2D63FF9E205}">
      <dsp:nvSpPr>
        <dsp:cNvPr id="0" name=""/>
        <dsp:cNvSpPr/>
      </dsp:nvSpPr>
      <dsp:spPr>
        <a:xfrm>
          <a:off x="3688425" y="2880970"/>
          <a:ext cx="3138750" cy="949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Help them to be resilient</a:t>
          </a:r>
          <a:endParaRPr lang="en-US" sz="2000" kern="1200" dirty="0"/>
        </a:p>
      </dsp:txBody>
      <dsp:txXfrm>
        <a:off x="3688425" y="2880970"/>
        <a:ext cx="3138750" cy="949597"/>
      </dsp:txXfrm>
    </dsp:sp>
    <dsp:sp modelId="{1F5F3032-98F2-4ABB-A1E3-6675AB0A7071}">
      <dsp:nvSpPr>
        <dsp:cNvPr id="0" name=""/>
        <dsp:cNvSpPr/>
      </dsp:nvSpPr>
      <dsp:spPr>
        <a:xfrm>
          <a:off x="7376456" y="200095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0170A-E48E-4E37-8EAB-623F242F998C}">
      <dsp:nvSpPr>
        <dsp:cNvPr id="0" name=""/>
        <dsp:cNvSpPr/>
      </dsp:nvSpPr>
      <dsp:spPr>
        <a:xfrm>
          <a:off x="7376456" y="1454772"/>
          <a:ext cx="3138750" cy="1353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3200" b="1" kern="1200" dirty="0"/>
            <a:t>Staff – personal advice</a:t>
          </a:r>
          <a:endParaRPr lang="en-US" sz="3200" kern="1200" dirty="0"/>
        </a:p>
      </dsp:txBody>
      <dsp:txXfrm>
        <a:off x="7376456" y="1454772"/>
        <a:ext cx="3138750" cy="1353585"/>
      </dsp:txXfrm>
    </dsp:sp>
    <dsp:sp modelId="{8568AED1-0A81-4430-8192-C0271314C0D6}">
      <dsp:nvSpPr>
        <dsp:cNvPr id="0" name=""/>
        <dsp:cNvSpPr/>
      </dsp:nvSpPr>
      <dsp:spPr>
        <a:xfrm>
          <a:off x="7376456" y="2880970"/>
          <a:ext cx="3138750" cy="949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Home workers </a:t>
          </a: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Travel</a:t>
          </a:r>
          <a:endParaRPr lang="en-US" sz="2000" kern="1200" dirty="0"/>
        </a:p>
      </dsp:txBody>
      <dsp:txXfrm>
        <a:off x="7376456" y="2880970"/>
        <a:ext cx="3138750" cy="9495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78A24-B31C-42B5-B78C-A4E32DB8A87E}">
      <dsp:nvSpPr>
        <dsp:cNvPr id="0" name=""/>
        <dsp:cNvSpPr/>
      </dsp:nvSpPr>
      <dsp:spPr>
        <a:xfrm>
          <a:off x="0" y="29382"/>
          <a:ext cx="1051560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Whilst exposure to cold weather can affect </a:t>
          </a:r>
          <a:r>
            <a:rPr lang="en-GB" sz="2200" b="1" kern="1200"/>
            <a:t>ANYONE</a:t>
          </a:r>
          <a:r>
            <a:rPr lang="en-GB" sz="2200" kern="1200"/>
            <a:t>, some staff and/or service users are particularly at risk. These include: -</a:t>
          </a:r>
          <a:endParaRPr lang="en-US" sz="2200" kern="1200"/>
        </a:p>
      </dsp:txBody>
      <dsp:txXfrm>
        <a:off x="42722" y="72104"/>
        <a:ext cx="10430156" cy="789716"/>
      </dsp:txXfrm>
    </dsp:sp>
    <dsp:sp modelId="{29DFE6FD-3BF4-478C-B0A5-137BC414D8E4}">
      <dsp:nvSpPr>
        <dsp:cNvPr id="0" name=""/>
        <dsp:cNvSpPr/>
      </dsp:nvSpPr>
      <dsp:spPr>
        <a:xfrm>
          <a:off x="0" y="904542"/>
          <a:ext cx="10515600" cy="3096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700" kern="1200" dirty="0"/>
            <a:t>older people (aged 65 years and over)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700" kern="1200"/>
            <a:t>anyone with long-term health conditions such as cardiovascular or respiratory disease, or a mental health condition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700" kern="1200"/>
            <a:t>pregnant women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700" kern="1200"/>
            <a:t>people at risk of falls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700" kern="1200"/>
            <a:t>people who live alone and may be unable to care for themselves. 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700" kern="1200"/>
            <a:t>people who are housebound or have low mobility – even for a temporary period , eg. after an operation or accident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700" kern="1200"/>
            <a:t>people living in deprived circumstances or those struggling with the cost of living.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700" kern="1200"/>
            <a:t>young children (particularly those aged 5 and under)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700" kern="1200"/>
            <a:t>people with learning disabilities</a:t>
          </a:r>
          <a:endParaRPr lang="en-US" sz="1700" kern="1200"/>
        </a:p>
      </dsp:txBody>
      <dsp:txXfrm>
        <a:off x="0" y="904542"/>
        <a:ext cx="10515600" cy="3096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67A42-C82E-4761-88C9-FBE205FEE66C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B1AFE-27B5-4DE8-B46A-BA6D4B942D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359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B1AFE-27B5-4DE8-B46A-BA6D4B942D6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311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B1AFE-27B5-4DE8-B46A-BA6D4B942D6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941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B1AFE-27B5-4DE8-B46A-BA6D4B942D6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671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B1AFE-27B5-4DE8-B46A-BA6D4B942D6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404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B1AFE-27B5-4DE8-B46A-BA6D4B942D6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976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B1AFE-27B5-4DE8-B46A-BA6D4B942D6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393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B1AFE-27B5-4DE8-B46A-BA6D4B942D6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663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B1AFE-27B5-4DE8-B46A-BA6D4B942D6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019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B1AFE-27B5-4DE8-B46A-BA6D4B942D6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443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B1AFE-27B5-4DE8-B46A-BA6D4B942D6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869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B1AFE-27B5-4DE8-B46A-BA6D4B942D6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261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B1AFE-27B5-4DE8-B46A-BA6D4B942D6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774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B1AFE-27B5-4DE8-B46A-BA6D4B942D6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847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B1AFE-27B5-4DE8-B46A-BA6D4B942D6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756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0DF037-37C8-4C93-32EB-4E6D2FDBA1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411C71-B8E0-9C1F-ECE0-DD7EF9D57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0984" y="1110457"/>
            <a:ext cx="5760378" cy="2387600"/>
          </a:xfrm>
        </p:spPr>
        <p:txBody>
          <a:bodyPr anchor="b"/>
          <a:lstStyle>
            <a:lvl1pPr algn="ctr">
              <a:lnSpc>
                <a:spcPct val="100000"/>
              </a:lnSpc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D213E6-60D2-6826-A4C9-7572C83DBE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0984" y="3590132"/>
            <a:ext cx="5760378" cy="1655762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B2E2D-AC1C-E406-FD58-108480F8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5CFD-32A1-4DCE-9D3C-416076CE8667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267D6-D9B1-53BD-864D-DF671633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315FC-3D05-C295-5B89-1A008C22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D174-C0F6-4BF5-A04D-80F9698B9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18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76CD9-597D-952D-059F-F85222740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C04A7-DCFE-55AB-F8CE-7A972DE78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05119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301E2-3A56-4FBA-3AE4-F48D107DD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5CFD-32A1-4DCE-9D3C-416076CE8667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AFC2F-B06A-F057-E104-9CC9F3FD4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3CB04-91C5-B649-080F-604E842AE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D174-C0F6-4BF5-A04D-80F9698B9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135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F7B645-E8EC-C491-C5BF-F7268243E9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479478"/>
            <a:ext cx="2628900" cy="441788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34E77D-7F0F-AF04-3B4E-9B0DC286BB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79478"/>
            <a:ext cx="7734300" cy="4417887"/>
          </a:xfrm>
        </p:spPr>
        <p:txBody>
          <a:bodyPr vert="eaVert"/>
          <a:lstStyle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6E663-460C-8CD3-061D-1C714C236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5CFD-32A1-4DCE-9D3C-416076CE8667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54C43-ECB5-E591-3C38-2A3C32F85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7F87C-4186-6FED-288F-FD846A1BA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D174-C0F6-4BF5-A04D-80F9698B9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60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4F5B6-7FD4-9986-8415-219DD80F5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55F66-A5BE-E497-CF08-183C527F0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064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AA48E-4663-4A8E-71B8-B9825DA28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5CFD-32A1-4DCE-9D3C-416076CE8667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48DA5-31A7-E509-A2FA-AF833B1D3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CF371-EBCE-8176-3671-2D6A32328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D174-C0F6-4BF5-A04D-80F9698B9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796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04133-157B-8410-3FB4-A42810581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1453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D0217-F6B2-E18B-5008-596D8B0B1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942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3980F-BBA3-76B4-3666-51BC49CE7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5CFD-32A1-4DCE-9D3C-416076CE8667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6EF9F-8C79-9717-C8DE-B460BA93C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49F38-7669-51B2-DDD9-C2529505F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D174-C0F6-4BF5-A04D-80F9698B9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95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93734-372C-7441-FBF3-6E5E12014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97CBE-C9AB-E586-54F8-16E33AF14A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6146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FB0978-4332-CC5C-F352-848564DC0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6146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35979-DBD1-7BE5-8564-F9410862F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5CFD-32A1-4DCE-9D3C-416076CE8667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773950-083E-E132-0D8C-4082B313B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039DE-7C21-FA99-0D24-9180616A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D174-C0F6-4BF5-A04D-80F9698B9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66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B8BA8-F2C5-90F0-FECB-3F9BE991F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8C858-541A-B6AB-753D-744B0A95E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7ED938-2C23-E385-D603-9EA215910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717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25703B-42F8-9D7D-6E0A-AC7A8F7FE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D05FEC-DFC4-6CA9-C05A-E5DC1DBD39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717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D50C8F-0566-6B9D-6532-C8207FD78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5CFD-32A1-4DCE-9D3C-416076CE8667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90DFD3-9F08-6144-1E67-9131F057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925CCC-AD59-E284-E467-CE74B15D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D174-C0F6-4BF5-A04D-80F9698B9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03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513C-D762-6E5E-B7B7-394DA198C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C98FC0-F972-99FD-9089-E0C474C1B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5CFD-32A1-4DCE-9D3C-416076CE8667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0A65B7-BD1C-4DB5-57AB-4FA74485E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FA6906-0A61-453A-C8A2-75A95741E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D174-C0F6-4BF5-A04D-80F9698B9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511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EA112E-7F32-294F-30C5-6E0E0D16F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5CFD-32A1-4DCE-9D3C-416076CE8667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AEDE64-43D6-4F5F-DD21-28BE69534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4A9DF-5D16-C878-64A9-40DCD794F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D174-C0F6-4BF5-A04D-80F9698B9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088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BEB93-1E6B-B00F-1E6D-6D24946BC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0B7C0-44D2-5E15-2051-419256D54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25567-CA97-8A27-8EEA-3377187A9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D7DD4-4ABF-608C-607B-395FB854B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5CFD-32A1-4DCE-9D3C-416076CE8667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0D530-3778-E7E2-D49A-9F35E7EDC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FBD4B-CB65-FBF8-1CA7-FC7332A36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D174-C0F6-4BF5-A04D-80F9698B9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541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54E4C-B9AA-8B3E-3CCA-8669EC5D0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23D8C9-F9C7-5A55-C1EC-E6D15ED0A2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40EAD-871D-DE65-6B43-D4C29898E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016AFD-9F10-9395-6191-ADC79B48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B5CFD-32A1-4DCE-9D3C-416076CE8667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EF5A9-26EA-C452-71FF-37B07CFE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72495-843C-D17B-0F68-68214BEA2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D174-C0F6-4BF5-A04D-80F9698B9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8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51DAF4-D740-9D07-09D0-27A0BBFE372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987569-3006-9B28-34DB-CC3E8D4FB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9D092-C235-A560-81D1-B5E76971C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38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5E370-A2BA-EE1D-BA6F-A663FEFA5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B5CFD-32A1-4DCE-9D3C-416076CE8667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BE784-ED1E-5065-DF6A-00D8198D4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08AD3-2858-D2DB-948D-839BAE4CAF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1D174-C0F6-4BF5-A04D-80F9698B9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44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ealthprotection@lancashire.gov.uk" TargetMode="External"/><Relationship Id="rId4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office.gov.uk/weather/warnings-and-advice/seasonal-advice/cold-weather-alert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ublic.govdelivery.com/accounts/UKMETOFFICE/subscriber/new" TargetMode="External"/><Relationship Id="rId4" Type="http://schemas.openxmlformats.org/officeDocument/2006/relationships/hyperlink" Target="https://forms.office.com/pages/responsepage.aspx?id=mRRO7jVKLkutR188-d6GZn06Ss-xPLpCuYeyOZ-eFiFUMEVIMDRTOE5FVzFFM0NXNjFMWUlWMkJVMCQlQCN0PWc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FB7A6-54F9-AD2C-31D7-C270B7684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1774" y="2058310"/>
            <a:ext cx="8723616" cy="2902743"/>
          </a:xfrm>
        </p:spPr>
        <p:txBody>
          <a:bodyPr>
            <a:normAutofit fontScale="90000"/>
          </a:bodyPr>
          <a:lstStyle/>
          <a:p>
            <a:r>
              <a:rPr lang="en-GB" sz="6600" dirty="0"/>
              <a:t>Cold Weather Alerts</a:t>
            </a:r>
            <a:br>
              <a:rPr lang="en-GB" sz="6600" dirty="0"/>
            </a:br>
            <a:br>
              <a:rPr lang="en-GB" sz="6600" dirty="0"/>
            </a:br>
            <a:r>
              <a:rPr lang="en-GB" sz="6600" dirty="0"/>
              <a:t>Social care guidance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C65B8E-6C7E-ACF8-6E64-1398415A8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481" y="4231758"/>
            <a:ext cx="8572499" cy="2209206"/>
          </a:xfrm>
        </p:spPr>
        <p:txBody>
          <a:bodyPr>
            <a:normAutofit/>
          </a:bodyPr>
          <a:lstStyle/>
          <a:p>
            <a:pPr algn="r"/>
            <a:endParaRPr lang="en-GB" dirty="0"/>
          </a:p>
          <a:p>
            <a:pPr algn="r"/>
            <a:endParaRPr lang="en-GB" dirty="0"/>
          </a:p>
          <a:p>
            <a:pPr algn="l"/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22832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37841-097E-49E2-0175-80724982C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80DA4-0E0A-DFDA-3946-2EA0024EA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dirty="0"/>
              <a:t>There are many reasons for the increased risk of ill-health in cold weather. These include: </a:t>
            </a:r>
          </a:p>
          <a:p>
            <a:endParaRPr lang="en-GB" dirty="0"/>
          </a:p>
          <a:p>
            <a:pPr marL="457200" lvl="1" indent="0">
              <a:buNone/>
            </a:pPr>
            <a:r>
              <a:rPr lang="en-GB" sz="2800" dirty="0"/>
              <a:t>• poor quality housing and particularly cold homes</a:t>
            </a:r>
          </a:p>
          <a:p>
            <a:pPr marL="457200" lvl="1" indent="0">
              <a:buNone/>
            </a:pPr>
            <a:r>
              <a:rPr lang="en-GB" sz="2800" dirty="0"/>
              <a:t>• higher frequency of circulating infectious diseases, such as flu and norovirus during the winter months</a:t>
            </a:r>
          </a:p>
          <a:p>
            <a:pPr marL="457200" lvl="1" indent="0">
              <a:buNone/>
            </a:pPr>
            <a:r>
              <a:rPr lang="en-GB" sz="2800" dirty="0"/>
              <a:t>• physical hazards such as snow and ice.</a:t>
            </a:r>
          </a:p>
        </p:txBody>
      </p:sp>
    </p:spTree>
    <p:extLst>
      <p:ext uri="{BB962C8B-B14F-4D97-AF65-F5344CB8AC3E}">
        <p14:creationId xmlns:p14="http://schemas.microsoft.com/office/powerpoint/2010/main" val="3499386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B2F03-4FC4-D5E1-D8A7-B0CF09BE5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70F664B-8CE8-CFC4-2C39-30E33FFC02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012" y="223025"/>
            <a:ext cx="11629204" cy="660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09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F1A344-2AB3-2E4E-5E55-7E9058AE9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593" y="379094"/>
            <a:ext cx="9354216" cy="17037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83F204-3D84-AEE5-0B5C-F98E7FEEA105}"/>
              </a:ext>
            </a:extLst>
          </p:cNvPr>
          <p:cNvSpPr txBox="1"/>
          <p:nvPr/>
        </p:nvSpPr>
        <p:spPr>
          <a:xfrm>
            <a:off x="915543" y="2414092"/>
            <a:ext cx="35802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Managers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All staff to have sight of the Cold – Health Alert Action Card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Service Resilience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Emergency contact 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Vulnerable staff?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Winter vaccines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7A20E6-3B4D-CB6D-3A5F-3245364FFC7F}"/>
              </a:ext>
            </a:extLst>
          </p:cNvPr>
          <p:cNvSpPr txBox="1"/>
          <p:nvPr/>
        </p:nvSpPr>
        <p:spPr>
          <a:xfrm>
            <a:off x="2326640" y="1849120"/>
            <a:ext cx="71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EXAMPLE ACTIONS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B39C00-DF11-10F9-646E-8E499AE047C8}"/>
              </a:ext>
            </a:extLst>
          </p:cNvPr>
          <p:cNvSpPr txBox="1"/>
          <p:nvPr/>
        </p:nvSpPr>
        <p:spPr>
          <a:xfrm>
            <a:off x="6438900" y="2571750"/>
            <a:ext cx="3905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Boiler serviced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Carbon monoxide detectors tested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Priority Services register </a:t>
            </a:r>
            <a:r>
              <a:rPr lang="en-GB" sz="2400"/>
              <a:t>for utilities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33427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30808A5-2235-D3F1-7335-C4823B0813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356399"/>
              </p:ext>
            </p:extLst>
          </p:nvPr>
        </p:nvGraphicFramePr>
        <p:xfrm>
          <a:off x="1220788" y="423879"/>
          <a:ext cx="9565929" cy="1738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30132" imgH="1041965" progId="Word.Document.12">
                  <p:embed/>
                </p:oleObj>
              </mc:Choice>
              <mc:Fallback>
                <p:oleObj name="Document" r:id="rId3" imgW="5730132" imgH="1041965" progId="Word.Documen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30808A5-2235-D3F1-7335-C4823B0813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0788" y="423879"/>
                        <a:ext cx="9565929" cy="1738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D9EDF13-A2B2-D1FF-A7AA-E1FB955099AE}"/>
              </a:ext>
            </a:extLst>
          </p:cNvPr>
          <p:cNvSpPr txBox="1"/>
          <p:nvPr/>
        </p:nvSpPr>
        <p:spPr>
          <a:xfrm>
            <a:off x="2326640" y="1849120"/>
            <a:ext cx="71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EXAMPLE ACTIONS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2A0637-359F-36AD-02FB-033FE67B64EA}"/>
              </a:ext>
            </a:extLst>
          </p:cNvPr>
          <p:cNvSpPr txBox="1"/>
          <p:nvPr/>
        </p:nvSpPr>
        <p:spPr>
          <a:xfrm>
            <a:off x="914400" y="2837868"/>
            <a:ext cx="44196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Managers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Remind staff of Cold – Health Alert Action Card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Maintain contact – home workers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Consider impacts on service delivery – client visits, falls etc</a:t>
            </a: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CA46A2-7D17-C04E-8F48-382034F03757}"/>
              </a:ext>
            </a:extLst>
          </p:cNvPr>
          <p:cNvSpPr txBox="1"/>
          <p:nvPr/>
        </p:nvSpPr>
        <p:spPr>
          <a:xfrm>
            <a:off x="6096000" y="2819400"/>
            <a:ext cx="44862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Keep an eye on the weather – Met Office alerts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Working from home – at least 18°C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Travelling – is your car winter ready, be cautious in </a:t>
            </a:r>
            <a:r>
              <a:rPr lang="en-GB" sz="2400"/>
              <a:t>car parks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34836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AB985-345F-0A12-7065-C6DF490314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0812" y="2225214"/>
            <a:ext cx="11336456" cy="366263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9600" b="1" dirty="0"/>
              <a:t>Impacts/Actions</a:t>
            </a:r>
          </a:p>
          <a:p>
            <a:pPr marL="0" indent="0">
              <a:buNone/>
            </a:pPr>
            <a:endParaRPr lang="en-GB" sz="9600" dirty="0"/>
          </a:p>
          <a:p>
            <a:r>
              <a:rPr lang="en-GB" sz="9600" dirty="0"/>
              <a:t>Follow any advice from the Strategic and Integrated Commissioning team</a:t>
            </a:r>
          </a:p>
          <a:p>
            <a:pPr lvl="1"/>
            <a:r>
              <a:rPr lang="en-GB" sz="9200" dirty="0"/>
              <a:t>They will receive information from the Resilience Team around corporate and multi agency actions and share if necessary</a:t>
            </a:r>
          </a:p>
          <a:p>
            <a:pPr marL="0" indent="0">
              <a:buNone/>
            </a:pPr>
            <a:endParaRPr lang="en-GB" sz="9600" dirty="0"/>
          </a:p>
          <a:p>
            <a:r>
              <a:rPr lang="en-GB" sz="9600" dirty="0"/>
              <a:t>Refer to your organisational plans to mitigate business impacts (your resilience plan)</a:t>
            </a:r>
          </a:p>
          <a:p>
            <a:pPr marL="0" indent="0">
              <a:buNone/>
            </a:pPr>
            <a:endParaRPr lang="en-GB" sz="9600" dirty="0"/>
          </a:p>
          <a:p>
            <a:r>
              <a:rPr lang="en-GB" sz="9600" dirty="0"/>
              <a:t>Use risk assessments</a:t>
            </a:r>
          </a:p>
          <a:p>
            <a:pPr marL="0" indent="0">
              <a:buNone/>
            </a:pPr>
            <a:endParaRPr lang="en-GB" sz="9600" dirty="0"/>
          </a:p>
          <a:p>
            <a:r>
              <a:rPr lang="en-GB" sz="9600" dirty="0"/>
              <a:t>Communicate to staff e.g. awareness about self resilience / self care – winter travel kit etc </a:t>
            </a:r>
          </a:p>
          <a:p>
            <a:pPr marL="0" indent="0">
              <a:buNone/>
            </a:pPr>
            <a:endParaRPr lang="en-GB" sz="7200" dirty="0"/>
          </a:p>
          <a:p>
            <a:endParaRPr lang="en-GB" sz="7200" dirty="0"/>
          </a:p>
          <a:p>
            <a:endParaRPr lang="en-GB" sz="7200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DAF4366-0B65-0807-B11F-B93495643F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062018"/>
              </p:ext>
            </p:extLst>
          </p:nvPr>
        </p:nvGraphicFramePr>
        <p:xfrm>
          <a:off x="2065782" y="318445"/>
          <a:ext cx="8060435" cy="1996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30132" imgH="1419880" progId="Word.Document.12">
                  <p:embed/>
                </p:oleObj>
              </mc:Choice>
              <mc:Fallback>
                <p:oleObj name="Document" r:id="rId3" imgW="5730132" imgH="1419880" progId="Word.Documen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DAF4366-0B65-0807-B11F-B93495643F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5782" y="318445"/>
                        <a:ext cx="8060435" cy="1996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8772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B243FB-BB65-CA94-B999-E0906F1E63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061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Impacts/Actions</a:t>
            </a:r>
          </a:p>
          <a:p>
            <a:pPr marL="0" indent="0">
              <a:buNone/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Managers – follow your organisational resilience plans</a:t>
            </a:r>
          </a:p>
          <a:p>
            <a:pPr>
              <a:lnSpc>
                <a:spcPct val="150000"/>
              </a:lnSpc>
            </a:pPr>
            <a:r>
              <a:rPr lang="en-GB" dirty="0"/>
              <a:t>Monitor impact on service delivery and escalate any concerns to the Strategic and Integrated Commissioning team</a:t>
            </a:r>
          </a:p>
          <a:p>
            <a:pPr>
              <a:lnSpc>
                <a:spcPct val="150000"/>
              </a:lnSpc>
            </a:pPr>
            <a:r>
              <a:rPr lang="en-GB" dirty="0"/>
              <a:t>Support staff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9CB0BAF-3829-0CA9-FD8E-003C7C0DD3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545141"/>
              </p:ext>
            </p:extLst>
          </p:nvPr>
        </p:nvGraphicFramePr>
        <p:xfrm>
          <a:off x="1458913" y="408139"/>
          <a:ext cx="9529101" cy="1417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30132" imgH="852648" progId="Word.Document.12">
                  <p:embed/>
                </p:oleObj>
              </mc:Choice>
              <mc:Fallback>
                <p:oleObj name="Document" r:id="rId3" imgW="5730132" imgH="852648" progId="Word.Documen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9CB0BAF-3829-0CA9-FD8E-003C7C0DD3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58913" y="408139"/>
                        <a:ext cx="9529101" cy="1417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0540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D9B1B-5886-2F5A-4BB6-F049148D8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Any Questions</a:t>
            </a:r>
          </a:p>
        </p:txBody>
      </p:sp>
      <p:pic>
        <p:nvPicPr>
          <p:cNvPr id="6" name="Graphic 5" descr="Thought with solid fill">
            <a:extLst>
              <a:ext uri="{FF2B5EF4-FFF2-40B4-BE49-F238E27FC236}">
                <a16:creationId xmlns:a16="http://schemas.microsoft.com/office/drawing/2014/main" id="{C625CC10-FD3A-BC8F-AF5D-4AEE9FEF2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83297" y="643467"/>
            <a:ext cx="3377932" cy="33779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4FD44F-D3AD-6BEB-F4CA-AD8E13304A3F}"/>
              </a:ext>
            </a:extLst>
          </p:cNvPr>
          <p:cNvSpPr txBox="1"/>
          <p:nvPr/>
        </p:nvSpPr>
        <p:spPr>
          <a:xfrm>
            <a:off x="5071729" y="4490461"/>
            <a:ext cx="6188150" cy="1251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A69B26-7C45-260D-DD40-E6AF954F0308}"/>
              </a:ext>
            </a:extLst>
          </p:cNvPr>
          <p:cNvSpPr txBox="1"/>
          <p:nvPr/>
        </p:nvSpPr>
        <p:spPr>
          <a:xfrm>
            <a:off x="4764445" y="4021399"/>
            <a:ext cx="60977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400" dirty="0"/>
          </a:p>
          <a:p>
            <a:endParaRPr lang="en-GB" sz="2400" dirty="0"/>
          </a:p>
          <a:p>
            <a:r>
              <a:rPr lang="en-GB" sz="2400" dirty="0">
                <a:hlinkClick r:id="rId5"/>
              </a:rPr>
              <a:t>healthprotection@lancashire.gov.uk</a:t>
            </a: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98570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28D265-EB52-A43B-79A1-D848BF81F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chemeClr val="tx2"/>
                </a:solidFill>
              </a:rPr>
              <a:t>Cold Weather Alerts – Action Cards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E378C62-7DA0-6636-04D8-574E0CBA3C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0285067"/>
              </p:ext>
            </p:extLst>
          </p:nvPr>
        </p:nvGraphicFramePr>
        <p:xfrm>
          <a:off x="704850" y="1587500"/>
          <a:ext cx="10515600" cy="4030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503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9DC4C-308D-FD20-5915-0DDCEC43F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180" y="198758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are Cold Weather alerts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5F89AF-141A-3284-C14D-CF54A3B34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755" y="685800"/>
            <a:ext cx="6889622" cy="5075241"/>
          </a:xfrm>
        </p:spPr>
        <p:txBody>
          <a:bodyPr>
            <a:normAutofit/>
          </a:bodyPr>
          <a:lstStyle/>
          <a:p>
            <a:r>
              <a:rPr lang="en-GB" dirty="0"/>
              <a:t>The Weather health alerting system is provided by the UK Health Security Agency (UKHSA) in partnership with the Met Office.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Intended to provide early warning when adverse temperatures are likely to impact on the health and wellbeing of the population.</a:t>
            </a:r>
          </a:p>
          <a:p>
            <a:endParaRPr lang="en-GB" dirty="0"/>
          </a:p>
          <a:p>
            <a:r>
              <a:rPr lang="en-GB" dirty="0"/>
              <a:t>The Cold - health alerting system runs from </a:t>
            </a:r>
            <a:r>
              <a:rPr lang="en-GB" b="1" dirty="0"/>
              <a:t>1 November to 31 March </a:t>
            </a:r>
            <a:r>
              <a:rPr lang="en-GB" dirty="0"/>
              <a:t>each year.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7644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B60A5-270E-A30C-47AF-9654AC209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of Cold Weather planning advice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C6E5D8-5697-E54B-148D-BEFD31DDA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50" y="1524000"/>
            <a:ext cx="5774276" cy="1905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7631EE-D101-16D3-1347-952868134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51" y="3429000"/>
            <a:ext cx="5774276" cy="23769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783DFD-F7ED-21C6-F896-DE65178B40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049" y="1690688"/>
            <a:ext cx="5393276" cy="11457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6583C13-C0E3-4439-838E-F14F8C1227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6518" y="3157853"/>
            <a:ext cx="5062807" cy="216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45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BD171-2CD2-65CB-4008-558F14944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of a Yellow alert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A4B76D-A4CE-11B9-1DAD-B485C6CBD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350" y="2097043"/>
            <a:ext cx="5026250" cy="18082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CF3F59-EDD2-D5B3-F326-2AEC9F629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09704"/>
            <a:ext cx="5482257" cy="22955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51337D-5DB9-CF40-1756-15BE4AE480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895" y="3981450"/>
            <a:ext cx="5333271" cy="93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68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F41CD7-558E-D645-9FB3-318B50FC3A8F}"/>
              </a:ext>
            </a:extLst>
          </p:cNvPr>
          <p:cNvSpPr txBox="1"/>
          <p:nvPr/>
        </p:nvSpPr>
        <p:spPr>
          <a:xfrm>
            <a:off x="904240" y="1419226"/>
            <a:ext cx="10444480" cy="4496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GB" sz="2400" dirty="0"/>
              <a:t>Either go to: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GB" sz="2400" dirty="0">
                <a:hlinkClick r:id="rId3"/>
              </a:rPr>
              <a:t>www.metoffice.gov.uk/weather/warnings-and-advice/seasonal-advice/cold-weather-alerts</a:t>
            </a:r>
            <a:r>
              <a:rPr lang="en-GB" sz="2400" dirty="0"/>
              <a:t> and click on ‘signing up for alerts’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en-GB" sz="2400" dirty="0"/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GB" sz="2400" dirty="0"/>
              <a:t>Or – click on the link below to take you directly to the registration form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en-GB" sz="2400" dirty="0"/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GB" sz="2400" dirty="0">
                <a:hlinkClick r:id="rId4"/>
              </a:rPr>
              <a:t>Weather-Health Alerting system</a:t>
            </a:r>
            <a:endParaRPr lang="en-GB" sz="2400" dirty="0"/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en-GB" sz="2400" dirty="0"/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GB" sz="2400" dirty="0"/>
              <a:t>May also wish to sign up for Met Office weather warnings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GB" sz="2400" dirty="0">
                <a:hlinkClick r:id="rId5"/>
              </a:rPr>
              <a:t>Met Office</a:t>
            </a:r>
            <a:r>
              <a:rPr lang="en-GB" sz="2400" dirty="0"/>
              <a:t> – Rain/Wind/Snow/Ice etc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en-GB" sz="28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C779CF-AEB6-5D97-A431-E02EAACF3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160" y="363378"/>
            <a:ext cx="10515600" cy="1325563"/>
          </a:xfrm>
        </p:spPr>
        <p:txBody>
          <a:bodyPr/>
          <a:lstStyle/>
          <a:p>
            <a:r>
              <a:rPr lang="en-GB" dirty="0"/>
              <a:t>How to sign up for alerts</a:t>
            </a:r>
          </a:p>
        </p:txBody>
      </p:sp>
    </p:spTree>
    <p:extLst>
      <p:ext uri="{BB962C8B-B14F-4D97-AF65-F5344CB8AC3E}">
        <p14:creationId xmlns:p14="http://schemas.microsoft.com/office/powerpoint/2010/main" val="1909589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28D265-EB52-A43B-79A1-D848BF81F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2"/>
                </a:solidFill>
              </a:rPr>
              <a:t>Who are the action cards for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E378C62-7DA0-6636-04D8-574E0CBA3C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8615134"/>
              </p:ext>
            </p:extLst>
          </p:nvPr>
        </p:nvGraphicFramePr>
        <p:xfrm>
          <a:off x="838200" y="1825625"/>
          <a:ext cx="10515600" cy="4030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1333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13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13CDB5-89E3-48EF-E433-F2C29C7A3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different levels of response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751D76-EC25-691D-1AE6-FB8AB6147F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07933" y="1185764"/>
            <a:ext cx="7347537" cy="448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64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2E4C9-DACF-F3EF-D401-AE100B326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is at risk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CE84FDB3-2FF5-B5BB-A858-1F335E968B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2401543"/>
              </p:ext>
            </p:extLst>
          </p:nvPr>
        </p:nvGraphicFramePr>
        <p:xfrm>
          <a:off x="838200" y="1825625"/>
          <a:ext cx="10515600" cy="4030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0474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CC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2C5A77"/>
      </a:accent1>
      <a:accent2>
        <a:srgbClr val="C7E4DB"/>
      </a:accent2>
      <a:accent3>
        <a:srgbClr val="578793"/>
      </a:accent3>
      <a:accent4>
        <a:srgbClr val="7A8C8E"/>
      </a:accent4>
      <a:accent5>
        <a:srgbClr val="84ACB6"/>
      </a:accent5>
      <a:accent6>
        <a:srgbClr val="BFBFBF"/>
      </a:accent6>
      <a:hlink>
        <a:srgbClr val="3A5A62"/>
      </a:hlink>
      <a:folHlink>
        <a:srgbClr val="266F8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786DF8C94BEE4A99FC548A2C514B3A" ma:contentTypeVersion="12" ma:contentTypeDescription="Create a new document." ma:contentTypeScope="" ma:versionID="8fe9225f4933b5cd9aee1142cd8bd4d0">
  <xsd:schema xmlns:xsd="http://www.w3.org/2001/XMLSchema" xmlns:xs="http://www.w3.org/2001/XMLSchema" xmlns:p="http://schemas.microsoft.com/office/2006/metadata/properties" xmlns:ns2="f5de215e-a67e-41e0-9c11-2a9ef236ffe8" xmlns:ns3="c5b81edf-0cc6-4f6c-9a2a-81702a247a7b" targetNamespace="http://schemas.microsoft.com/office/2006/metadata/properties" ma:root="true" ma:fieldsID="213a012a62899220ba1f5c4d9205a134" ns2:_="" ns3:_="">
    <xsd:import namespace="f5de215e-a67e-41e0-9c11-2a9ef236ffe8"/>
    <xsd:import namespace="c5b81edf-0cc6-4f6c-9a2a-81702a247a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e215e-a67e-41e0-9c11-2a9ef236ff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6bfaf0b-f29b-4ed2-8d75-892493c0d2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b81edf-0cc6-4f6c-9a2a-81702a247a7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bccd274-7f53-4b8d-a4e9-8a52b1059d05}" ma:internalName="TaxCatchAll" ma:showField="CatchAllData" ma:web="c5b81edf-0cc6-4f6c-9a2a-81702a247a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5de215e-a67e-41e0-9c11-2a9ef236ffe8">
      <Terms xmlns="http://schemas.microsoft.com/office/infopath/2007/PartnerControls"/>
    </lcf76f155ced4ddcb4097134ff3c332f>
    <TaxCatchAll xmlns="c5b81edf-0cc6-4f6c-9a2a-81702a247a7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CE2D4E-83C3-47B4-83CC-47F9D8ADA7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de215e-a67e-41e0-9c11-2a9ef236ffe8"/>
    <ds:schemaRef ds:uri="c5b81edf-0cc6-4f6c-9a2a-81702a247a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C6CFCC-5A28-4E84-9014-AC37505B5A68}">
  <ds:schemaRefs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f5de215e-a67e-41e0-9c11-2a9ef236ffe8"/>
    <ds:schemaRef ds:uri="http://schemas.microsoft.com/office/infopath/2007/PartnerControls"/>
    <ds:schemaRef ds:uri="c5b81edf-0cc6-4f6c-9a2a-81702a247a7b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DE0DC63-1890-446C-941A-4B65472DBA7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9f683e26-d8b9-4609-9ec4-e1a36e4bb4d2}" enabled="0" method="" siteId="{9f683e26-d8b9-4609-9ec4-e1a36e4bb4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622</Words>
  <Application>Microsoft Office PowerPoint</Application>
  <PresentationFormat>Widescreen</PresentationFormat>
  <Paragraphs>112</Paragraphs>
  <Slides>16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Document</vt:lpstr>
      <vt:lpstr>Cold Weather Alerts  Social care guidance </vt:lpstr>
      <vt:lpstr>Cold Weather Alerts – Action Cards</vt:lpstr>
      <vt:lpstr>What are Cold Weather alerts</vt:lpstr>
      <vt:lpstr>Example of Cold Weather planning advice</vt:lpstr>
      <vt:lpstr>Example of a Yellow alert</vt:lpstr>
      <vt:lpstr>How to sign up for alerts</vt:lpstr>
      <vt:lpstr>Who are the action cards for</vt:lpstr>
      <vt:lpstr>The different levels of response</vt:lpstr>
      <vt:lpstr>Who is at risk</vt:lpstr>
      <vt:lpstr>Why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Eliana Miriam Hardman</dc:creator>
  <cp:lastModifiedBy>Kinsey, Rachel</cp:lastModifiedBy>
  <cp:revision>8</cp:revision>
  <cp:lastPrinted>2025-11-05T10:03:54Z</cp:lastPrinted>
  <dcterms:created xsi:type="dcterms:W3CDTF">2023-11-13T12:48:15Z</dcterms:created>
  <dcterms:modified xsi:type="dcterms:W3CDTF">2025-11-19T11:44:38Z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0x01010091786DF8C94BEE4A99FC548A2C514B3A</vt:lpwstr>
  </property>
  <property fmtid="{D5CDD505-2E9C-101B-9397-08002B2CF9AE}" pid="3" name="MediaServiceImageTags">
    <vt:lpwstr/>
  </property>
</Properties>
</file>