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4"/>
  </p:sldMasterIdLst>
  <p:notesMasterIdLst>
    <p:notesMasterId r:id="rId14"/>
  </p:notesMasterIdLst>
  <p:sldIdLst>
    <p:sldId id="280" r:id="rId5"/>
    <p:sldId id="390" r:id="rId6"/>
    <p:sldId id="391" r:id="rId7"/>
    <p:sldId id="393" r:id="rId8"/>
    <p:sldId id="394" r:id="rId9"/>
    <p:sldId id="395" r:id="rId10"/>
    <p:sldId id="396" r:id="rId11"/>
    <p:sldId id="397" r:id="rId12"/>
    <p:sldId id="392" r:id="rId13"/>
  </p:sldIdLst>
  <p:sldSz cx="12192000" cy="6858000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353BC9-42D2-4EBF-9FFB-E8D29DE98582}" v="44" dt="2026-04-28T22:02:34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48668" autoAdjust="0"/>
  </p:normalViewPr>
  <p:slideViewPr>
    <p:cSldViewPr snapToGrid="0" snapToObjects="1">
      <p:cViewPr varScale="1">
        <p:scale>
          <a:sx n="43" d="100"/>
          <a:sy n="43" d="100"/>
        </p:scale>
        <p:origin x="2580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BEF7D-69D9-4F60-B514-CD5F60E284C1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2CB42-3524-45D2-8080-62F4CE9A00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621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Afternoon,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presentation is about IPC from a management point of view, not just policies or tasks.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about how IPC is built into everyday decisions, culture, and leadership.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IPC protects residents, staff, and the service itself.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 is about practical ways to make that sustainable.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217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Reframing IPC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Acknowledge the role of audits and checklists.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Audits matter but they don’t show what really happens on a busy shift.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their limitations: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snapshot in time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often show best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behaviour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 not reflect pressured situations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Describe typical real‑world pressures: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staff shortages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competing priorities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 workload periods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evenings, nights, weekends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Reinforce that: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 IPC depends on habits and culture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leadership influence is strongest when managers are not present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 IPC is what staff do when they’re under pressure.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key question for managers is: what supports good practice when no one is watching?</a:t>
            </a:r>
          </a:p>
          <a:p>
            <a:r>
              <a:rPr lang="en-GB" dirty="0"/>
              <a:t>Is it: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IPC champions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Having clear roles and responsibilities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Staff confidence to challenge and escalate?</a:t>
            </a:r>
          </a:p>
          <a:p>
            <a:endParaRPr lang="en-GB" dirty="0"/>
          </a:p>
          <a:p>
            <a:r>
              <a:rPr lang="en-GB" b="1" dirty="0"/>
              <a:t>Think about what your biggest challenge or barrier is? </a:t>
            </a:r>
          </a:p>
          <a:p>
            <a:r>
              <a:rPr lang="en-GB" dirty="0"/>
              <a:t>Is it: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hand hygiene compliance or being BBE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Consistency during busy periods and reduced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Maintaining IPC standards when using agency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Early escalation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Oversight of outbreaks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500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leads to sickness, sickness leads to agency use, and agency use increases risk and cost.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IPC workforce strategy uses infection prevention and control to reduce staff sickness, agency reliance, and disruption, supporting a stable and sustainable workforce.</a:t>
            </a:r>
          </a:p>
          <a:p>
            <a:pPr fontAlgn="t"/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Connecting IPC to staffing and cost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wider impacts: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rota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instability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continuity of care disruption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pressure on existing staff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IPC as: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workforce protection measure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cost‑avoidance strategy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 of service sustainability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Highlight examples: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outbreaks leading to multiple staff absences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agency spend</a:t>
            </a:r>
          </a:p>
          <a:p>
            <a:pPr marL="628650" lvl="1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management time diverted from routine leadership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many staff absences relate to preventable infections?</a:t>
            </a:r>
          </a:p>
          <a:p>
            <a:pPr marL="171450" marR="0" lvl="0" indent="-17145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Multiple staff off during outbreaks</a:t>
            </a:r>
          </a:p>
          <a:p>
            <a:pPr marL="171450" marR="0" lvl="0" indent="-17145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Repeated short‑term sickness </a:t>
            </a:r>
          </a:p>
          <a:p>
            <a:pPr marL="171450" marR="0" lvl="0" indent="-17145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Seasonal spikes (norovirus, flu) </a:t>
            </a:r>
          </a:p>
          <a:p>
            <a:pPr marL="171450" marR="0" lvl="0" indent="-17145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Absences following IPC lapses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an IPC workforce strategy was in place, how many absences might be avoided?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What is the financial impact of each outbreak?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Agency cover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Overtime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Management time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Extra cleaning and PPE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Lost or delayed admissions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Staff morale and retention costs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improved vaccination uptake reduce agency spend?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Fewer staff off sick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 need for emergency agency cover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stable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rotas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continuity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Reduced pressure on teams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vaccination prevented even a few absences, how much agency spend could that avoid?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41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IPC dashboard shows how IPC is performing at a glance.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It’s a simple visual overview of key IPC information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practice, it brings together things like: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infection and outbreak trends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staff sickness linked to infection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IPC incidents or themes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progress against actions or improvements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Dashboards support managers by: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Identifying patterns early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Linking infection trends with staffing or environment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Monitoring impact of changes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Dashboards do not need to be complex existing tools (e.g. PIF) can be used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202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Proactive management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the difference between: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reactive IPC (responding to outbreaks)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proactive IPC (preventing risk)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Describe what empowered IPC leadership looks like: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IPC leads involved in decisions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attendance at management meetings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confidence to challenge and escalate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Highlight integration into management systems:</a:t>
            </a:r>
          </a:p>
          <a:p>
            <a:pPr lvl="1" fontAlgn="t"/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rota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planning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training and induction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service development and environmental changes</a:t>
            </a:r>
          </a:p>
          <a:p>
            <a:pPr fontAlgn="t"/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lvl="1"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IPC is strongest when considered early, not as an afterthought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practice, this means IPC leads are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empowered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not just named on paper.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they’re confident to challenge poor practice, attend management meetings, and influence decisions.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42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have oversight and assurance of good IPC practice.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a quick walk through an area to observe glove use and give immediate, supportive feedback.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benefits: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keeps IPC visible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allows immediate, supportive feedback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identifies small issues before escalation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Highlights any gaps in practice or training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Reinforce that: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complements audits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supports learning, not inspection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keeps IPC embedded in daily practice and allows issues to be addressed early.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714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Success in IPC isn’t just about infection rates.</a:t>
            </a:r>
          </a:p>
          <a:p>
            <a:pPr fontAlgn="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Describe wider success indicators: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earlier symptom recognition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timely isolation and escalation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consistent PPE and hand hygiene practice</a:t>
            </a:r>
          </a:p>
          <a:p>
            <a:pPr fontAlgn="t"/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staff confidence: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willingness to speak up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appropriate challenge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early reporting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Reinforce:</a:t>
            </a:r>
          </a:p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positive reporting culture reflects embedded IPC</a:t>
            </a:r>
          </a:p>
          <a:p>
            <a:pPr fontAlgn="t"/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447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IPC is the responsibility of everyone, but Infection Prevention and Control (IPC) care champions play an important role in supporting the translation of policy into everyday practice.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Champions could educate staff about 1 topic a week to reinforce best practice and provide any updates to standards or guidance.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brief, regular prompts help keep IPC visible within daily work, even during particularly busy shifts, and support greater consistency of practice across the team.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24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Sunday evenings often show the real picture - reduced staffing, fewer managers, normal pressures.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aim isn’t for inspection‑ready practice, it’s for safe IPC every day.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 you confident that staff would follow good IPC habits?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 they feel confident escalating concerns?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service with embedded IPC will have: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consistent practice regardless of time or day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confident escalation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calm, controlled approaches</a:t>
            </a:r>
          </a:p>
          <a:p>
            <a:pPr fontAlgn="t"/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What’s one small, realistic change you’ll take back from today?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2CB42-3524-45D2-8080-62F4CE9A00F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97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chart&#10;&#10;Description automatically generated">
            <a:extLst>
              <a:ext uri="{FF2B5EF4-FFF2-40B4-BE49-F238E27FC236}">
                <a16:creationId xmlns:a16="http://schemas.microsoft.com/office/drawing/2014/main" id="{B753F5F7-D778-6843-831A-ED5C9217C8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D695B1-00CC-6640-AB8F-A7E4E7A98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18696"/>
            <a:ext cx="5926667" cy="2281237"/>
          </a:xfrm>
        </p:spPr>
        <p:txBody>
          <a:bodyPr anchor="b"/>
          <a:lstStyle>
            <a:lvl1pPr algn="l">
              <a:defRPr sz="6000"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2A01D-2CA2-6749-ABCB-BF3761AFE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5926667" cy="71966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84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4593F3-AE23-7F47-8739-2D8D69A373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A676F9-F57A-A349-A742-74A85D9A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BA71-9911-4547-A981-667AD7529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0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31894-2BBB-864B-BB1D-D7F9A0C23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61731-432F-8743-A453-F69FB236F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98FB6-6922-A34C-A1CC-4D741A8EC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1DFA-7B3A-8049-BB09-57C98F640145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5B2C7-7E38-1340-9B9C-E0C530844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640B7-887B-4749-8861-626CD2810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36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8021A-7B4C-4130-A5B1-AC8C4A07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244" y="3712465"/>
            <a:ext cx="2830551" cy="1952355"/>
          </a:xfrm>
        </p:spPr>
        <p:txBody>
          <a:bodyPr>
            <a:normAutofit/>
          </a:bodyPr>
          <a:lstStyle/>
          <a:p>
            <a:pPr algn="ctr"/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8CC75-7DBB-4383-978A-31B91CC23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244" y="3551720"/>
            <a:ext cx="11639074" cy="30829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sz="3600" b="1" dirty="0"/>
          </a:p>
          <a:p>
            <a:pPr marL="0" indent="0" algn="ctr">
              <a:buNone/>
            </a:pPr>
            <a:r>
              <a:rPr lang="en-GB" sz="3600" b="1" dirty="0"/>
              <a:t>Strategic IPC in Care Homes</a:t>
            </a:r>
          </a:p>
          <a:p>
            <a:pPr marL="0" indent="0" algn="ctr">
              <a:buNone/>
            </a:pPr>
            <a:endParaRPr lang="en-GB" sz="3600" b="1" dirty="0"/>
          </a:p>
        </p:txBody>
      </p:sp>
      <p:pic>
        <p:nvPicPr>
          <p:cNvPr id="1026" name="Picture 903015717">
            <a:extLst>
              <a:ext uri="{FF2B5EF4-FFF2-40B4-BE49-F238E27FC236}">
                <a16:creationId xmlns:a16="http://schemas.microsoft.com/office/drawing/2014/main" id="{D962A238-143D-FFA0-4310-DCFD88B95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57" y="165507"/>
            <a:ext cx="11069053" cy="354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1871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1A60-FA1E-F87B-CC16-E35BE00A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Beyond Audits and Checklists…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B6ACB-8EEA-9CFD-E451-63864B450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Audits often show the “official version” of IPC rather than the lived reality.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400" b="1" dirty="0"/>
              <a:t>What is the biggest IPC Challenge in your setting?</a:t>
            </a:r>
          </a:p>
        </p:txBody>
      </p:sp>
    </p:spTree>
    <p:extLst>
      <p:ext uri="{BB962C8B-B14F-4D97-AF65-F5344CB8AC3E}">
        <p14:creationId xmlns:p14="http://schemas.microsoft.com/office/powerpoint/2010/main" val="3039713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7ECDE-8AE1-8D13-6652-0A0DCE40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IPC Workforce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E80CB-A6AB-8158-05F7-11688672F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Infections drive sickness absence and sickness absence drives agency costs.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Ask yourself…</a:t>
            </a:r>
          </a:p>
          <a:p>
            <a:r>
              <a:rPr lang="en-GB" dirty="0"/>
              <a:t>How many staff absences relate to preventable infections?</a:t>
            </a:r>
          </a:p>
          <a:p>
            <a:r>
              <a:rPr lang="en-GB" dirty="0"/>
              <a:t>What is the financial impact of each outbreak?</a:t>
            </a:r>
          </a:p>
          <a:p>
            <a:r>
              <a:rPr lang="en-GB" dirty="0"/>
              <a:t>Could improved vaccination uptake reduce agency spend?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003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CA456-4BDA-6261-5866-BDEC2378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IPC Dashboards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0E0E7-8639-646C-29C3-4DFEDF0C6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 a simple dashboard showing infections, staff sickness, outbreak costs, any improvements etc. </a:t>
            </a:r>
          </a:p>
          <a:p>
            <a:pPr lvl="0"/>
            <a:r>
              <a:rPr lang="en-GB" dirty="0"/>
              <a:t>Patterns (e.g., which unit has most infections?)</a:t>
            </a:r>
          </a:p>
          <a:p>
            <a:pPr lvl="0"/>
            <a:r>
              <a:rPr lang="en-GB" dirty="0"/>
              <a:t>Root causes (staffing levels, environment, specific practices?)</a:t>
            </a:r>
          </a:p>
          <a:p>
            <a:pPr lvl="0"/>
            <a:r>
              <a:rPr lang="en-GB" dirty="0"/>
              <a:t>Seasonal trends</a:t>
            </a:r>
          </a:p>
          <a:p>
            <a:pPr lvl="0"/>
            <a:r>
              <a:rPr lang="en-GB" dirty="0"/>
              <a:t>Impact of specific interventions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b="1" dirty="0"/>
              <a:t>Utilise our PIF!</a:t>
            </a:r>
          </a:p>
        </p:txBody>
      </p:sp>
    </p:spTree>
    <p:extLst>
      <p:ext uri="{BB962C8B-B14F-4D97-AF65-F5344CB8AC3E}">
        <p14:creationId xmlns:p14="http://schemas.microsoft.com/office/powerpoint/2010/main" val="582932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C07CE-24E0-8DC4-69E3-7ED3F8EDD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IPC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BC2F-1D67-105A-94EE-B1752644E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Move from reactive to proactive.</a:t>
            </a:r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GB" dirty="0"/>
              <a:t>Is the IPC Lead/Care Champion empowered to make decisions?</a:t>
            </a:r>
          </a:p>
          <a:p>
            <a:pPr lvl="0"/>
            <a:r>
              <a:rPr lang="en-GB" dirty="0"/>
              <a:t>Is there a mix of roles for IPC Care Champions?</a:t>
            </a:r>
          </a:p>
          <a:p>
            <a:pPr lvl="0"/>
            <a:r>
              <a:rPr lang="en-GB" dirty="0"/>
              <a:t>Do they attend management meetings?</a:t>
            </a:r>
          </a:p>
          <a:p>
            <a:pPr lvl="0"/>
            <a:r>
              <a:rPr lang="en-GB" dirty="0"/>
              <a:t>Is IPC considered when planning training budgets, recruitment, refurbishments, or rotas?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47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05A91-CBB8-941B-687B-38CBD443A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Micro Walkaround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E06F4-63A2-EF50-399E-B264B964D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Choose ONE behaviour to observe daily 3-5 minutes: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Hand hygiene</a:t>
            </a:r>
          </a:p>
          <a:p>
            <a:pPr marL="0" indent="0">
              <a:buNone/>
            </a:pPr>
            <a:r>
              <a:rPr lang="en-GB" dirty="0"/>
              <a:t>PPE</a:t>
            </a:r>
          </a:p>
          <a:p>
            <a:pPr marL="0" indent="0">
              <a:buNone/>
            </a:pPr>
            <a:r>
              <a:rPr lang="en-GB" dirty="0"/>
              <a:t>Cleaning</a:t>
            </a:r>
          </a:p>
          <a:p>
            <a:pPr marL="0" indent="0">
              <a:buNone/>
            </a:pPr>
            <a:r>
              <a:rPr lang="en-GB" dirty="0"/>
              <a:t>Linen</a:t>
            </a:r>
          </a:p>
          <a:p>
            <a:pPr marL="0" indent="0">
              <a:buNone/>
            </a:pPr>
            <a:r>
              <a:rPr lang="en-GB" dirty="0"/>
              <a:t>Waste</a:t>
            </a:r>
          </a:p>
          <a:p>
            <a:pPr marL="0" indent="0">
              <a:buNone/>
            </a:pPr>
            <a:r>
              <a:rPr lang="en-GB" dirty="0"/>
              <a:t>Shared Equipment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57EB92-6BF4-A620-EC30-DFF217673A2B}"/>
              </a:ext>
            </a:extLst>
          </p:cNvPr>
          <p:cNvSpPr txBox="1"/>
          <p:nvPr/>
        </p:nvSpPr>
        <p:spPr>
          <a:xfrm>
            <a:off x="5895717" y="2755148"/>
            <a:ext cx="56532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Daily IPC Log</a:t>
            </a:r>
          </a:p>
          <a:p>
            <a:r>
              <a:rPr lang="en-GB" sz="2800" dirty="0">
                <a:solidFill>
                  <a:srgbClr val="FF0000"/>
                </a:solidFill>
              </a:rPr>
              <a:t>Date:</a:t>
            </a:r>
          </a:p>
          <a:p>
            <a:r>
              <a:rPr lang="en-GB" sz="2800" dirty="0">
                <a:solidFill>
                  <a:srgbClr val="FF0000"/>
                </a:solidFill>
              </a:rPr>
              <a:t>Area:</a:t>
            </a:r>
          </a:p>
          <a:p>
            <a:r>
              <a:rPr lang="en-GB" sz="2800" dirty="0">
                <a:solidFill>
                  <a:srgbClr val="FF0000"/>
                </a:solidFill>
              </a:rPr>
              <a:t>IPC Focus:</a:t>
            </a:r>
          </a:p>
          <a:p>
            <a:r>
              <a:rPr lang="en-GB" sz="2800" dirty="0">
                <a:solidFill>
                  <a:srgbClr val="FF0000"/>
                </a:solidFill>
              </a:rPr>
              <a:t>What went well (1-2 items):</a:t>
            </a:r>
          </a:p>
          <a:p>
            <a:r>
              <a:rPr lang="en-GB" sz="2800" dirty="0">
                <a:solidFill>
                  <a:srgbClr val="FF0000"/>
                </a:solidFill>
              </a:rPr>
              <a:t>What needs improvement (1 item):</a:t>
            </a:r>
          </a:p>
          <a:p>
            <a:r>
              <a:rPr lang="en-GB" sz="2800" dirty="0">
                <a:solidFill>
                  <a:srgbClr val="FF0000"/>
                </a:solidFill>
              </a:rPr>
              <a:t>Action taken: </a:t>
            </a:r>
          </a:p>
        </p:txBody>
      </p:sp>
    </p:spTree>
    <p:extLst>
      <p:ext uri="{BB962C8B-B14F-4D97-AF65-F5344CB8AC3E}">
        <p14:creationId xmlns:p14="http://schemas.microsoft.com/office/powerpoint/2010/main" val="1915202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AFA54-85F4-8E70-B578-8BC10FA2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Measuring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10B1-CB3A-195F-9941-A518D246D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Care home </a:t>
            </a:r>
            <a:r>
              <a:rPr lang="en-GB" sz="2400"/>
              <a:t>managers should </a:t>
            </a:r>
            <a:r>
              <a:rPr lang="en-GB" sz="2400" dirty="0"/>
              <a:t>track improvements through:</a:t>
            </a:r>
          </a:p>
          <a:p>
            <a:pPr lvl="0"/>
            <a:r>
              <a:rPr lang="en-GB" sz="2400" dirty="0"/>
              <a:t>Reduced PPE lapses</a:t>
            </a:r>
          </a:p>
          <a:p>
            <a:pPr lvl="0"/>
            <a:r>
              <a:rPr lang="en-GB" sz="2400" dirty="0"/>
              <a:t>Better hand hygiene compliance</a:t>
            </a:r>
          </a:p>
          <a:p>
            <a:pPr lvl="0"/>
            <a:r>
              <a:rPr lang="en-GB" sz="2400" dirty="0"/>
              <a:t>Fewer cleaning gaps</a:t>
            </a:r>
          </a:p>
          <a:p>
            <a:pPr lvl="0"/>
            <a:r>
              <a:rPr lang="en-GB" sz="2400" dirty="0"/>
              <a:t>Faster outbreak identification</a:t>
            </a:r>
          </a:p>
          <a:p>
            <a:pPr lvl="0"/>
            <a:r>
              <a:rPr lang="en-GB" sz="2400" dirty="0"/>
              <a:t>Increased staff confidence</a:t>
            </a:r>
          </a:p>
          <a:p>
            <a:pPr lvl="0"/>
            <a:r>
              <a:rPr lang="en-GB" sz="2400" dirty="0"/>
              <a:t>More proactive reporting of issues</a:t>
            </a:r>
          </a:p>
          <a:p>
            <a:pPr lvl="0"/>
            <a:endParaRPr lang="en-GB" sz="2400" dirty="0"/>
          </a:p>
          <a:p>
            <a:pPr marL="0" indent="0" algn="ctr">
              <a:buNone/>
            </a:pPr>
            <a:r>
              <a:rPr lang="en-GB" b="1" dirty="0"/>
              <a:t>Positive culture change is the biggest measure.</a:t>
            </a:r>
          </a:p>
        </p:txBody>
      </p:sp>
    </p:spTree>
    <p:extLst>
      <p:ext uri="{BB962C8B-B14F-4D97-AF65-F5344CB8AC3E}">
        <p14:creationId xmlns:p14="http://schemas.microsoft.com/office/powerpoint/2010/main" val="459461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034D-30C0-9D30-87BD-5D3F5C07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Delegate to IPC Care Champions…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64B57-FB6C-6549-2E55-C9983E558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717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Champions deliver one topic per week, such as:</a:t>
            </a:r>
          </a:p>
          <a:p>
            <a:pPr lvl="0"/>
            <a:r>
              <a:rPr lang="en-GB" dirty="0"/>
              <a:t>Hand hygiene moment of the week</a:t>
            </a:r>
          </a:p>
          <a:p>
            <a:pPr lvl="0"/>
            <a:r>
              <a:rPr lang="en-GB" dirty="0"/>
              <a:t>PPE error of the week</a:t>
            </a:r>
          </a:p>
          <a:p>
            <a:pPr lvl="0"/>
            <a:r>
              <a:rPr lang="en-GB" dirty="0"/>
              <a:t>Cleaning observations</a:t>
            </a:r>
          </a:p>
          <a:p>
            <a:pPr lvl="0"/>
            <a:r>
              <a:rPr lang="en-GB" dirty="0"/>
              <a:t>Equipment cleaning spotlight</a:t>
            </a:r>
          </a:p>
          <a:p>
            <a:pPr lvl="0"/>
            <a:r>
              <a:rPr lang="en-GB" dirty="0"/>
              <a:t>During outbreaks: “Escalation: When to Speak Up”</a:t>
            </a:r>
          </a:p>
          <a:p>
            <a:pPr marL="0" lv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Their work helps ensure that policies become practice, even during the busiest shifts.</a:t>
            </a:r>
          </a:p>
          <a:p>
            <a:pPr marL="0" lv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0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180A9-CCB8-9E27-2424-EE8DBA79A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6600" b="1" dirty="0"/>
              <a:t>“If CQC walked in on a Sunday evening, what would IPC look like?”</a:t>
            </a:r>
            <a:endParaRPr lang="en-GB" sz="66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221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ioritie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68AB"/>
      </a:accent1>
      <a:accent2>
        <a:srgbClr val="794983"/>
      </a:accent2>
      <a:accent3>
        <a:srgbClr val="5E873A"/>
      </a:accent3>
      <a:accent4>
        <a:srgbClr val="C96B30"/>
      </a:accent4>
      <a:accent5>
        <a:srgbClr val="FEFFFF"/>
      </a:accent5>
      <a:accent6>
        <a:srgbClr val="FEFFFF"/>
      </a:accent6>
      <a:hlink>
        <a:srgbClr val="0563C1"/>
      </a:hlink>
      <a:folHlink>
        <a:srgbClr val="954F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b81edf-0cc6-4f6c-9a2a-81702a247a7b" xsi:nil="true"/>
    <lcf76f155ced4ddcb4097134ff3c332f xmlns="f5de215e-a67e-41e0-9c11-2a9ef236ffe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86DF8C94BEE4A99FC548A2C514B3A" ma:contentTypeVersion="12" ma:contentTypeDescription="Create a new document." ma:contentTypeScope="" ma:versionID="b5e78d0e4e40653f00b0e7e628a19751">
  <xsd:schema xmlns:xsd="http://www.w3.org/2001/XMLSchema" xmlns:xs="http://www.w3.org/2001/XMLSchema" xmlns:p="http://schemas.microsoft.com/office/2006/metadata/properties" xmlns:ns2="f5de215e-a67e-41e0-9c11-2a9ef236ffe8" xmlns:ns3="c5b81edf-0cc6-4f6c-9a2a-81702a247a7b" targetNamespace="http://schemas.microsoft.com/office/2006/metadata/properties" ma:root="true" ma:fieldsID="b9e52bd8dbfedb8831a5ed3ea5b2674a" ns2:_="" ns3:_="">
    <xsd:import namespace="f5de215e-a67e-41e0-9c11-2a9ef236ffe8"/>
    <xsd:import namespace="c5b81edf-0cc6-4f6c-9a2a-81702a247a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de215e-a67e-41e0-9c11-2a9ef236ff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81edf-0cc6-4f6c-9a2a-81702a247a7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ccd274-7f53-4b8d-a4e9-8a52b1059d05}" ma:internalName="TaxCatchAll" ma:showField="CatchAllData" ma:web="c5b81edf-0cc6-4f6c-9a2a-81702a247a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C7303C-8B8B-46BC-B93D-30709EDBFAF0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c5b81edf-0cc6-4f6c-9a2a-81702a247a7b"/>
    <ds:schemaRef ds:uri="http://www.w3.org/XML/1998/namespace"/>
    <ds:schemaRef ds:uri="http://purl.org/dc/terms/"/>
    <ds:schemaRef ds:uri="http://schemas.microsoft.com/office/infopath/2007/PartnerControls"/>
    <ds:schemaRef ds:uri="f5de215e-a67e-41e0-9c11-2a9ef236ffe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D2674F8-D688-4E48-9642-72B4D6B54F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4C8D02-64FB-4578-9354-AFE97E419E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de215e-a67e-41e0-9c11-2a9ef236ffe8"/>
    <ds:schemaRef ds:uri="c5b81edf-0cc6-4f6c-9a2a-81702a247a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8696</TotalTime>
  <Words>1285</Words>
  <Application>Microsoft Office PowerPoint</Application>
  <PresentationFormat>Widescreen</PresentationFormat>
  <Paragraphs>219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</vt:lpstr>
      <vt:lpstr>Beyond Audits and Checklists…</vt:lpstr>
      <vt:lpstr>IPC Workforce Strategy</vt:lpstr>
      <vt:lpstr>IPC Dashboards</vt:lpstr>
      <vt:lpstr>IPC Leadership</vt:lpstr>
      <vt:lpstr>Micro Walkaround Log</vt:lpstr>
      <vt:lpstr>Measuring Success</vt:lpstr>
      <vt:lpstr>Delegate to IPC Care Champions…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Sergeant, Anthony</dc:creator>
  <cp:lastModifiedBy>Kinsey, Rachel</cp:lastModifiedBy>
  <cp:revision>77</cp:revision>
  <cp:lastPrinted>2024-11-14T13:37:13Z</cp:lastPrinted>
  <dcterms:created xsi:type="dcterms:W3CDTF">2022-08-31T10:25:39Z</dcterms:created>
  <dcterms:modified xsi:type="dcterms:W3CDTF">2026-05-11T15:40:44Z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0x01010091786DF8C94BEE4A99FC548A2C514B3A</vt:lpwstr>
  </property>
</Properties>
</file>