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251" autoAdjust="0"/>
  </p:normalViewPr>
  <p:slideViewPr>
    <p:cSldViewPr snapToGrid="0">
      <p:cViewPr varScale="1">
        <p:scale>
          <a:sx n="58" d="100"/>
          <a:sy n="58" d="100"/>
        </p:scale>
        <p:origin x="2022"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F6184-8D74-4134-9936-2288AE77E3D3}" type="datetimeFigureOut">
              <a:rPr lang="en-GB" smtClean="0"/>
              <a:t>11/05/2026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371F5A-D593-4796-9DCA-5E4F7850081D}" type="slidenum">
              <a:rPr lang="en-GB" smtClean="0"/>
              <a:t>‹#›</a:t>
            </a:fld>
            <a:endParaRPr lang="en-GB"/>
          </a:p>
        </p:txBody>
      </p:sp>
    </p:spTree>
    <p:extLst>
      <p:ext uri="{BB962C8B-B14F-4D97-AF65-F5344CB8AC3E}">
        <p14:creationId xmlns:p14="http://schemas.microsoft.com/office/powerpoint/2010/main" val="909270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Occasionally, the police may attend a death at your care home. However, this does not necessarily mean the death will be referred to the Coroner. In such cases, it is important that you are able to provide details of the funeral director the deceased had chosen during their lifetime, or the funeral director the family wishes to use. To support this, we kindly ask that you obtain this information for all residents upon admission. </a:t>
            </a:r>
          </a:p>
          <a:p>
            <a:endParaRPr lang="en-GB" dirty="0"/>
          </a:p>
          <a:p>
            <a:r>
              <a:rPr lang="en-GB" dirty="0"/>
              <a:t>If you are dealing with a case where a resident does not have the funds to pay for a funeral, you must contact the local district council to ask which funeral director they would like to be used. This is because the district councils hold responsibility for arranging public health funerals under the relevant legislation. </a:t>
            </a:r>
          </a:p>
        </p:txBody>
      </p:sp>
      <p:sp>
        <p:nvSpPr>
          <p:cNvPr id="4" name="Slide Number Placeholder 3"/>
          <p:cNvSpPr>
            <a:spLocks noGrp="1"/>
          </p:cNvSpPr>
          <p:nvPr>
            <p:ph type="sldNum" sz="quarter" idx="5"/>
          </p:nvPr>
        </p:nvSpPr>
        <p:spPr/>
        <p:txBody>
          <a:bodyPr/>
          <a:lstStyle/>
          <a:p>
            <a:fld id="{AC371F5A-D593-4796-9DCA-5E4F7850081D}" type="slidenum">
              <a:rPr lang="en-GB" smtClean="0"/>
              <a:t>1</a:t>
            </a:fld>
            <a:endParaRPr lang="en-GB"/>
          </a:p>
        </p:txBody>
      </p:sp>
    </p:spTree>
    <p:extLst>
      <p:ext uri="{BB962C8B-B14F-4D97-AF65-F5344CB8AC3E}">
        <p14:creationId xmlns:p14="http://schemas.microsoft.com/office/powerpoint/2010/main" val="3350354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D69F5-5D96-C68B-E1F9-0033670C0F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EB2BF3D-A57B-CF8B-A2E5-9F8C598066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B911E47-D2BF-3A97-3396-212918280E2F}"/>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408EA38A-8A98-8EE4-6B2D-371B73DCDE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0B2D92-6E2C-C6E4-90FD-2645C5A23F72}"/>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974271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105C0-9913-E0A3-E181-2F8023E3D99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311499-1BC6-9132-84F8-CF5A354B78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015F41-CCC4-F9BB-0260-04981C274D71}"/>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FB93202A-BD0D-3100-1F4F-ED9C0E6DDE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7CF325-2FED-49EA-F2B8-5F7032A11F46}"/>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35769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1C7341-3183-0E9B-DA41-5DB10EE136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0EEB85-888A-92D6-9961-75D6B19D71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F55ED5-3C12-6F17-D010-D16A9BEF13CB}"/>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918CFFF8-1DB1-222B-F5C1-F0C131A05F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8DF147-B365-E62A-87F3-E258E19C5F6E}"/>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38633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FB18B-6486-6CBE-0F76-23B4F3580E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27161F-57A4-8B62-09D8-A81C26BA1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2E139D-F743-0165-DF7D-B807E18E0532}"/>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B886D79E-F7C0-60C1-B783-C8015A656F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9BAE36-F8DF-D498-12F5-B335D07EE39C}"/>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3681241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62504-2BD0-B157-3F20-5EBE4A83A5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C080F9-1BB3-DC1C-AC9A-0D23EAE634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6870D1-2497-C852-33DE-3039D039F5A0}"/>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8F205334-A17E-070F-3BD7-19B60124CE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BB12EB-7DE2-E5C8-776E-28B33F52EABB}"/>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330627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BB7C-568D-A046-8DA9-5E5231199F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FF1BD3C-1FCF-FB8E-7FD2-20630B12C0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3350E85-1B8D-DD23-6338-9C1FCE6FC3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FDF359-A981-196A-A44A-9F5C4532AC5C}"/>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6" name="Footer Placeholder 5">
            <a:extLst>
              <a:ext uri="{FF2B5EF4-FFF2-40B4-BE49-F238E27FC236}">
                <a16:creationId xmlns:a16="http://schemas.microsoft.com/office/drawing/2014/main" id="{321EF1CA-2AC2-6591-18B0-BB06D1B378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4A2591-E6CD-4FE8-AD48-7F5C6B3FC255}"/>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1227814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FA4D9-3A69-DB97-0BF5-2DDBA61FB8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F97C44-8A30-5255-099E-D83167D73B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3994F5-51CE-DD5D-5493-458228A825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24645A6-CAEB-298B-5ED8-23319E644E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865462-DD57-3FB0-0D7C-3A046207E0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0FF31E1-984C-CBE1-E3D1-B8CB22659040}"/>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8" name="Footer Placeholder 7">
            <a:extLst>
              <a:ext uri="{FF2B5EF4-FFF2-40B4-BE49-F238E27FC236}">
                <a16:creationId xmlns:a16="http://schemas.microsoft.com/office/drawing/2014/main" id="{B4DC5BDC-DA4B-CF70-56AB-7EB2D38684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5E391D-A21D-5602-FC1F-F056940021EA}"/>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565176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34FAB-F3BC-18CF-FC8F-A1CAC1DEC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EE1D821-C94E-64CA-011A-C61CE74374AC}"/>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4" name="Footer Placeholder 3">
            <a:extLst>
              <a:ext uri="{FF2B5EF4-FFF2-40B4-BE49-F238E27FC236}">
                <a16:creationId xmlns:a16="http://schemas.microsoft.com/office/drawing/2014/main" id="{388E9778-E569-0E9B-BCC6-6E429DDC9F6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F3CCD5-5326-49CC-014F-8A5A1E36B8C1}"/>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3137899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58555E-F314-6388-29E4-6524385A3E8D}"/>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3" name="Footer Placeholder 2">
            <a:extLst>
              <a:ext uri="{FF2B5EF4-FFF2-40B4-BE49-F238E27FC236}">
                <a16:creationId xmlns:a16="http://schemas.microsoft.com/office/drawing/2014/main" id="{704DE273-21E4-E2F4-12EA-61081001772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B3445F-68DD-F38F-63A8-7FB6873F3EE4}"/>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232543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B4F89-DE84-F710-AABC-49A4BDBDB2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43B2C75-97A5-12DE-496B-4FCE6D6301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BF6E96-5826-63C0-3518-B07BF392E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4157D1-0B8D-64F7-C162-BAF628570D34}"/>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6" name="Footer Placeholder 5">
            <a:extLst>
              <a:ext uri="{FF2B5EF4-FFF2-40B4-BE49-F238E27FC236}">
                <a16:creationId xmlns:a16="http://schemas.microsoft.com/office/drawing/2014/main" id="{328C0B66-461A-9EC4-9D93-2E658418E4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19AF2D5-A299-E9EC-124A-EA8FFF3A9EDD}"/>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2058069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97487-8C57-FF3C-4F12-DD93A244DA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ECE66A9-BAEB-1700-5200-EF1FA01B60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525F04C-3D2B-9F88-0FFC-936520167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FDDB68-0387-773B-6196-1B3FDF7CB408}"/>
              </a:ext>
            </a:extLst>
          </p:cNvPr>
          <p:cNvSpPr>
            <a:spLocks noGrp="1"/>
          </p:cNvSpPr>
          <p:nvPr>
            <p:ph type="dt" sz="half" idx="10"/>
          </p:nvPr>
        </p:nvSpPr>
        <p:spPr/>
        <p:txBody>
          <a:bodyPr/>
          <a:lstStyle/>
          <a:p>
            <a:fld id="{75AFCC19-BAFB-462E-9707-74F82EAA073C}" type="datetimeFigureOut">
              <a:rPr lang="en-GB" smtClean="0"/>
              <a:t>11/05/2026</a:t>
            </a:fld>
            <a:endParaRPr lang="en-GB"/>
          </a:p>
        </p:txBody>
      </p:sp>
      <p:sp>
        <p:nvSpPr>
          <p:cNvPr id="6" name="Footer Placeholder 5">
            <a:extLst>
              <a:ext uri="{FF2B5EF4-FFF2-40B4-BE49-F238E27FC236}">
                <a16:creationId xmlns:a16="http://schemas.microsoft.com/office/drawing/2014/main" id="{B60C44D2-3FA3-73AE-C187-8E0A076DCB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3C99C0-C2D9-BDAF-A18B-0EE9FF29ECF6}"/>
              </a:ext>
            </a:extLst>
          </p:cNvPr>
          <p:cNvSpPr>
            <a:spLocks noGrp="1"/>
          </p:cNvSpPr>
          <p:nvPr>
            <p:ph type="sldNum" sz="quarter" idx="12"/>
          </p:nvPr>
        </p:nvSpPr>
        <p:spPr/>
        <p:txBody>
          <a:bodyPr/>
          <a:lstStyle/>
          <a:p>
            <a:fld id="{2169D8C5-0C5B-43E5-A648-FC9E78A197C3}" type="slidenum">
              <a:rPr lang="en-GB" smtClean="0"/>
              <a:t>‹#›</a:t>
            </a:fld>
            <a:endParaRPr lang="en-GB"/>
          </a:p>
        </p:txBody>
      </p:sp>
    </p:spTree>
    <p:extLst>
      <p:ext uri="{BB962C8B-B14F-4D97-AF65-F5344CB8AC3E}">
        <p14:creationId xmlns:p14="http://schemas.microsoft.com/office/powerpoint/2010/main" val="2849979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0F2E0D-2709-7F97-DE8F-0764DD6823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D4B0D8-C938-E29E-9A75-548EA80196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5257CF-3A5D-9CE1-5474-77641C43A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AFCC19-BAFB-462E-9707-74F82EAA073C}" type="datetimeFigureOut">
              <a:rPr lang="en-GB" smtClean="0"/>
              <a:t>11/05/2026</a:t>
            </a:fld>
            <a:endParaRPr lang="en-GB"/>
          </a:p>
        </p:txBody>
      </p:sp>
      <p:sp>
        <p:nvSpPr>
          <p:cNvPr id="5" name="Footer Placeholder 4">
            <a:extLst>
              <a:ext uri="{FF2B5EF4-FFF2-40B4-BE49-F238E27FC236}">
                <a16:creationId xmlns:a16="http://schemas.microsoft.com/office/drawing/2014/main" id="{195035BB-D6A0-CC39-F0C3-D6B9470C38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263A098-7542-0424-1EF2-0B37463A0C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69D8C5-0C5B-43E5-A648-FC9E78A197C3}" type="slidenum">
              <a:rPr lang="en-GB" smtClean="0"/>
              <a:t>‹#›</a:t>
            </a:fld>
            <a:endParaRPr lang="en-GB"/>
          </a:p>
        </p:txBody>
      </p:sp>
    </p:spTree>
    <p:extLst>
      <p:ext uri="{BB962C8B-B14F-4D97-AF65-F5344CB8AC3E}">
        <p14:creationId xmlns:p14="http://schemas.microsoft.com/office/powerpoint/2010/main" val="3713135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www.digitalcarehub.co.uk%2Fevent%2Fsmarter-care-evidence-and-experience-with-smart-light-technology%2F&amp;data=05%7C02%7CSumaiya.Sufi%40lancashire.gov.uk%7C3720a3985e5b4050e82408dea06d3234%7C9f683e26d8b946099ec4e1a36e4bb4d2%7C0%7C0%7C639124588049090405%7CUnknown%7CTWFpbGZsb3d8eyJFbXB0eU1hcGkiOnRydWUsIlYiOiIwLjAuMDAwMCIsIlAiOiJXaW4zMiIsIkFOIjoiTWFpbCIsIldUIjoyfQ%3D%3D%7C0%7C%7C%7C&amp;sdata=VHH7OU4q28CkVrUM1gVg67Sb04aytvPt3yld7xGZGKY%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D5978-6F4B-F193-856D-D1FD2CA4C2BF}"/>
              </a:ext>
            </a:extLst>
          </p:cNvPr>
          <p:cNvSpPr>
            <a:spLocks noGrp="1"/>
          </p:cNvSpPr>
          <p:nvPr>
            <p:ph type="title"/>
          </p:nvPr>
        </p:nvSpPr>
        <p:spPr/>
        <p:txBody>
          <a:bodyPr/>
          <a:lstStyle/>
          <a:p>
            <a:r>
              <a:rPr lang="en-GB" dirty="0"/>
              <a:t>Contract Management and Quality Improvement Updates</a:t>
            </a:r>
          </a:p>
        </p:txBody>
      </p:sp>
      <p:sp>
        <p:nvSpPr>
          <p:cNvPr id="3" name="Content Placeholder 2">
            <a:extLst>
              <a:ext uri="{FF2B5EF4-FFF2-40B4-BE49-F238E27FC236}">
                <a16:creationId xmlns:a16="http://schemas.microsoft.com/office/drawing/2014/main" id="{0F596095-BDD1-23BF-7E5E-6816CAA4CC51}"/>
              </a:ext>
            </a:extLst>
          </p:cNvPr>
          <p:cNvSpPr>
            <a:spLocks noGrp="1"/>
          </p:cNvSpPr>
          <p:nvPr>
            <p:ph idx="1"/>
          </p:nvPr>
        </p:nvSpPr>
        <p:spPr/>
        <p:txBody>
          <a:bodyPr/>
          <a:lstStyle/>
          <a:p>
            <a:r>
              <a:rPr lang="en-GB" dirty="0"/>
              <a:t>Lessons Learned:</a:t>
            </a:r>
          </a:p>
          <a:p>
            <a:pPr marL="457200" lvl="1" indent="0">
              <a:buNone/>
            </a:pPr>
            <a:r>
              <a:rPr lang="en-GB" dirty="0"/>
              <a:t>		- Improving New Starter Processes (Hoist Safety &amp; Competence</a:t>
            </a:r>
          </a:p>
          <a:p>
            <a:pPr lvl="4">
              <a:buFontTx/>
              <a:buChar char="-"/>
            </a:pPr>
            <a:r>
              <a:rPr lang="en-GB" sz="2400" dirty="0"/>
              <a:t>Fire Emergency Response and Business Continuity</a:t>
            </a:r>
          </a:p>
          <a:p>
            <a:r>
              <a:rPr lang="en-GB" dirty="0"/>
              <a:t>Change in Coroner’s process</a:t>
            </a:r>
          </a:p>
          <a:p>
            <a:r>
              <a:rPr lang="en-GB" dirty="0"/>
              <a:t>Short-Term Beds Commissioning Changes</a:t>
            </a:r>
          </a:p>
          <a:p>
            <a:r>
              <a:rPr lang="en-GB" dirty="0"/>
              <a:t>Digital Care Hub webinar about the Nobi falls roll out programme on 14/05/2026 </a:t>
            </a:r>
            <a:r>
              <a:rPr lang="en-GB" u="sng" dirty="0">
                <a:hlinkClick r:id="rId3"/>
              </a:rPr>
              <a:t>Smarter Care: Evidence and Experience with Smart Light Technology - Digital Care Hub</a:t>
            </a:r>
            <a:r>
              <a:rPr lang="en-GB" dirty="0"/>
              <a:t>   </a:t>
            </a:r>
          </a:p>
          <a:p>
            <a:endParaRPr lang="en-GB" dirty="0"/>
          </a:p>
        </p:txBody>
      </p:sp>
    </p:spTree>
    <p:extLst>
      <p:ext uri="{BB962C8B-B14F-4D97-AF65-F5344CB8AC3E}">
        <p14:creationId xmlns:p14="http://schemas.microsoft.com/office/powerpoint/2010/main" val="6813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3587-9592-1A46-A1DB-2CA96BCD9278}"/>
              </a:ext>
            </a:extLst>
          </p:cNvPr>
          <p:cNvSpPr>
            <a:spLocks noGrp="1"/>
          </p:cNvSpPr>
          <p:nvPr>
            <p:ph idx="1"/>
          </p:nvPr>
        </p:nvSpPr>
        <p:spPr>
          <a:xfrm>
            <a:off x="838200" y="1825625"/>
            <a:ext cx="10515600" cy="4514850"/>
          </a:xfrm>
        </p:spPr>
        <p:txBody>
          <a:bodyPr>
            <a:normAutofit fontScale="47500" lnSpcReduction="20000"/>
          </a:bodyPr>
          <a:lstStyle/>
          <a:p>
            <a:pPr marL="0" indent="0">
              <a:buNone/>
            </a:pPr>
            <a:r>
              <a:rPr lang="en-GB" dirty="0"/>
              <a:t>Key themes from monthly and quarterly data returns:</a:t>
            </a:r>
          </a:p>
          <a:p>
            <a:pPr marL="0" indent="0">
              <a:buNone/>
            </a:pPr>
            <a:endParaRPr lang="en-GB" dirty="0"/>
          </a:p>
          <a:p>
            <a:pPr marL="0" indent="0">
              <a:buNone/>
            </a:pPr>
            <a:r>
              <a:rPr lang="en-US" dirty="0"/>
              <a:t>Engagement was consistently strong throughout 2025, demonstrating embedded quality monitoring and management oversight</a:t>
            </a:r>
          </a:p>
          <a:p>
            <a:pPr marL="0" indent="0">
              <a:buNone/>
            </a:pPr>
            <a:endParaRPr lang="en-US" dirty="0"/>
          </a:p>
          <a:p>
            <a:r>
              <a:rPr lang="en-US" dirty="0"/>
              <a:t>Audit gaps most commonly related to perceived non-applicability, including tissue viability, wound care, and call bell response audits.</a:t>
            </a:r>
            <a:endParaRPr lang="en-GB" dirty="0"/>
          </a:p>
          <a:p>
            <a:r>
              <a:rPr lang="en-US" dirty="0"/>
              <a:t>Nursing Services: Audit gaps were rare and generally linked to short-term staffing pressures or system transitions, particularly medication audits.</a:t>
            </a:r>
          </a:p>
          <a:p>
            <a:endParaRPr lang="en-US" dirty="0"/>
          </a:p>
          <a:p>
            <a:r>
              <a:rPr lang="en-US" b="1" dirty="0"/>
              <a:t>Resident-on-Staff Incidents</a:t>
            </a:r>
            <a:endParaRPr lang="en-GB" b="1" dirty="0"/>
          </a:p>
          <a:p>
            <a:r>
              <a:rPr lang="en-US" dirty="0"/>
              <a:t>Residential Services: Incidents were infrequent but persistent, most often associated with dementia, distress, or resistance to personal care.</a:t>
            </a:r>
            <a:endParaRPr lang="en-GB" dirty="0"/>
          </a:p>
          <a:p>
            <a:r>
              <a:rPr lang="en-US" dirty="0"/>
              <a:t>Nursing Services: Incidents were similarly low in volume and often linked to clinical complexity or </a:t>
            </a:r>
            <a:r>
              <a:rPr lang="en-US" dirty="0" err="1"/>
              <a:t>behavioural</a:t>
            </a:r>
            <a:r>
              <a:rPr lang="en-US" dirty="0"/>
              <a:t> escalation during care delivery.</a:t>
            </a:r>
            <a:endParaRPr lang="en-GB" dirty="0"/>
          </a:p>
          <a:p>
            <a:endParaRPr lang="en-GB" dirty="0"/>
          </a:p>
          <a:p>
            <a:r>
              <a:rPr lang="en-US" dirty="0"/>
              <a:t>Residential priorities include targeted falls prevention, improved visibility of resident-on-staff incidents, and strengthened oversight of training for new starters.</a:t>
            </a:r>
            <a:endParaRPr lang="en-GB" dirty="0"/>
          </a:p>
          <a:p>
            <a:r>
              <a:rPr lang="en-US" dirty="0"/>
              <a:t>Nursing priorities include medication documentation quality, pressure area prevention, and enhanced monitoring of services with repeated leadership change.</a:t>
            </a:r>
            <a:endParaRPr lang="en-GB" dirty="0"/>
          </a:p>
          <a:p>
            <a:r>
              <a:rPr lang="en-GB" dirty="0"/>
              <a:t>Across both service types, clearer differentiation between non-applicable and non-compliant audits is recommended.</a:t>
            </a:r>
            <a:r>
              <a:rPr lang="en-GB" b="1" dirty="0"/>
              <a:t> </a:t>
            </a:r>
            <a:endParaRPr lang="en-GB" dirty="0"/>
          </a:p>
          <a:p>
            <a:endParaRPr lang="en-GB" dirty="0"/>
          </a:p>
          <a:p>
            <a:pPr marL="0" indent="0">
              <a:buNone/>
            </a:pPr>
            <a:endParaRPr lang="en-GB" dirty="0"/>
          </a:p>
        </p:txBody>
      </p:sp>
      <p:sp>
        <p:nvSpPr>
          <p:cNvPr id="4" name="Title 1">
            <a:extLst>
              <a:ext uri="{FF2B5EF4-FFF2-40B4-BE49-F238E27FC236}">
                <a16:creationId xmlns:a16="http://schemas.microsoft.com/office/drawing/2014/main" id="{F9097E1E-8A7F-48BF-6F72-10CDF7D90027}"/>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Contract Management and Quality Improvement Updates</a:t>
            </a:r>
          </a:p>
        </p:txBody>
      </p:sp>
    </p:spTree>
    <p:extLst>
      <p:ext uri="{BB962C8B-B14F-4D97-AF65-F5344CB8AC3E}">
        <p14:creationId xmlns:p14="http://schemas.microsoft.com/office/powerpoint/2010/main" val="214993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5b81edf-0cc6-4f6c-9a2a-81702a247a7b" xsi:nil="true"/>
    <lcf76f155ced4ddcb4097134ff3c332f xmlns="f5de215e-a67e-41e0-9c11-2a9ef236ffe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1786DF8C94BEE4A99FC548A2C514B3A" ma:contentTypeVersion="12" ma:contentTypeDescription="Create a new document." ma:contentTypeScope="" ma:versionID="b5e78d0e4e40653f00b0e7e628a19751">
  <xsd:schema xmlns:xsd="http://www.w3.org/2001/XMLSchema" xmlns:xs="http://www.w3.org/2001/XMLSchema" xmlns:p="http://schemas.microsoft.com/office/2006/metadata/properties" xmlns:ns2="f5de215e-a67e-41e0-9c11-2a9ef236ffe8" xmlns:ns3="c5b81edf-0cc6-4f6c-9a2a-81702a247a7b" targetNamespace="http://schemas.microsoft.com/office/2006/metadata/properties" ma:root="true" ma:fieldsID="b9e52bd8dbfedb8831a5ed3ea5b2674a" ns2:_="" ns3:_="">
    <xsd:import namespace="f5de215e-a67e-41e0-9c11-2a9ef236ffe8"/>
    <xsd:import namespace="c5b81edf-0cc6-4f6c-9a2a-81702a247a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de215e-a67e-41e0-9c11-2a9ef236ff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bfaf0b-f29b-4ed2-8d75-892493c0d24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5b81edf-0cc6-4f6c-9a2a-81702a247a7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bccd274-7f53-4b8d-a4e9-8a52b1059d05}" ma:internalName="TaxCatchAll" ma:showField="CatchAllData" ma:web="c5b81edf-0cc6-4f6c-9a2a-81702a247a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C7B6DF-45BB-4D60-8FA4-7212DFB9A33F}">
  <ds:schemaRefs>
    <ds:schemaRef ds:uri="http://purl.org/dc/terms/"/>
    <ds:schemaRef ds:uri="f5de215e-a67e-41e0-9c11-2a9ef236ffe8"/>
    <ds:schemaRef ds:uri="http://www.w3.org/XML/1998/namespace"/>
    <ds:schemaRef ds:uri="http://purl.org/dc/elements/1.1/"/>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c5b81edf-0cc6-4f6c-9a2a-81702a247a7b"/>
    <ds:schemaRef ds:uri="http://schemas.microsoft.com/office/2006/metadata/properties"/>
  </ds:schemaRefs>
</ds:datastoreItem>
</file>

<file path=customXml/itemProps2.xml><?xml version="1.0" encoding="utf-8"?>
<ds:datastoreItem xmlns:ds="http://schemas.openxmlformats.org/officeDocument/2006/customXml" ds:itemID="{73882C5B-1292-4F4D-A57D-2AE29BE428EF}">
  <ds:schemaRefs>
    <ds:schemaRef ds:uri="http://schemas.microsoft.com/sharepoint/v3/contenttype/forms"/>
  </ds:schemaRefs>
</ds:datastoreItem>
</file>

<file path=customXml/itemProps3.xml><?xml version="1.0" encoding="utf-8"?>
<ds:datastoreItem xmlns:ds="http://schemas.openxmlformats.org/officeDocument/2006/customXml" ds:itemID="{983DC779-0207-4AF1-B1C9-5813CD2ED2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de215e-a67e-41e0-9c11-2a9ef236ffe8"/>
    <ds:schemaRef ds:uri="c5b81edf-0cc6-4f6c-9a2a-81702a247a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f683e26-d8b9-4609-9ec4-e1a36e4bb4d2}" enabled="0" method="" siteId="{9f683e26-d8b9-4609-9ec4-e1a36e4bb4d2}" removed="1"/>
</clbl:labelList>
</file>

<file path=docProps/app.xml><?xml version="1.0" encoding="utf-8"?>
<Properties xmlns="http://schemas.openxmlformats.org/officeDocument/2006/extended-properties" xmlns:vt="http://schemas.openxmlformats.org/officeDocument/2006/docPropsVTypes">
  <TotalTime>389</TotalTime>
  <Words>382</Words>
  <Application>Microsoft Office PowerPoint</Application>
  <PresentationFormat>Widescreen</PresentationFormat>
  <Paragraphs>26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Contract Management and Quality Improvement Updates</vt:lpstr>
      <vt:lpstr>PowerPoint Presentation</vt:lpstr>
    </vt:vector>
  </TitlesOfParts>
  <Company>Lancashire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Sufi, Sumaiya</dc:creator>
  <cp:lastModifiedBy>Kinsey, Rachel</cp:lastModifiedBy>
  <cp:revision>2</cp:revision>
  <dcterms:created xsi:type="dcterms:W3CDTF">2026-04-29T06:13:58Z</dcterms:created>
  <dcterms:modified xsi:type="dcterms:W3CDTF">2026-05-11T15:42:04Z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0x01010091786DF8C94BEE4A99FC548A2C514B3A</vt:lpwstr>
  </property>
</Properties>
</file>