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56" r:id="rId5"/>
    <p:sldId id="2147471546" r:id="rId6"/>
    <p:sldId id="2147468758" r:id="rId7"/>
    <p:sldId id="2147471536" r:id="rId8"/>
    <p:sldId id="214747155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FC9437-2295-9606-CA96-33444B7AB235}" name="Becca Hudson" initials="RH" userId="S::rebecca.hudson@cqc.org.uk::68e87efd-6a01-4e3f-ae33-ca4704d4af2c" providerId="AD"/>
  <p188:author id="{016D584B-E786-DE30-0220-C560CDA00077}" name="Cat Snyder" initials="CS" userId="S::cat.snyder@cqc.org.uk::ee3393f1-4877-409e-b5fe-bc3462f9c29b" providerId="AD"/>
  <p188:author id="{D63BD977-9F3B-4ED1-1EFF-4F1D812CDC18}" name="Ayse Sema" initials="AS" userId="S::Ayse.Sema@cqc.org.uk::3c613111-aee0-4e60-aa86-e223aff8f3b2" providerId="AD"/>
  <p188:author id="{AC3EF2A4-6D53-1AED-A714-A3F70B145989}" name="Rowenna Marshall" initials="RM" userId="S::Rowenna.Marshall@cqc.org.uk::41bc5074-2722-4361-95aa-b5d32310b10f" providerId="AD"/>
  <p188:author id="{D60187A5-FFD7-8C1E-C56D-05629FC9EB22}" name="Victoria Marsden" initials="VM" userId="S::Victoria.Marsden@cqc.org.uk::c65ba696-4ad7-4b28-a4c4-557a46def911" providerId="AD"/>
  <p188:author id="{4892C0B0-23AB-07BE-FCFF-59DBA5C2384B}" name="Maryellen Clare" initials="MC" userId="S::maryellen.clare@cqc.org.uk::f0715c70-0c82-4663-94d8-feadce93c9a0" providerId="AD"/>
  <p188:author id="{282526C7-53B0-1660-8CF1-09E76C46C41D}" name="Jeanette Blackburn" initials="JB" userId="S::jeanette.blackburn@cqc.org.uk::8c8cf318-f757-43db-9fdd-843dec2c6f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E0B644-C97E-4706-820F-7D208198CBBD}" v="11" dt="2026-04-28T13:46:11.8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91" autoAdjust="0"/>
  </p:normalViewPr>
  <p:slideViewPr>
    <p:cSldViewPr snapToGrid="0">
      <p:cViewPr varScale="1">
        <p:scale>
          <a:sx n="79" d="100"/>
          <a:sy n="79" d="100"/>
        </p:scale>
        <p:origin x="1188"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811CA5-B72E-4C19-84E3-B231F0300394}" type="datetimeFigureOut">
              <a:rPr lang="en-GB" smtClean="0"/>
              <a:t>11/05/2026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B42EF5-3783-48E5-908F-E1DAB8F0CBEC}" type="slidenum">
              <a:rPr lang="en-GB" smtClean="0"/>
              <a:t>‹#›</a:t>
            </a:fld>
            <a:endParaRPr lang="en-GB"/>
          </a:p>
        </p:txBody>
      </p:sp>
    </p:spTree>
    <p:extLst>
      <p:ext uri="{BB962C8B-B14F-4D97-AF65-F5344CB8AC3E}">
        <p14:creationId xmlns:p14="http://schemas.microsoft.com/office/powerpoint/2010/main" val="447117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37A02-AA17-0B36-2EBF-8C15C7E50F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B3A6B7-7583-CB0D-CC85-94B26DBD0E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7A17CA-6BD4-8FFB-5A56-53CAF6A067A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E602166-23DF-1977-DBC2-73E94CF96FD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D2AD3E-D472-4316-B3E6-D491A475E252}"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23913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5A9CA-E300-6342-EE5E-5F67537011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D10165-4D31-0580-0C35-C4E1AF0D2E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C3CAB6-CA5E-ADD7-670B-1DE2F3907778}"/>
              </a:ext>
            </a:extLst>
          </p:cNvPr>
          <p:cNvSpPr>
            <a:spLocks noGrp="1"/>
          </p:cNvSpPr>
          <p:nvPr>
            <p:ph type="body" idx="1"/>
          </p:nvPr>
        </p:nvSpPr>
        <p:spPr/>
        <p:txBody>
          <a:bodyPr/>
          <a:lstStyle/>
          <a:p>
            <a:endParaRPr lang="en-GB"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7B91501-21E0-FFFA-2831-D0F46F344E9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D2AD3E-D472-4316-B3E6-D491A475E252}"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4286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35E52-067B-4076-A14A-CACDA9879B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698F94-4932-821A-5505-FE3509AFA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CA564F-459E-962E-C942-1B8B6AA65288}"/>
              </a:ext>
            </a:extLst>
          </p:cNvPr>
          <p:cNvSpPr>
            <a:spLocks noGrp="1"/>
          </p:cNvSpPr>
          <p:nvPr>
            <p:ph type="body" idx="1"/>
          </p:nvPr>
        </p:nvSpPr>
        <p:spPr/>
        <p:txBody>
          <a:bodyPr/>
          <a:lstStyle/>
          <a:p>
            <a:pPr marL="342900" indent="-342900">
              <a:spcBef>
                <a:spcPts val="1200"/>
              </a:spcBef>
              <a:buFont typeface="Symbol" panose="05050102010706020507" pitchFamily="18" charset="2"/>
              <a:buChar char=""/>
            </a:pPr>
            <a:endParaRPr lang="en-GB" sz="1800" dirty="0">
              <a:effectLst/>
              <a:latin typeface="Arial"/>
              <a:ea typeface="Aptos" panose="020B0004020202020204" pitchFamily="34" charset="0"/>
              <a:cs typeface="Arial"/>
            </a:endParaRPr>
          </a:p>
        </p:txBody>
      </p:sp>
      <p:sp>
        <p:nvSpPr>
          <p:cNvPr id="4" name="Slide Number Placeholder 3">
            <a:extLst>
              <a:ext uri="{FF2B5EF4-FFF2-40B4-BE49-F238E27FC236}">
                <a16:creationId xmlns:a16="http://schemas.microsoft.com/office/drawing/2014/main" id="{FF0D9DA5-C511-4EBE-1E89-B4D08DEC549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D2AD3E-D472-4316-B3E6-D491A475E252}"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98685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urple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05D2C-D0CC-42E8-9949-5A5502952ACE}"/>
              </a:ext>
            </a:extLst>
          </p:cNvPr>
          <p:cNvSpPr>
            <a:spLocks noGrp="1"/>
          </p:cNvSpPr>
          <p:nvPr>
            <p:ph type="title" hasCustomPrompt="1"/>
          </p:nvPr>
        </p:nvSpPr>
        <p:spPr>
          <a:xfrm>
            <a:off x="750948" y="326066"/>
            <a:ext cx="10515600" cy="3102935"/>
          </a:xfrm>
          <a:prstGeom prst="rect">
            <a:avLst/>
          </a:prstGeom>
        </p:spPr>
        <p:txBody>
          <a:bodyPr/>
          <a:lstStyle>
            <a:lvl1pPr>
              <a:defRPr sz="9600" b="1">
                <a:latin typeface="+mj-lt"/>
                <a:cs typeface="Calibri" panose="020F0502020204030204" pitchFamily="34" charset="0"/>
              </a:defRPr>
            </a:lvl1pPr>
          </a:lstStyle>
          <a:p>
            <a:r>
              <a:rPr lang="en-US"/>
              <a:t>Presentation title</a:t>
            </a:r>
            <a:endParaRPr lang="en-GB"/>
          </a:p>
        </p:txBody>
      </p:sp>
      <p:sp>
        <p:nvSpPr>
          <p:cNvPr id="8" name="Text Placeholder 7">
            <a:extLst>
              <a:ext uri="{FF2B5EF4-FFF2-40B4-BE49-F238E27FC236}">
                <a16:creationId xmlns:a16="http://schemas.microsoft.com/office/drawing/2014/main" id="{CDA207B9-1364-4BEE-9442-FB1C2F89B78C}"/>
              </a:ext>
            </a:extLst>
          </p:cNvPr>
          <p:cNvSpPr>
            <a:spLocks noGrp="1"/>
          </p:cNvSpPr>
          <p:nvPr>
            <p:ph type="body" sz="quarter" idx="10" hasCustomPrompt="1"/>
          </p:nvPr>
        </p:nvSpPr>
        <p:spPr>
          <a:xfrm>
            <a:off x="750948" y="3910212"/>
            <a:ext cx="10515600" cy="960801"/>
          </a:xfrm>
        </p:spPr>
        <p:txBody>
          <a:bodyPr/>
          <a:lstStyle>
            <a:lvl1pPr>
              <a:defRPr b="0"/>
            </a:lvl1pPr>
          </a:lstStyle>
          <a:p>
            <a:pPr lvl="0"/>
            <a:r>
              <a:rPr lang="en-US"/>
              <a:t>Presenter name</a:t>
            </a:r>
          </a:p>
        </p:txBody>
      </p:sp>
      <p:sp>
        <p:nvSpPr>
          <p:cNvPr id="10" name="Text Placeholder 9">
            <a:extLst>
              <a:ext uri="{FF2B5EF4-FFF2-40B4-BE49-F238E27FC236}">
                <a16:creationId xmlns:a16="http://schemas.microsoft.com/office/drawing/2014/main" id="{8D2ABC5F-BF6D-4627-96BB-0F1F89C800F0}"/>
              </a:ext>
            </a:extLst>
          </p:cNvPr>
          <p:cNvSpPr>
            <a:spLocks noGrp="1"/>
          </p:cNvSpPr>
          <p:nvPr>
            <p:ph type="body" sz="quarter" idx="11" hasCustomPrompt="1"/>
          </p:nvPr>
        </p:nvSpPr>
        <p:spPr>
          <a:xfrm>
            <a:off x="750948" y="5168443"/>
            <a:ext cx="10515600" cy="767655"/>
          </a:xfrm>
        </p:spPr>
        <p:txBody>
          <a:bodyPr/>
          <a:lstStyle>
            <a:lvl1pPr>
              <a:defRPr sz="4267" b="0">
                <a:latin typeface="+mn-lt"/>
                <a:cs typeface="Calibri" panose="020F0502020204030204" pitchFamily="34" charset="0"/>
              </a:defRPr>
            </a:lvl1pPr>
          </a:lstStyle>
          <a:p>
            <a:pPr lvl="0"/>
            <a:r>
              <a:rPr lang="en-US"/>
              <a:t>Month, Year</a:t>
            </a:r>
          </a:p>
        </p:txBody>
      </p:sp>
    </p:spTree>
    <p:extLst>
      <p:ext uri="{BB962C8B-B14F-4D97-AF65-F5344CB8AC3E}">
        <p14:creationId xmlns:p14="http://schemas.microsoft.com/office/powerpoint/2010/main" val="2386401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urple detai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FEF2EA-1063-4E84-98D8-1EC3C0F80F25}"/>
              </a:ext>
            </a:extLst>
          </p:cNvPr>
          <p:cNvSpPr>
            <a:spLocks noGrp="1"/>
          </p:cNvSpPr>
          <p:nvPr>
            <p:ph type="title"/>
          </p:nvPr>
        </p:nvSpPr>
        <p:spPr>
          <a:xfrm>
            <a:off x="609842" y="436522"/>
            <a:ext cx="10972319" cy="1325033"/>
          </a:xfrm>
          <a:prstGeom prst="rect">
            <a:avLst/>
          </a:prstGeom>
        </p:spPr>
        <p:txBody>
          <a:bodyPr/>
          <a:lstStyle>
            <a:lvl1pPr>
              <a:defRPr sz="5333" b="1">
                <a:latin typeface="+mj-lt"/>
              </a:defRPr>
            </a:lvl1pPr>
          </a:lstStyle>
          <a:p>
            <a:r>
              <a:rPr lang="en-US"/>
              <a:t>Click to edit Master title style</a:t>
            </a:r>
            <a:endParaRPr lang="en-GB"/>
          </a:p>
        </p:txBody>
      </p:sp>
      <p:sp>
        <p:nvSpPr>
          <p:cNvPr id="3" name="Shape 8">
            <a:extLst>
              <a:ext uri="{FF2B5EF4-FFF2-40B4-BE49-F238E27FC236}">
                <a16:creationId xmlns:a16="http://schemas.microsoft.com/office/drawing/2014/main" id="{628A8322-546D-4F39-A2EF-5E9FF2B148A5}"/>
              </a:ext>
            </a:extLst>
          </p:cNvPr>
          <p:cNvSpPr txBox="1">
            <a:spLocks noGrp="1"/>
          </p:cNvSpPr>
          <p:nvPr>
            <p:ph idx="1" hasCustomPrompt="1"/>
          </p:nvPr>
        </p:nvSpPr>
        <p:spPr>
          <a:xfrm>
            <a:off x="609842" y="2900863"/>
            <a:ext cx="10972319" cy="1056276"/>
          </a:xfrm>
          <a:prstGeom prst="rect">
            <a:avLst/>
          </a:prstGeom>
          <a:noFill/>
          <a:ln>
            <a:noFill/>
          </a:ln>
        </p:spPr>
        <p:txBody>
          <a:bodyPr lIns="91425" tIns="91425" rIns="91425" bIns="91425" anchor="t" anchorCtr="0"/>
          <a:lstStyle>
            <a:lvl1pPr marL="0" marR="0" indent="0" algn="l" rtl="0">
              <a:spcBef>
                <a:spcPts val="0"/>
              </a:spcBef>
              <a:defRPr sz="4267" b="0" i="0"/>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pPr lvl="0"/>
            <a:r>
              <a:rPr lang="en-US"/>
              <a:t>Key points here</a:t>
            </a:r>
          </a:p>
        </p:txBody>
      </p:sp>
    </p:spTree>
    <p:extLst>
      <p:ext uri="{BB962C8B-B14F-4D97-AF65-F5344CB8AC3E}">
        <p14:creationId xmlns:p14="http://schemas.microsoft.com/office/powerpoint/2010/main" val="923517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GB"/>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775BEBA1-7E28-4A1B-8C9C-8CBE1B2310FD}" type="slidenum">
              <a:rPr lang="en-US"/>
              <a:pPr>
                <a:defRPr/>
              </a:pPr>
              <a:t>‹#›</a:t>
            </a:fld>
            <a:endParaRPr lang="en-US" sz="1400">
              <a:solidFill>
                <a:srgbClr val="6D2E69"/>
              </a:solidFill>
            </a:endParaRPr>
          </a:p>
        </p:txBody>
      </p:sp>
    </p:spTree>
    <p:extLst>
      <p:ext uri="{BB962C8B-B14F-4D97-AF65-F5344CB8AC3E}">
        <p14:creationId xmlns:p14="http://schemas.microsoft.com/office/powerpoint/2010/main" val="2118305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DE6E-8425-8FE0-0634-FEDAF9687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7F60D95-AE6E-40DF-2855-BAF49A0718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933D280-DF83-1C81-8766-A931F04600DC}"/>
              </a:ext>
            </a:extLst>
          </p:cNvPr>
          <p:cNvSpPr>
            <a:spLocks noGrp="1"/>
          </p:cNvSpPr>
          <p:nvPr>
            <p:ph type="dt" sz="half" idx="10"/>
          </p:nvPr>
        </p:nvSpPr>
        <p:spPr/>
        <p:txBody>
          <a:bodyPr/>
          <a:lstStyle/>
          <a:p>
            <a:fld id="{71C3BBA4-32AD-42C8-B90A-AA81397DECDD}" type="datetimeFigureOut">
              <a:rPr lang="en-GB" smtClean="0"/>
              <a:t>11/05/2026</a:t>
            </a:fld>
            <a:endParaRPr lang="en-GB"/>
          </a:p>
        </p:txBody>
      </p:sp>
      <p:sp>
        <p:nvSpPr>
          <p:cNvPr id="5" name="Footer Placeholder 4">
            <a:extLst>
              <a:ext uri="{FF2B5EF4-FFF2-40B4-BE49-F238E27FC236}">
                <a16:creationId xmlns:a16="http://schemas.microsoft.com/office/drawing/2014/main" id="{AB2EC5BE-A547-F8D3-1DC7-0ED944BCD0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79EF18-D09C-06CA-0EF2-6BDFCD5E8AB0}"/>
              </a:ext>
            </a:extLst>
          </p:cNvPr>
          <p:cNvSpPr>
            <a:spLocks noGrp="1"/>
          </p:cNvSpPr>
          <p:nvPr>
            <p:ph type="sldNum" sz="quarter" idx="12"/>
          </p:nvPr>
        </p:nvSpPr>
        <p:spPr/>
        <p:txBody>
          <a:bodyPr/>
          <a:lstStyle/>
          <a:p>
            <a:fld id="{F8F06943-AF98-48C5-8CE2-6460B68FE830}" type="slidenum">
              <a:rPr lang="en-GB" smtClean="0"/>
              <a:t>‹#›</a:t>
            </a:fld>
            <a:endParaRPr lang="en-GB"/>
          </a:p>
        </p:txBody>
      </p:sp>
    </p:spTree>
    <p:extLst>
      <p:ext uri="{BB962C8B-B14F-4D97-AF65-F5344CB8AC3E}">
        <p14:creationId xmlns:p14="http://schemas.microsoft.com/office/powerpoint/2010/main" val="12239552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4"/>
        <p:cNvGrpSpPr/>
        <p:nvPr/>
      </p:nvGrpSpPr>
      <p:grpSpPr>
        <a:xfrm>
          <a:off x="0" y="0"/>
          <a:ext cx="0" cy="0"/>
          <a:chOff x="0" y="0"/>
          <a:chExt cx="0" cy="0"/>
        </a:xfrm>
      </p:grpSpPr>
      <p:sp>
        <p:nvSpPr>
          <p:cNvPr id="8" name="Shape 8"/>
          <p:cNvSpPr txBox="1">
            <a:spLocks noGrp="1"/>
          </p:cNvSpPr>
          <p:nvPr>
            <p:ph type="body" idx="1"/>
          </p:nvPr>
        </p:nvSpPr>
        <p:spPr>
          <a:xfrm>
            <a:off x="609601" y="1604639"/>
            <a:ext cx="10972319" cy="3977279"/>
          </a:xfrm>
          <a:prstGeom prst="rect">
            <a:avLst/>
          </a:prstGeom>
          <a:noFill/>
          <a:ln>
            <a:noFill/>
          </a:ln>
        </p:spPr>
        <p:txBody>
          <a:bodyPr lIns="91425" tIns="91425" rIns="91425" bIns="91425" anchor="t" anchorCtr="0"/>
          <a:lstStyle>
            <a:lvl1pPr marL="0" marR="0" indent="0" algn="l"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r>
              <a:rPr lang="en-GB"/>
              <a:t>Key points here</a:t>
            </a:r>
            <a:br>
              <a:rPr lang="en-GB"/>
            </a:br>
            <a:r>
              <a:rPr lang="en-GB"/>
              <a:t>(minimum font size 32)</a:t>
            </a:r>
            <a:endParaRPr/>
          </a:p>
        </p:txBody>
      </p:sp>
      <p:sp>
        <p:nvSpPr>
          <p:cNvPr id="5" name="Shape 5">
            <a:extLst>
              <a:ext uri="{C183D7F6-B498-43B3-948B-1728B52AA6E4}">
                <adec:decorative xmlns:adec="http://schemas.microsoft.com/office/drawing/2017/decorative" val="1"/>
              </a:ext>
            </a:extLst>
          </p:cNvPr>
          <p:cNvSpPr/>
          <p:nvPr/>
        </p:nvSpPr>
        <p:spPr>
          <a:xfrm rot="10800000" flipH="1">
            <a:off x="1" y="6309321"/>
            <a:ext cx="12192000" cy="561879"/>
          </a:xfrm>
          <a:prstGeom prst="rect">
            <a:avLst/>
          </a:prstGeom>
          <a:solidFill>
            <a:srgbClr val="5F2861"/>
          </a:solidFill>
          <a:ln>
            <a:noFill/>
          </a:ln>
        </p:spPr>
        <p:txBody>
          <a:bodyPr lIns="121900" tIns="121900" rIns="121900" bIns="121900" anchor="ctr" anchorCtr="0">
            <a:noAutofit/>
          </a:bodyPr>
          <a:lstStyle/>
          <a:p>
            <a:pPr>
              <a:spcBef>
                <a:spcPts val="0"/>
              </a:spcBef>
              <a:buNone/>
            </a:pPr>
            <a:endParaRPr sz="2400"/>
          </a:p>
        </p:txBody>
      </p:sp>
      <p:pic>
        <p:nvPicPr>
          <p:cNvPr id="3" name="Picture 2">
            <a:extLst>
              <a:ext uri="{FF2B5EF4-FFF2-40B4-BE49-F238E27FC236}">
                <a16:creationId xmlns:a16="http://schemas.microsoft.com/office/drawing/2014/main" id="{07A978B9-95F6-4A52-A7AD-8F58E33528D8}"/>
              </a:ext>
              <a:ext uri="{C183D7F6-B498-43B3-948B-1728B52AA6E4}">
                <adec:decorative xmlns:adec="http://schemas.microsoft.com/office/drawing/2017/decorative" val="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704512" y="6405331"/>
            <a:ext cx="1344149" cy="425364"/>
          </a:xfrm>
          <a:prstGeom prst="rect">
            <a:avLst/>
          </a:prstGeom>
        </p:spPr>
      </p:pic>
    </p:spTree>
    <p:extLst>
      <p:ext uri="{BB962C8B-B14F-4D97-AF65-F5344CB8AC3E}">
        <p14:creationId xmlns:p14="http://schemas.microsoft.com/office/powerpoint/2010/main" val="78253804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Lst>
  <p:hf sldNum="0" hdr="0" ftr="0" dt="0"/>
  <p:txStyles>
    <p:title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5333" b="1" i="0" u="none" strike="noStrike" cap="none" baseline="0">
          <a:solidFill>
            <a:schemeClr val="tx1"/>
          </a:solidFill>
          <a:latin typeface="+mn-lt"/>
          <a:ea typeface="Calibri" panose="020F0502020204030204" pitchFamily="34" charset="0"/>
          <a:cs typeface="Calibri" panose="020F0502020204030204" pitchFamily="34" charset="0"/>
          <a:sym typeface="Arial"/>
          <a:rtl val="0"/>
        </a:defRPr>
      </a:lvl1pPr>
      <a:lvl2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2pPr>
      <a:lvl3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3pPr>
      <a:lvl4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4pPr>
      <a:lvl5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5pPr>
      <a:lvl6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6pPr>
      <a:lvl7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7pPr>
      <a:lvl8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8pPr>
      <a:lvl9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1pPr>
      <a:lvl2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2pPr>
      <a:lvl3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3pPr>
      <a:lvl4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4pPr>
      <a:lvl5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5pPr>
      <a:lvl6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6pPr>
      <a:lvl7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7pPr>
      <a:lvl8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8pPr>
      <a:lvl9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tservicemanagementcqcorg.sharepoint.com/sites/Latest-News/SitePages/Professor-Bola-Owolabi-appointed-as-Chief-Inspector-of-Primary-and-Community-Services.aspx" TargetMode="External"/><Relationship Id="rId2" Type="http://schemas.openxmlformats.org/officeDocument/2006/relationships/hyperlink" Target="https://gbr01.safelinks.protection.outlook.com/?url=https%3A%2F%2Flinks-1.govdelivery.com%2FCL0%2Fhttps%3A%252F%252Fitservicemanagementcqcorg.sharepoint.com%252Fsites%252FLatest-News%252FSitePages%252FDr-Toli-Onon-appointed-as-Chief-Inspector-of-Hospitals.aspx%2F1%2F01000199044d233e-f515ea19-d4c8-4364-a6fb-32bc417d9ec8-000000%2FdHKpIbSEr-mOLXs_JGDejzV2rlZ8ThZ7fDtclAGos-s%3D420&amp;data=05%7C02%7Cashleigh.parsons%40cqc.org.uk%7C9f4c8dfbd7064930484608dde92dfd98%7Ca55dcab8ce6645eaab3f65bc2b07b5d3%7C1%7C0%7C638923105953675817%7CUnknown%7CTWFpbGZsb3d8eyJFbXB0eU1hcGkiOnRydWUsIlYiOiIwLjAuMDAwMCIsIlAiOiJXaW4zMiIsIkFOIjoiTWFpbCIsIldUIjoyfQ%3D%3D%7C0%7C%7C%7C&amp;sdata=v%2F8%2Bg4nFrgsFOFG72Bb9AkdeNEFchVFY1bCENlKTOFE%3D&amp;reserved=0" TargetMode="External"/><Relationship Id="rId1" Type="http://schemas.openxmlformats.org/officeDocument/2006/relationships/slideLayout" Target="../slideLayouts/slideLayout3.xml"/><Relationship Id="rId4" Type="http://schemas.openxmlformats.org/officeDocument/2006/relationships/hyperlink" Target="https://gbr01.safelinks.protection.outlook.com/?url=https%3A%2F%2Flinks-1.govdelivery.com%2FCL0%2Fhttps%3A%252F%252Fitservicemanagementcqcorg.sharepoint.com%252Fsites%252FLatest-News%252FSitePages%252FChris-Badger-appointed%252520as-Chief-Inspector-of-Adult-Social-Care-and-Integrated-Care.aspx%253Fweb%3D1%2F1%2F01000199044d233e-f515ea19-d4c8-4364-a6fb-32bc417d9ec8-000000%2F1fPWhEwSWeda8l_31JU9peMCURnHZI2vAV4lS1AZY6o%3D420&amp;data=05%7C02%7Cashleigh.parsons%40cqc.org.uk%7C9f4c8dfbd7064930484608dde92dfd98%7Ca55dcab8ce6645eaab3f65bc2b07b5d3%7C1%7C0%7C638923105953722506%7CUnknown%7CTWFpbGZsb3d8eyJFbXB0eU1hcGkiOnRydWUsIlYiOiIwLjAuMDAwMCIsIlAiOiJXaW4zMiIsIkFOIjoiTWFpbCIsIldUIjoyfQ%3D%3D%7C0%7C%7C%7C&amp;sdata=smH1qEAusdBTcZ6LV0YGhy3jTyLGFdGGe0suoxXKoZU%3D&amp;reserved=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cqc.org.uk/about-us/how-we-involve-you/consultations/give-your-views-draft-sector-specific-assessment-frameworks" TargetMode="External"/><Relationship Id="rId7" Type="http://schemas.openxmlformats.org/officeDocument/2006/relationships/hyperlink" Target="mailto:enquiries@cqc.org.uk"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cqc.org.uk/publications/trade-association-stakeholders-guide-to-inspection" TargetMode="External"/><Relationship Id="rId5" Type="http://schemas.openxmlformats.org/officeDocument/2006/relationships/hyperlink" Target="https://www.cqc.org.uk/about-us/transparency/external-reports-research/outstanding-care" TargetMode="External"/><Relationship Id="rId4" Type="http://schemas.openxmlformats.org/officeDocument/2006/relationships/hyperlink" Target="https://www.cqc.org.uk/news/cqc-publishes-research-good-practice-dementia-car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www.publicdomainpictures.net/en/view-image.php?image=373261&amp;picture=any-ques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96E8-DFEC-4D88-8859-0FA44E5C5762}"/>
              </a:ext>
            </a:extLst>
          </p:cNvPr>
          <p:cNvSpPr>
            <a:spLocks noGrp="1"/>
          </p:cNvSpPr>
          <p:nvPr>
            <p:ph type="title"/>
          </p:nvPr>
        </p:nvSpPr>
        <p:spPr>
          <a:xfrm>
            <a:off x="750948" y="326065"/>
            <a:ext cx="10515600" cy="6238376"/>
          </a:xfrm>
        </p:spPr>
        <p:txBody>
          <a:bodyPr lIns="121920" tIns="60960" rIns="121920" bIns="60960" anchor="t"/>
          <a:lstStyle/>
          <a:p>
            <a:r>
              <a:rPr lang="en-GB" sz="6400" dirty="0">
                <a:cs typeface="Calibri"/>
              </a:rPr>
              <a:t>CQC updates and headlines</a:t>
            </a:r>
            <a:endParaRPr lang="en-GB" sz="6400" dirty="0"/>
          </a:p>
        </p:txBody>
      </p:sp>
      <p:sp>
        <p:nvSpPr>
          <p:cNvPr id="4" name="Text Placeholder 3">
            <a:extLst>
              <a:ext uri="{FF2B5EF4-FFF2-40B4-BE49-F238E27FC236}">
                <a16:creationId xmlns:a16="http://schemas.microsoft.com/office/drawing/2014/main" id="{90D4BF96-5ADE-4414-8FD7-6025F5B875A3}"/>
              </a:ext>
            </a:extLst>
          </p:cNvPr>
          <p:cNvSpPr>
            <a:spLocks noGrp="1"/>
          </p:cNvSpPr>
          <p:nvPr>
            <p:ph type="body" sz="quarter" idx="11"/>
          </p:nvPr>
        </p:nvSpPr>
        <p:spPr>
          <a:xfrm>
            <a:off x="750948" y="3725584"/>
            <a:ext cx="10515600" cy="2148522"/>
          </a:xfrm>
        </p:spPr>
        <p:txBody>
          <a:bodyPr/>
          <a:lstStyle/>
          <a:p>
            <a:r>
              <a:rPr lang="en-GB" sz="3600" dirty="0">
                <a:ea typeface="Calibri"/>
                <a:cs typeface="Calibri"/>
              </a:rPr>
              <a:t>29 April 2026</a:t>
            </a:r>
          </a:p>
          <a:p>
            <a:r>
              <a:rPr lang="en-GB" sz="3600" dirty="0">
                <a:cs typeface="Calibri"/>
              </a:rPr>
              <a:t>Gavin Bainbridge, ASC Operations Manager &amp; Tracey Airey, ASC inspector</a:t>
            </a:r>
            <a:endParaRPr lang="en-US" sz="3600" dirty="0"/>
          </a:p>
        </p:txBody>
      </p:sp>
    </p:spTree>
    <p:extLst>
      <p:ext uri="{BB962C8B-B14F-4D97-AF65-F5344CB8AC3E}">
        <p14:creationId xmlns:p14="http://schemas.microsoft.com/office/powerpoint/2010/main" val="412648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B659B-D8CA-3FE3-FDFE-2DB98071FD77}"/>
              </a:ext>
            </a:extLst>
          </p:cNvPr>
          <p:cNvSpPr>
            <a:spLocks noGrp="1"/>
          </p:cNvSpPr>
          <p:nvPr>
            <p:ph type="title"/>
          </p:nvPr>
        </p:nvSpPr>
        <p:spPr>
          <a:xfrm>
            <a:off x="251871" y="661939"/>
            <a:ext cx="11074413" cy="5534122"/>
          </a:xfrm>
        </p:spPr>
        <p:txBody>
          <a:bodyPr/>
          <a:lstStyle/>
          <a:p>
            <a:r>
              <a:rPr lang="en-GB" sz="3200" dirty="0">
                <a:solidFill>
                  <a:srgbClr val="002060"/>
                </a:solidFill>
              </a:rPr>
              <a:t>Sector alignment and bigger picture </a:t>
            </a:r>
          </a:p>
        </p:txBody>
      </p:sp>
      <p:sp>
        <p:nvSpPr>
          <p:cNvPr id="3" name="Text Placeholder 2">
            <a:extLst>
              <a:ext uri="{FF2B5EF4-FFF2-40B4-BE49-F238E27FC236}">
                <a16:creationId xmlns:a16="http://schemas.microsoft.com/office/drawing/2014/main" id="{0F31F156-8366-8A55-10E9-EC5492E87B72}"/>
              </a:ext>
            </a:extLst>
          </p:cNvPr>
          <p:cNvSpPr>
            <a:spLocks noGrp="1"/>
          </p:cNvSpPr>
          <p:nvPr>
            <p:ph type="body" idx="1"/>
          </p:nvPr>
        </p:nvSpPr>
        <p:spPr>
          <a:xfrm>
            <a:off x="428613" y="542070"/>
            <a:ext cx="11236216" cy="5653992"/>
          </a:xfrm>
        </p:spPr>
        <p:txBody>
          <a:bodyPr/>
          <a:lstStyle/>
          <a:p>
            <a:r>
              <a:rPr lang="en-GB" dirty="0"/>
              <a:t>4 Chief Inspectors in post:</a:t>
            </a:r>
          </a:p>
          <a:p>
            <a:endParaRPr lang="en-GB" dirty="0"/>
          </a:p>
          <a:p>
            <a:pPr marL="342900" indent="-342900">
              <a:buFont typeface="Arial" panose="020B0604020202020204" pitchFamily="34" charset="0"/>
              <a:buChar char="•"/>
            </a:pPr>
            <a:r>
              <a:rPr lang="en-GB" u="sng" dirty="0">
                <a:hlinkClick r:id="rId2" tooltip="Dr Toli Onon"/>
              </a:rPr>
              <a:t>Dr Toli Onon</a:t>
            </a:r>
            <a:r>
              <a:rPr lang="en-GB" dirty="0"/>
              <a:t>, Chief Inspector of Hospitals</a:t>
            </a:r>
          </a:p>
          <a:p>
            <a:pPr marL="342900" indent="-342900">
              <a:buFont typeface="Arial" panose="020B0604020202020204" pitchFamily="34" charset="0"/>
              <a:buChar char="•"/>
            </a:pPr>
            <a:r>
              <a:rPr lang="en-GB" dirty="0"/>
              <a:t>Chief Inspector of Mental Health (Chris Dzikiti moving on)</a:t>
            </a:r>
            <a:r>
              <a:rPr lang="en-GB" b="0" dirty="0"/>
              <a:t>.</a:t>
            </a:r>
          </a:p>
          <a:p>
            <a:pPr marL="342900" indent="-342900">
              <a:buFont typeface="Arial" panose="020B0604020202020204" pitchFamily="34" charset="0"/>
              <a:buChar char="•"/>
            </a:pPr>
            <a:r>
              <a:rPr lang="en-GB" u="sng" dirty="0">
                <a:hlinkClick r:id="rId3"/>
              </a:rPr>
              <a:t>Professor Bola Owolabi</a:t>
            </a:r>
            <a:r>
              <a:rPr lang="en-GB" b="0" dirty="0"/>
              <a:t> </a:t>
            </a:r>
            <a:r>
              <a:rPr lang="en-GB" dirty="0"/>
              <a:t>Chief Inspector of Primary and Community Services</a:t>
            </a:r>
          </a:p>
          <a:p>
            <a:pPr marL="342900" indent="-342900">
              <a:buFont typeface="Arial" panose="020B0604020202020204" pitchFamily="34" charset="0"/>
              <a:buChar char="•"/>
            </a:pPr>
            <a:r>
              <a:rPr lang="en-GB" u="sng" dirty="0">
                <a:hlinkClick r:id="rId4" tooltip="Chris Badger"/>
              </a:rPr>
              <a:t>Chris Badger</a:t>
            </a:r>
            <a:r>
              <a:rPr lang="en-GB" dirty="0"/>
              <a:t>, Chief Inspector of Adult Social Care and Integrated Care</a:t>
            </a:r>
          </a:p>
          <a:p>
            <a:endParaRPr lang="en-GB" b="0" dirty="0"/>
          </a:p>
          <a:p>
            <a:r>
              <a:rPr lang="en-GB" b="0" dirty="0"/>
              <a:t>Chris has come from Hertfordshire CC where he was the Director of Adult Care Services. </a:t>
            </a:r>
          </a:p>
          <a:p>
            <a:endParaRPr lang="en-GB" b="0" dirty="0"/>
          </a:p>
          <a:p>
            <a:r>
              <a:rPr lang="en-GB" b="0" dirty="0"/>
              <a:t>Director for Adult Social Care for the north region is Rob </a:t>
            </a:r>
            <a:r>
              <a:rPr lang="en-GB" b="0" dirty="0" err="1"/>
              <a:t>Assall</a:t>
            </a:r>
            <a:r>
              <a:rPr lang="en-GB" b="0" dirty="0"/>
              <a:t> and our Deputy Director for the north-west is Andy Peck.</a:t>
            </a:r>
          </a:p>
          <a:p>
            <a:endParaRPr lang="en-GB" b="0" dirty="0"/>
          </a:p>
          <a:p>
            <a:r>
              <a:rPr lang="en-GB" b="0" dirty="0"/>
              <a:t>CEO position currently advertised (Arun Chopra currently deputising). Chair to follow after that appointment.</a:t>
            </a:r>
          </a:p>
        </p:txBody>
      </p:sp>
    </p:spTree>
    <p:extLst>
      <p:ext uri="{BB962C8B-B14F-4D97-AF65-F5344CB8AC3E}">
        <p14:creationId xmlns:p14="http://schemas.microsoft.com/office/powerpoint/2010/main" val="312917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6928C-101A-7F76-A915-BE33ECEFCB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7F9F85-D958-474C-DCEA-9642EEB551B5}"/>
              </a:ext>
            </a:extLst>
          </p:cNvPr>
          <p:cNvSpPr txBox="1"/>
          <p:nvPr/>
        </p:nvSpPr>
        <p:spPr>
          <a:xfrm>
            <a:off x="207555" y="1157509"/>
            <a:ext cx="11480833" cy="4832092"/>
          </a:xfrm>
          <a:prstGeom prst="rect">
            <a:avLst/>
          </a:prstGeom>
          <a:noFill/>
        </p:spPr>
        <p:txBody>
          <a:bodyPr wrap="square" lIns="91440" tIns="45720" rIns="91440" bIns="45720" anchor="t">
            <a:spAutoFit/>
          </a:bodyPr>
          <a:lstStyle/>
          <a:p>
            <a:pPr marL="514350" lvl="0" indent="-514350">
              <a:buFont typeface="+mj-lt"/>
              <a:buAutoNum type="arabicPeriod"/>
            </a:pPr>
            <a:r>
              <a:rPr lang="en-GB" sz="2800" dirty="0">
                <a:ea typeface="Aptos" panose="020B0004020202020204" pitchFamily="34" charset="0"/>
                <a:cs typeface="Aptos" panose="020B0004020202020204" pitchFamily="34" charset="0"/>
              </a:rPr>
              <a:t>Teams have moved back to sector specific teams</a:t>
            </a:r>
          </a:p>
          <a:p>
            <a:pPr marL="514350" lvl="0" indent="-514350">
              <a:buFont typeface="+mj-lt"/>
              <a:buAutoNum type="arabicPeriod"/>
            </a:pPr>
            <a:r>
              <a:rPr lang="en-GB" sz="2800" dirty="0">
                <a:ea typeface="Aptos" panose="020B0004020202020204" pitchFamily="34" charset="0"/>
                <a:cs typeface="Aptos" panose="020B0004020202020204" pitchFamily="34" charset="0"/>
              </a:rPr>
              <a:t>This includes inspectors and operations managers, with support of regulatory co-ordinators</a:t>
            </a:r>
          </a:p>
          <a:p>
            <a:pPr marL="514350" lvl="0" indent="-514350">
              <a:buFont typeface="+mj-lt"/>
              <a:buAutoNum type="arabicPeriod"/>
            </a:pPr>
            <a:r>
              <a:rPr lang="en-GB" sz="2800" dirty="0">
                <a:ea typeface="Aptos" panose="020B0004020202020204" pitchFamily="34" charset="0"/>
                <a:cs typeface="Aptos" panose="020B0004020202020204" pitchFamily="34" charset="0"/>
              </a:rPr>
              <a:t>Two Lancashire and South Cumbria teams working closely together to plan and inspect. Tracey Devine ops manager for the other team and important to note some services will be aligned to that team as opposed to Team 2 (Gavin).</a:t>
            </a:r>
          </a:p>
          <a:p>
            <a:pPr marL="514350" lvl="0" indent="-514350">
              <a:buFont typeface="+mj-lt"/>
              <a:buAutoNum type="arabicPeriod"/>
            </a:pPr>
            <a:r>
              <a:rPr lang="en-GB" sz="2800" dirty="0">
                <a:ea typeface="Aptos" panose="020B0004020202020204" pitchFamily="34" charset="0"/>
                <a:cs typeface="Aptos" panose="020B0004020202020204" pitchFamily="34" charset="0"/>
              </a:rPr>
              <a:t>Team-based duty rota system starting in May. Case/Notification volumes and capacity.</a:t>
            </a:r>
          </a:p>
          <a:p>
            <a:pPr marL="514350" lvl="0" indent="-514350">
              <a:buFont typeface="+mj-lt"/>
              <a:buAutoNum type="arabicPeriod"/>
            </a:pPr>
            <a:r>
              <a:rPr lang="en-GB" sz="2800" dirty="0">
                <a:ea typeface="Aptos" panose="020B0004020202020204" pitchFamily="34" charset="0"/>
                <a:cs typeface="Aptos" panose="020B0004020202020204" pitchFamily="34" charset="0"/>
              </a:rPr>
              <a:t>Ongoing review of inspection priorities – currently a blend of aged ratings and emerging ‘extreme’ risk.</a:t>
            </a:r>
          </a:p>
        </p:txBody>
      </p:sp>
      <p:sp>
        <p:nvSpPr>
          <p:cNvPr id="12" name="Title: Use the accesibility checker">
            <a:extLst>
              <a:ext uri="{FF2B5EF4-FFF2-40B4-BE49-F238E27FC236}">
                <a16:creationId xmlns:a16="http://schemas.microsoft.com/office/drawing/2014/main" id="{BF7DDE7A-1146-2108-BC0C-D3D3D70E85C1}"/>
              </a:ext>
            </a:extLst>
          </p:cNvPr>
          <p:cNvSpPr>
            <a:spLocks noGrp="1"/>
          </p:cNvSpPr>
          <p:nvPr>
            <p:ph type="title"/>
          </p:nvPr>
        </p:nvSpPr>
        <p:spPr>
          <a:xfrm>
            <a:off x="266076" y="165727"/>
            <a:ext cx="10972319" cy="838605"/>
          </a:xfrm>
        </p:spPr>
        <p:txBody>
          <a:bodyPr lIns="91440" tIns="45720" rIns="91440" bIns="45720" anchor="t"/>
          <a:lstStyle/>
          <a:p>
            <a:r>
              <a:rPr lang="en-US" sz="3600" cap="none" dirty="0">
                <a:solidFill>
                  <a:srgbClr val="5F2861"/>
                </a:solidFill>
              </a:rPr>
              <a:t>What does this mean for North West Services?</a:t>
            </a:r>
            <a:br>
              <a:rPr lang="en-US" sz="2000" cap="none" dirty="0">
                <a:solidFill>
                  <a:srgbClr val="5F2861"/>
                </a:solidFill>
                <a:highlight>
                  <a:srgbClr val="FFFF00"/>
                </a:highlight>
              </a:rPr>
            </a:br>
            <a:endParaRPr lang="en-US" sz="2000" cap="none" dirty="0">
              <a:solidFill>
                <a:srgbClr val="5F2861"/>
              </a:solidFill>
              <a:highlight>
                <a:srgbClr val="FFFF00"/>
              </a:highlight>
            </a:endParaRPr>
          </a:p>
        </p:txBody>
      </p:sp>
    </p:spTree>
    <p:extLst>
      <p:ext uri="{BB962C8B-B14F-4D97-AF65-F5344CB8AC3E}">
        <p14:creationId xmlns:p14="http://schemas.microsoft.com/office/powerpoint/2010/main" val="1272991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2AD30-C616-3756-BE3C-5553BB4AF4E7}"/>
            </a:ext>
          </a:extLst>
        </p:cNvPr>
        <p:cNvGrpSpPr/>
        <p:nvPr/>
      </p:nvGrpSpPr>
      <p:grpSpPr>
        <a:xfrm>
          <a:off x="0" y="0"/>
          <a:ext cx="0" cy="0"/>
          <a:chOff x="0" y="0"/>
          <a:chExt cx="0" cy="0"/>
        </a:xfrm>
      </p:grpSpPr>
      <p:sp>
        <p:nvSpPr>
          <p:cNvPr id="12" name="Title: Use the accesibility checker">
            <a:extLst>
              <a:ext uri="{FF2B5EF4-FFF2-40B4-BE49-F238E27FC236}">
                <a16:creationId xmlns:a16="http://schemas.microsoft.com/office/drawing/2014/main" id="{6C7CB33B-B1FE-CEF1-BC0C-D6774A08D11A}"/>
              </a:ext>
            </a:extLst>
          </p:cNvPr>
          <p:cNvSpPr>
            <a:spLocks noGrp="1"/>
          </p:cNvSpPr>
          <p:nvPr>
            <p:ph type="title"/>
          </p:nvPr>
        </p:nvSpPr>
        <p:spPr>
          <a:xfrm>
            <a:off x="345043" y="252500"/>
            <a:ext cx="10972319" cy="838605"/>
          </a:xfrm>
        </p:spPr>
        <p:txBody>
          <a:bodyPr lIns="91440" tIns="45720" rIns="91440" bIns="45720" anchor="t"/>
          <a:lstStyle/>
          <a:p>
            <a:r>
              <a:rPr lang="en-US" sz="3600" cap="none" dirty="0">
                <a:solidFill>
                  <a:srgbClr val="5F2861"/>
                </a:solidFill>
              </a:rPr>
              <a:t>Further changes &amp; improvements </a:t>
            </a:r>
            <a:endParaRPr lang="en-US" dirty="0"/>
          </a:p>
        </p:txBody>
      </p:sp>
      <p:sp>
        <p:nvSpPr>
          <p:cNvPr id="8" name="Shape 23">
            <a:extLst>
              <a:ext uri="{FF2B5EF4-FFF2-40B4-BE49-F238E27FC236}">
                <a16:creationId xmlns:a16="http://schemas.microsoft.com/office/drawing/2014/main" id="{BED14BDC-0510-4183-DFCF-E7DFBC297580}"/>
              </a:ext>
            </a:extLst>
          </p:cNvPr>
          <p:cNvSpPr>
            <a:spLocks noChangeArrowheads="1"/>
          </p:cNvSpPr>
          <p:nvPr/>
        </p:nvSpPr>
        <p:spPr bwMode="auto">
          <a:xfrm>
            <a:off x="352579" y="934803"/>
            <a:ext cx="1130682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t">
            <a:spAutoFit/>
          </a:bodyPr>
          <a:lstStyle>
            <a:lvl1pPr defTabSz="457200" eaLnBrk="0" hangingPunct="0">
              <a:lnSpc>
                <a:spcPct val="90000"/>
              </a:lnSpc>
              <a:spcBef>
                <a:spcPct val="60000"/>
              </a:spcBef>
              <a:buClr>
                <a:srgbClr val="5F2861"/>
              </a:buClr>
              <a:buSzPct val="120000"/>
              <a:defRPr sz="2000">
                <a:solidFill>
                  <a:schemeClr val="tx1"/>
                </a:solidFill>
                <a:latin typeface="Arial" pitchFamily="34" charset="0"/>
                <a:ea typeface="MS PGothic" pitchFamily="34" charset="-128"/>
              </a:defRPr>
            </a:lvl1pPr>
            <a:lvl2pPr marL="742950" indent="-285750" defTabSz="457200" eaLnBrk="0" hangingPunct="0">
              <a:lnSpc>
                <a:spcPct val="90000"/>
              </a:lnSpc>
              <a:spcBef>
                <a:spcPct val="50000"/>
              </a:spcBef>
              <a:buClr>
                <a:srgbClr val="5F2861"/>
              </a:buClr>
              <a:buSzPct val="120000"/>
              <a:buChar char="•"/>
              <a:defRPr sz="2000">
                <a:solidFill>
                  <a:schemeClr val="tx1"/>
                </a:solidFill>
                <a:latin typeface="Arial" pitchFamily="34" charset="0"/>
                <a:ea typeface="MS PGothic" pitchFamily="34" charset="-128"/>
              </a:defRPr>
            </a:lvl2pPr>
            <a:lvl3pPr marL="1143000" indent="-228600" defTabSz="457200" eaLnBrk="0" hangingPunct="0">
              <a:lnSpc>
                <a:spcPct val="90000"/>
              </a:lnSpc>
              <a:spcBef>
                <a:spcPct val="50000"/>
              </a:spcBef>
              <a:buFont typeface="Arial" pitchFamily="34" charset="0"/>
              <a:buChar char="-"/>
              <a:defRPr sz="2000">
                <a:solidFill>
                  <a:schemeClr val="tx1"/>
                </a:solidFill>
                <a:latin typeface="Arial" pitchFamily="34" charset="0"/>
                <a:ea typeface="MS PGothic" pitchFamily="34" charset="-128"/>
              </a:defRPr>
            </a:lvl3pPr>
            <a:lvl4pPr marL="1600200" indent="-228600" defTabSz="457200" eaLnBrk="0" hangingPunct="0">
              <a:lnSpc>
                <a:spcPct val="90000"/>
              </a:lnSpc>
              <a:spcBef>
                <a:spcPct val="50000"/>
              </a:spcBef>
              <a:buFont typeface="Wingdings 2" pitchFamily="18" charset="2"/>
              <a:buChar char=""/>
              <a:defRPr sz="2000">
                <a:solidFill>
                  <a:schemeClr val="tx1"/>
                </a:solidFill>
                <a:latin typeface="Arial" pitchFamily="34" charset="0"/>
                <a:ea typeface="MS PGothic" pitchFamily="34" charset="-128"/>
              </a:defRPr>
            </a:lvl4pPr>
            <a:lvl5pPr marL="2057400" indent="-228600" defTabSz="457200" eaLnBrk="0" hangingPunct="0">
              <a:lnSpc>
                <a:spcPct val="90000"/>
              </a:lnSpc>
              <a:spcBef>
                <a:spcPct val="50000"/>
              </a:spcBef>
              <a:buFont typeface="Wingdings 2" pitchFamily="18" charset="2"/>
              <a:buChar char=""/>
              <a:defRPr sz="2000">
                <a:solidFill>
                  <a:schemeClr val="tx1"/>
                </a:solidFill>
                <a:latin typeface="Arial" pitchFamily="34" charset="0"/>
                <a:ea typeface="MS PGothic" pitchFamily="34" charset="-128"/>
              </a:defRPr>
            </a:lvl5pPr>
            <a:lvl6pPr marL="25146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6pPr>
            <a:lvl7pPr marL="29718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7pPr>
            <a:lvl8pPr marL="34290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8pPr>
            <a:lvl9pPr marL="38862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9pPr>
          </a:lstStyle>
          <a:p>
            <a:pPr marL="0" lvl="1" indent="0" defTabSz="457189">
              <a:lnSpc>
                <a:spcPct val="100000"/>
              </a:lnSpc>
              <a:spcBef>
                <a:spcPts val="1200"/>
              </a:spcBef>
              <a:spcAft>
                <a:spcPct val="0"/>
              </a:spcAft>
              <a:buNone/>
              <a:defRPr/>
            </a:pPr>
            <a:r>
              <a:rPr lang="en-US" dirty="0">
                <a:solidFill>
                  <a:srgbClr val="000000"/>
                </a:solidFill>
                <a:latin typeface="Arial"/>
                <a:cs typeface="Arial"/>
              </a:rPr>
              <a:t>A number of pilots being led by our Test &amp; Learn team are ongoing. </a:t>
            </a:r>
          </a:p>
          <a:p>
            <a:pPr marL="0" lvl="1" indent="0" defTabSz="457189">
              <a:lnSpc>
                <a:spcPct val="100000"/>
              </a:lnSpc>
              <a:spcBef>
                <a:spcPts val="1200"/>
              </a:spcBef>
              <a:spcAft>
                <a:spcPct val="0"/>
              </a:spcAft>
              <a:buNone/>
              <a:defRPr/>
            </a:pPr>
            <a:r>
              <a:rPr lang="en-US" dirty="0">
                <a:solidFill>
                  <a:srgbClr val="000000"/>
                </a:solidFill>
                <a:latin typeface="Arial"/>
                <a:cs typeface="Arial"/>
              </a:rPr>
              <a:t>Assessment framework – please give your views at:</a:t>
            </a:r>
          </a:p>
          <a:p>
            <a:pPr marL="0" lvl="1" indent="0" defTabSz="457189">
              <a:lnSpc>
                <a:spcPct val="100000"/>
              </a:lnSpc>
              <a:spcBef>
                <a:spcPts val="1200"/>
              </a:spcBef>
              <a:spcAft>
                <a:spcPct val="0"/>
              </a:spcAft>
              <a:buNone/>
              <a:defRPr/>
            </a:pPr>
            <a:r>
              <a:rPr lang="en-GB" dirty="0">
                <a:hlinkClick r:id="rId3"/>
              </a:rPr>
              <a:t>Give your views on draft sector-specific assessment frameworks - Care Quality Commission</a:t>
            </a:r>
            <a:endParaRPr lang="en-GB" dirty="0"/>
          </a:p>
          <a:p>
            <a:pPr marL="0" lvl="1" indent="0" defTabSz="457189">
              <a:lnSpc>
                <a:spcPct val="100000"/>
              </a:lnSpc>
              <a:spcBef>
                <a:spcPts val="1200"/>
              </a:spcBef>
              <a:spcAft>
                <a:spcPct val="0"/>
              </a:spcAft>
              <a:buNone/>
              <a:defRPr/>
            </a:pPr>
            <a:r>
              <a:rPr lang="en-GB" dirty="0">
                <a:solidFill>
                  <a:srgbClr val="000000"/>
                </a:solidFill>
                <a:latin typeface="Arial"/>
                <a:cs typeface="Arial"/>
              </a:rPr>
              <a:t>What do we think might be the main areas of change?</a:t>
            </a:r>
          </a:p>
          <a:p>
            <a:pPr marL="0" lvl="1" indent="0" defTabSz="457189">
              <a:lnSpc>
                <a:spcPct val="100000"/>
              </a:lnSpc>
              <a:spcBef>
                <a:spcPts val="1200"/>
              </a:spcBef>
              <a:spcAft>
                <a:spcPct val="0"/>
              </a:spcAft>
              <a:buNone/>
              <a:defRPr/>
            </a:pPr>
            <a:r>
              <a:rPr lang="en-GB" dirty="0">
                <a:solidFill>
                  <a:srgbClr val="000000"/>
                </a:solidFill>
                <a:latin typeface="Arial"/>
                <a:cs typeface="Arial"/>
              </a:rPr>
              <a:t>PIR – potential review and changes afoot. GOOD PRACTICE.</a:t>
            </a:r>
          </a:p>
          <a:p>
            <a:pPr fontAlgn="base"/>
            <a:r>
              <a:rPr lang="en-GB" u="sng" dirty="0">
                <a:hlinkClick r:id="rId4" tooltip="https://www.cqc.org.uk/news/cqc-publishes-research-good-practice-dementia-care"/>
              </a:rPr>
              <a:t>CQC publishes research on good practice for dementia care - Care Quality Commission</a:t>
            </a:r>
            <a:endParaRPr lang="en-GB" dirty="0"/>
          </a:p>
          <a:p>
            <a:pPr fontAlgn="base"/>
            <a:r>
              <a:rPr lang="en-GB" u="sng" dirty="0">
                <a:hlinkClick r:id="rId5" tooltip="https://www.cqc.org.uk/about-us/transparency/external-reports-research/outstanding-care"/>
              </a:rPr>
              <a:t>What makes care outstanding? - Care Quality Commission</a:t>
            </a:r>
            <a:endParaRPr lang="en-GB" dirty="0">
              <a:solidFill>
                <a:srgbClr val="000000"/>
              </a:solidFill>
              <a:latin typeface="Arial"/>
              <a:cs typeface="Arial"/>
            </a:endParaRPr>
          </a:p>
          <a:p>
            <a:pPr marL="0" lvl="1" indent="0" defTabSz="457189">
              <a:lnSpc>
                <a:spcPct val="100000"/>
              </a:lnSpc>
              <a:spcBef>
                <a:spcPts val="1200"/>
              </a:spcBef>
              <a:spcAft>
                <a:spcPct val="0"/>
              </a:spcAft>
              <a:buNone/>
              <a:defRPr/>
            </a:pPr>
            <a:r>
              <a:rPr lang="en-US" dirty="0">
                <a:latin typeface="Arial"/>
                <a:cs typeface="Arial"/>
              </a:rPr>
              <a:t>Reminder of approach to inspections: </a:t>
            </a:r>
            <a:r>
              <a:rPr lang="en-GB" dirty="0">
                <a:hlinkClick r:id="rId6"/>
              </a:rPr>
              <a:t>How to get the most out of inspection - Care Quality Commission</a:t>
            </a:r>
            <a:endParaRPr lang="en-US" dirty="0">
              <a:latin typeface="Arial"/>
              <a:cs typeface="Arial"/>
            </a:endParaRPr>
          </a:p>
          <a:p>
            <a:pPr marL="0" lvl="1" indent="0" defTabSz="457189">
              <a:lnSpc>
                <a:spcPct val="100000"/>
              </a:lnSpc>
              <a:spcBef>
                <a:spcPts val="1200"/>
              </a:spcBef>
              <a:spcAft>
                <a:spcPct val="0"/>
              </a:spcAft>
              <a:buNone/>
              <a:defRPr/>
            </a:pPr>
            <a:r>
              <a:rPr lang="en-US" dirty="0">
                <a:solidFill>
                  <a:srgbClr val="000000"/>
                </a:solidFill>
                <a:latin typeface="Arial"/>
                <a:cs typeface="Arial"/>
              </a:rPr>
              <a:t>Any queries: </a:t>
            </a:r>
            <a:r>
              <a:rPr lang="en-US" dirty="0">
                <a:solidFill>
                  <a:srgbClr val="000000"/>
                </a:solidFill>
                <a:latin typeface="Arial"/>
                <a:cs typeface="Arial"/>
                <a:hlinkClick r:id="rId7"/>
              </a:rPr>
              <a:t>enquiries@cqc.org.uk</a:t>
            </a:r>
            <a:r>
              <a:rPr lang="en-US" dirty="0">
                <a:solidFill>
                  <a:srgbClr val="000000"/>
                </a:solidFill>
                <a:latin typeface="Arial"/>
                <a:cs typeface="Arial"/>
              </a:rPr>
              <a:t> </a:t>
            </a:r>
            <a:endParaRPr lang="en-US" dirty="0">
              <a:solidFill>
                <a:srgbClr val="000000"/>
              </a:solidFill>
              <a:latin typeface="Arial"/>
              <a:ea typeface="ヒラギノ角ゴ Pro W3"/>
              <a:cs typeface="Arial"/>
            </a:endParaRPr>
          </a:p>
        </p:txBody>
      </p:sp>
    </p:spTree>
    <p:extLst>
      <p:ext uri="{BB962C8B-B14F-4D97-AF65-F5344CB8AC3E}">
        <p14:creationId xmlns:p14="http://schemas.microsoft.com/office/powerpoint/2010/main" val="178774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B834A-B41F-8899-6460-15EEDD186FC8}"/>
            </a:ext>
          </a:extLst>
        </p:cNvPr>
        <p:cNvGrpSpPr/>
        <p:nvPr/>
      </p:nvGrpSpPr>
      <p:grpSpPr>
        <a:xfrm>
          <a:off x="0" y="0"/>
          <a:ext cx="0" cy="0"/>
          <a:chOff x="0" y="0"/>
          <a:chExt cx="0" cy="0"/>
        </a:xfrm>
      </p:grpSpPr>
      <p:sp>
        <p:nvSpPr>
          <p:cNvPr id="12" name="Title: Use the accesibility checker">
            <a:extLst>
              <a:ext uri="{FF2B5EF4-FFF2-40B4-BE49-F238E27FC236}">
                <a16:creationId xmlns:a16="http://schemas.microsoft.com/office/drawing/2014/main" id="{D3E0FCE6-DDF1-2A88-E47D-C8EDF8C01597}"/>
              </a:ext>
            </a:extLst>
          </p:cNvPr>
          <p:cNvSpPr>
            <a:spLocks noGrp="1"/>
          </p:cNvSpPr>
          <p:nvPr>
            <p:ph type="title"/>
          </p:nvPr>
        </p:nvSpPr>
        <p:spPr>
          <a:xfrm>
            <a:off x="345043" y="252500"/>
            <a:ext cx="10972319" cy="838605"/>
          </a:xfrm>
        </p:spPr>
        <p:txBody>
          <a:bodyPr lIns="91440" tIns="45720" rIns="91440" bIns="45720" anchor="t"/>
          <a:lstStyle/>
          <a:p>
            <a:r>
              <a:rPr lang="en-US" sz="3600" cap="none" dirty="0">
                <a:solidFill>
                  <a:srgbClr val="5F2861"/>
                </a:solidFill>
              </a:rPr>
              <a:t>Any questions……</a:t>
            </a:r>
            <a:endParaRPr lang="en-US" dirty="0"/>
          </a:p>
        </p:txBody>
      </p:sp>
      <p:sp>
        <p:nvSpPr>
          <p:cNvPr id="8" name="Shape 23">
            <a:extLst>
              <a:ext uri="{FF2B5EF4-FFF2-40B4-BE49-F238E27FC236}">
                <a16:creationId xmlns:a16="http://schemas.microsoft.com/office/drawing/2014/main" id="{71D603E7-5BD6-E2F4-34C7-FBC9D0BFB91C}"/>
              </a:ext>
            </a:extLst>
          </p:cNvPr>
          <p:cNvSpPr>
            <a:spLocks noChangeArrowheads="1"/>
          </p:cNvSpPr>
          <p:nvPr/>
        </p:nvSpPr>
        <p:spPr bwMode="auto">
          <a:xfrm>
            <a:off x="352579" y="934803"/>
            <a:ext cx="11306820"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t">
            <a:spAutoFit/>
          </a:bodyPr>
          <a:lstStyle>
            <a:lvl1pPr defTabSz="457200" eaLnBrk="0" hangingPunct="0">
              <a:lnSpc>
                <a:spcPct val="90000"/>
              </a:lnSpc>
              <a:spcBef>
                <a:spcPct val="60000"/>
              </a:spcBef>
              <a:buClr>
                <a:srgbClr val="5F2861"/>
              </a:buClr>
              <a:buSzPct val="120000"/>
              <a:defRPr sz="2000">
                <a:solidFill>
                  <a:schemeClr val="tx1"/>
                </a:solidFill>
                <a:latin typeface="Arial" pitchFamily="34" charset="0"/>
                <a:ea typeface="MS PGothic" pitchFamily="34" charset="-128"/>
              </a:defRPr>
            </a:lvl1pPr>
            <a:lvl2pPr marL="742950" indent="-285750" defTabSz="457200" eaLnBrk="0" hangingPunct="0">
              <a:lnSpc>
                <a:spcPct val="90000"/>
              </a:lnSpc>
              <a:spcBef>
                <a:spcPct val="50000"/>
              </a:spcBef>
              <a:buClr>
                <a:srgbClr val="5F2861"/>
              </a:buClr>
              <a:buSzPct val="120000"/>
              <a:buChar char="•"/>
              <a:defRPr sz="2000">
                <a:solidFill>
                  <a:schemeClr val="tx1"/>
                </a:solidFill>
                <a:latin typeface="Arial" pitchFamily="34" charset="0"/>
                <a:ea typeface="MS PGothic" pitchFamily="34" charset="-128"/>
              </a:defRPr>
            </a:lvl2pPr>
            <a:lvl3pPr marL="1143000" indent="-228600" defTabSz="457200" eaLnBrk="0" hangingPunct="0">
              <a:lnSpc>
                <a:spcPct val="90000"/>
              </a:lnSpc>
              <a:spcBef>
                <a:spcPct val="50000"/>
              </a:spcBef>
              <a:buFont typeface="Arial" pitchFamily="34" charset="0"/>
              <a:buChar char="-"/>
              <a:defRPr sz="2000">
                <a:solidFill>
                  <a:schemeClr val="tx1"/>
                </a:solidFill>
                <a:latin typeface="Arial" pitchFamily="34" charset="0"/>
                <a:ea typeface="MS PGothic" pitchFamily="34" charset="-128"/>
              </a:defRPr>
            </a:lvl3pPr>
            <a:lvl4pPr marL="1600200" indent="-228600" defTabSz="457200" eaLnBrk="0" hangingPunct="0">
              <a:lnSpc>
                <a:spcPct val="90000"/>
              </a:lnSpc>
              <a:spcBef>
                <a:spcPct val="50000"/>
              </a:spcBef>
              <a:buFont typeface="Wingdings 2" pitchFamily="18" charset="2"/>
              <a:buChar char=""/>
              <a:defRPr sz="2000">
                <a:solidFill>
                  <a:schemeClr val="tx1"/>
                </a:solidFill>
                <a:latin typeface="Arial" pitchFamily="34" charset="0"/>
                <a:ea typeface="MS PGothic" pitchFamily="34" charset="-128"/>
              </a:defRPr>
            </a:lvl4pPr>
            <a:lvl5pPr marL="2057400" indent="-228600" defTabSz="457200" eaLnBrk="0" hangingPunct="0">
              <a:lnSpc>
                <a:spcPct val="90000"/>
              </a:lnSpc>
              <a:spcBef>
                <a:spcPct val="50000"/>
              </a:spcBef>
              <a:buFont typeface="Wingdings 2" pitchFamily="18" charset="2"/>
              <a:buChar char=""/>
              <a:defRPr sz="2000">
                <a:solidFill>
                  <a:schemeClr val="tx1"/>
                </a:solidFill>
                <a:latin typeface="Arial" pitchFamily="34" charset="0"/>
                <a:ea typeface="MS PGothic" pitchFamily="34" charset="-128"/>
              </a:defRPr>
            </a:lvl5pPr>
            <a:lvl6pPr marL="25146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6pPr>
            <a:lvl7pPr marL="29718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7pPr>
            <a:lvl8pPr marL="34290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8pPr>
            <a:lvl9pPr marL="3886200" indent="-228600" defTabSz="457200" eaLnBrk="0" fontAlgn="base" hangingPunct="0">
              <a:lnSpc>
                <a:spcPct val="90000"/>
              </a:lnSpc>
              <a:spcBef>
                <a:spcPct val="50000"/>
              </a:spcBef>
              <a:spcAft>
                <a:spcPct val="0"/>
              </a:spcAft>
              <a:buFont typeface="Wingdings 2" pitchFamily="18" charset="2"/>
              <a:buChar char=""/>
              <a:defRPr sz="2000">
                <a:solidFill>
                  <a:schemeClr val="tx1"/>
                </a:solidFill>
                <a:latin typeface="Arial" pitchFamily="34" charset="0"/>
                <a:ea typeface="MS PGothic" pitchFamily="34" charset="-128"/>
              </a:defRPr>
            </a:lvl9pPr>
          </a:lstStyle>
          <a:p>
            <a:pPr marL="0" lvl="1" indent="0" defTabSz="457189">
              <a:lnSpc>
                <a:spcPct val="100000"/>
              </a:lnSpc>
              <a:spcBef>
                <a:spcPts val="1200"/>
              </a:spcBef>
              <a:spcAft>
                <a:spcPct val="0"/>
              </a:spcAft>
              <a:buNone/>
              <a:defRPr/>
            </a:pPr>
            <a:endParaRPr lang="en-US" sz="2400" dirty="0">
              <a:solidFill>
                <a:srgbClr val="000000"/>
              </a:solidFill>
              <a:latin typeface="Arial"/>
              <a:cs typeface="Arial"/>
            </a:endParaRPr>
          </a:p>
          <a:p>
            <a:pPr marL="457200" lvl="1" indent="-457200" defTabSz="457189">
              <a:lnSpc>
                <a:spcPct val="100000"/>
              </a:lnSpc>
              <a:spcBef>
                <a:spcPts val="1200"/>
              </a:spcBef>
              <a:spcAft>
                <a:spcPct val="0"/>
              </a:spcAft>
              <a:buFont typeface="Wingdings" panose="05000000000000000000" pitchFamily="2" charset="2"/>
              <a:buChar char="Ø"/>
              <a:defRPr/>
            </a:pPr>
            <a:endParaRPr lang="en-US" sz="2400" dirty="0">
              <a:solidFill>
                <a:srgbClr val="000000"/>
              </a:solidFill>
              <a:latin typeface="Arial"/>
              <a:cs typeface="Arial"/>
            </a:endParaRPr>
          </a:p>
          <a:p>
            <a:pPr marL="1200150" lvl="1" indent="-457200" defTabSz="457189">
              <a:lnSpc>
                <a:spcPct val="100000"/>
              </a:lnSpc>
              <a:spcBef>
                <a:spcPts val="1200"/>
              </a:spcBef>
              <a:spcAft>
                <a:spcPct val="0"/>
              </a:spcAft>
              <a:buFont typeface="Arial,Sans-Serif"/>
              <a:buChar char="•"/>
              <a:defRPr/>
            </a:pPr>
            <a:endParaRPr lang="en-US" sz="2400" dirty="0">
              <a:solidFill>
                <a:srgbClr val="000000"/>
              </a:solidFill>
              <a:latin typeface="Arial"/>
              <a:ea typeface="ヒラギノ角ゴ Pro W3"/>
              <a:cs typeface="Arial"/>
            </a:endParaRPr>
          </a:p>
        </p:txBody>
      </p:sp>
      <p:pic>
        <p:nvPicPr>
          <p:cNvPr id="2050" name="Picture 2">
            <a:extLst>
              <a:ext uri="{FF2B5EF4-FFF2-40B4-BE49-F238E27FC236}">
                <a16:creationId xmlns:a16="http://schemas.microsoft.com/office/drawing/2014/main" id="{508654B5-E770-910C-BE1B-C9A7AA511D56}"/>
              </a:ext>
            </a:extLst>
          </p:cNvPr>
          <p:cNvPicPr>
            <a:picLocks noChangeAspect="1" noChangeArrowheads="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p:blipFill>
        <p:spPr bwMode="auto">
          <a:xfrm>
            <a:off x="3310111" y="1497605"/>
            <a:ext cx="4180654" cy="2793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877796"/>
      </p:ext>
    </p:extLst>
  </p:cSld>
  <p:clrMapOvr>
    <a:masterClrMapping/>
  </p:clrMapOvr>
</p:sld>
</file>

<file path=ppt/theme/theme1.xml><?xml version="1.0" encoding="utf-8"?>
<a:theme xmlns:a="http://schemas.openxmlformats.org/drawingml/2006/main" name="GDS style presentation template (letterbox versio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3" id="{5384C888-AC54-45D8-8A09-45E34B9E2D03}" vid="{0CD51092-7938-41E1-8020-2985668178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786DF8C94BEE4A99FC548A2C514B3A" ma:contentTypeVersion="12" ma:contentTypeDescription="Create a new document." ma:contentTypeScope="" ma:versionID="b5e78d0e4e40653f00b0e7e628a19751">
  <xsd:schema xmlns:xsd="http://www.w3.org/2001/XMLSchema" xmlns:xs="http://www.w3.org/2001/XMLSchema" xmlns:p="http://schemas.microsoft.com/office/2006/metadata/properties" xmlns:ns2="f5de215e-a67e-41e0-9c11-2a9ef236ffe8" xmlns:ns3="c5b81edf-0cc6-4f6c-9a2a-81702a247a7b" targetNamespace="http://schemas.microsoft.com/office/2006/metadata/properties" ma:root="true" ma:fieldsID="b9e52bd8dbfedb8831a5ed3ea5b2674a" ns2:_="" ns3:_="">
    <xsd:import namespace="f5de215e-a67e-41e0-9c11-2a9ef236ffe8"/>
    <xsd:import namespace="c5b81edf-0cc6-4f6c-9a2a-81702a247a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de215e-a67e-41e0-9c11-2a9ef236ff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bfaf0b-f29b-4ed2-8d75-892493c0d24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5b81edf-0cc6-4f6c-9a2a-81702a247a7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bccd274-7f53-4b8d-a4e9-8a52b1059d05}" ma:internalName="TaxCatchAll" ma:showField="CatchAllData" ma:web="c5b81edf-0cc6-4f6c-9a2a-81702a247a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5b81edf-0cc6-4f6c-9a2a-81702a247a7b" xsi:nil="true"/>
    <lcf76f155ced4ddcb4097134ff3c332f xmlns="f5de215e-a67e-41e0-9c11-2a9ef236ff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C7E7044-C005-453F-8B9B-B753B9DF2A9D}">
  <ds:schemaRefs>
    <ds:schemaRef ds:uri="http://schemas.microsoft.com/sharepoint/v3/contenttype/forms"/>
  </ds:schemaRefs>
</ds:datastoreItem>
</file>

<file path=customXml/itemProps2.xml><?xml version="1.0" encoding="utf-8"?>
<ds:datastoreItem xmlns:ds="http://schemas.openxmlformats.org/officeDocument/2006/customXml" ds:itemID="{70A281C3-7625-4762-86A3-9036906272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de215e-a67e-41e0-9c11-2a9ef236ffe8"/>
    <ds:schemaRef ds:uri="c5b81edf-0cc6-4f6c-9a2a-81702a247a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5DC1B8-C2FF-463B-84D1-118B56CCFDCF}">
  <ds:schemaRefs>
    <ds:schemaRef ds:uri="http://purl.org/dc/elements/1.1/"/>
    <ds:schemaRef ds:uri="http://www.w3.org/XML/1998/namespace"/>
    <ds:schemaRef ds:uri="http://schemas.microsoft.com/office/2006/metadata/properties"/>
    <ds:schemaRef ds:uri="http://purl.org/dc/dcmitype/"/>
    <ds:schemaRef ds:uri="http://schemas.microsoft.com/office/2006/documentManagement/types"/>
    <ds:schemaRef ds:uri="http://purl.org/dc/terms/"/>
    <ds:schemaRef ds:uri="f5de215e-a67e-41e0-9c11-2a9ef236ffe8"/>
    <ds:schemaRef ds:uri="http://schemas.microsoft.com/office/infopath/2007/PartnerControls"/>
    <ds:schemaRef ds:uri="http://schemas.openxmlformats.org/package/2006/metadata/core-properties"/>
    <ds:schemaRef ds:uri="c5b81edf-0cc6-4f6c-9a2a-81702a247a7b"/>
  </ds:schemaRefs>
</ds:datastoreItem>
</file>

<file path=docMetadata/LabelInfo.xml><?xml version="1.0" encoding="utf-8"?>
<clbl:labelList xmlns:clbl="http://schemas.microsoft.com/office/2020/mipLabelMetadata">
  <clbl:label id="{9f683e26-d8b9-4609-9ec4-e1a36e4bb4d2}" enabled="0" method="" siteId="{9f683e26-d8b9-4609-9ec4-e1a36e4bb4d2}" removed="1"/>
</clbl:labelList>
</file>

<file path=docProps/app.xml><?xml version="1.0" encoding="utf-8"?>
<Properties xmlns="http://schemas.openxmlformats.org/officeDocument/2006/extended-properties" xmlns:vt="http://schemas.openxmlformats.org/officeDocument/2006/docPropsVTypes">
  <TotalTime>5325</TotalTime>
  <Words>352</Words>
  <Application>Microsoft Office PowerPoint</Application>
  <PresentationFormat>Widescreen</PresentationFormat>
  <Paragraphs>37</Paragraphs>
  <Slides>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Arial</vt:lpstr>
      <vt:lpstr>Arial,Sans-Serif</vt:lpstr>
      <vt:lpstr>Calibri</vt:lpstr>
      <vt:lpstr>Symbol</vt:lpstr>
      <vt:lpstr>Wingdings</vt:lpstr>
      <vt:lpstr>GDS style presentation template (letterbox version)</vt:lpstr>
      <vt:lpstr>CQC updates and headlines</vt:lpstr>
      <vt:lpstr>Sector alignment and bigger picture </vt:lpstr>
      <vt:lpstr>What does this mean for North West Services? </vt:lpstr>
      <vt:lpstr>Further changes &amp; improvements </vt:lpstr>
      <vt:lpstr>Any questions……</vt:lpstr>
    </vt:vector>
  </TitlesOfParts>
  <Company>Care Quality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Ayse Sema</dc:creator>
  <cp:lastModifiedBy>Kinsey, Rachel</cp:lastModifiedBy>
  <cp:revision>10</cp:revision>
  <dcterms:created xsi:type="dcterms:W3CDTF">2024-12-13T13:57:54Z</dcterms:created>
  <dcterms:modified xsi:type="dcterms:W3CDTF">2026-05-11T15:39:28Z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0x01010091786DF8C94BEE4A99FC548A2C514B3A</vt:lpwstr>
  </property>
  <property fmtid="{D5CDD505-2E9C-101B-9397-08002B2CF9AE}" pid="3" name="MediaServiceImageTags">
    <vt:lpwstr/>
  </property>
</Properties>
</file>